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1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4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1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C684-AD7C-49DD-B621-873F4BD0F54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26D1-149B-475C-8421-27B7287E7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Finding Groups of Data </a:t>
            </a:r>
            <a:r>
              <a:rPr lang="en-US" sz="3200" dirty="0" smtClean="0"/>
              <a:t>– Clustering </a:t>
            </a:r>
            <a:r>
              <a:rPr lang="en-US" sz="3200" dirty="0"/>
              <a:t>with k-means</a:t>
            </a:r>
          </a:p>
        </p:txBody>
      </p:sp>
    </p:spTree>
    <p:extLst>
      <p:ext uri="{BB962C8B-B14F-4D97-AF65-F5344CB8AC3E}">
        <p14:creationId xmlns:p14="http://schemas.microsoft.com/office/powerpoint/2010/main" val="425609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why k-means </a:t>
            </a:r>
            <a:r>
              <a:rPr lang="en-US" dirty="0" smtClean="0"/>
              <a:t>is still </a:t>
            </a:r>
            <a:r>
              <a:rPr lang="en-US" dirty="0"/>
              <a:t>used widely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3" y="1690688"/>
            <a:ext cx="10316273" cy="39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0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locally optimal </a:t>
            </a:r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k-means algorithm assigns each of the </a:t>
            </a:r>
            <a:r>
              <a:rPr lang="en-US" i="1" dirty="0"/>
              <a:t>n </a:t>
            </a:r>
            <a:r>
              <a:rPr lang="en-US" dirty="0"/>
              <a:t>examples to one of the </a:t>
            </a:r>
            <a:r>
              <a:rPr lang="en-US" i="1" dirty="0"/>
              <a:t>k </a:t>
            </a:r>
            <a:r>
              <a:rPr lang="en-US" dirty="0"/>
              <a:t>clusters, </a:t>
            </a:r>
            <a:r>
              <a:rPr lang="en-US" dirty="0" smtClean="0"/>
              <a:t>where </a:t>
            </a:r>
            <a:r>
              <a:rPr lang="en-US" i="1" dirty="0" smtClean="0"/>
              <a:t>k </a:t>
            </a:r>
            <a:r>
              <a:rPr lang="en-US" dirty="0"/>
              <a:t>is a number that has been determined ahead of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is to minimize </a:t>
            </a:r>
            <a:r>
              <a:rPr lang="en-US" dirty="0" smtClean="0"/>
              <a:t>the differences </a:t>
            </a:r>
            <a:r>
              <a:rPr lang="en-US" dirty="0"/>
              <a:t>within each cluster and maximize the differences between the clusters</a:t>
            </a:r>
            <a:r>
              <a:rPr lang="en-US" dirty="0" smtClean="0"/>
              <a:t>.</a:t>
            </a:r>
          </a:p>
          <a:p>
            <a:r>
              <a:rPr lang="en-US" dirty="0"/>
              <a:t>Unless </a:t>
            </a:r>
            <a:r>
              <a:rPr lang="en-US" i="1" dirty="0"/>
              <a:t>k </a:t>
            </a:r>
            <a:r>
              <a:rPr lang="en-US" dirty="0"/>
              <a:t>and </a:t>
            </a:r>
            <a:r>
              <a:rPr lang="en-US" i="1" dirty="0"/>
              <a:t>n </a:t>
            </a:r>
            <a:r>
              <a:rPr lang="en-US" dirty="0"/>
              <a:t>are extremely small, it is not feasible to compute the optimal </a:t>
            </a:r>
            <a:r>
              <a:rPr lang="en-US" dirty="0" smtClean="0"/>
              <a:t>clusters across </a:t>
            </a:r>
            <a:r>
              <a:rPr lang="en-US" dirty="0"/>
              <a:t>all the possible combinations of examples. </a:t>
            </a:r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/>
              <a:t>, the algorithm uses </a:t>
            </a:r>
            <a:r>
              <a:rPr lang="en-US" dirty="0" smtClean="0"/>
              <a:t>a heuristic </a:t>
            </a:r>
            <a:r>
              <a:rPr lang="en-US" dirty="0"/>
              <a:t>process that finds </a:t>
            </a:r>
            <a:r>
              <a:rPr lang="en-US" b="1" dirty="0"/>
              <a:t>locally optimal </a:t>
            </a:r>
            <a:r>
              <a:rPr lang="en-US" dirty="0"/>
              <a:t>solutions.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means </a:t>
            </a:r>
            <a:r>
              <a:rPr lang="en-US" dirty="0" smtClean="0"/>
              <a:t>that it </a:t>
            </a:r>
            <a:r>
              <a:rPr lang="en-US" dirty="0"/>
              <a:t>starts with an initial guess for the cluster assignments, and then modifies </a:t>
            </a:r>
            <a:r>
              <a:rPr lang="en-US" dirty="0" smtClean="0"/>
              <a:t>the assignments </a:t>
            </a:r>
            <a:r>
              <a:rPr lang="en-US" dirty="0"/>
              <a:t>slightly to see whether the changes improve the homogeneity </a:t>
            </a:r>
            <a:r>
              <a:rPr lang="en-US" dirty="0" smtClean="0"/>
              <a:t>within the </a:t>
            </a:r>
            <a:r>
              <a:rPr lang="en-US" dirty="0"/>
              <a:t>clusters.</a:t>
            </a:r>
          </a:p>
        </p:txBody>
      </p:sp>
    </p:spTree>
    <p:extLst>
      <p:ext uri="{BB962C8B-B14F-4D97-AF65-F5344CB8AC3E}">
        <p14:creationId xmlns:p14="http://schemas.microsoft.com/office/powerpoint/2010/main" val="91438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First, it assigns examples to an initial set of </a:t>
            </a:r>
            <a:r>
              <a:rPr lang="en-US" i="1" dirty="0"/>
              <a:t>k </a:t>
            </a:r>
            <a:r>
              <a:rPr lang="en-US" dirty="0"/>
              <a:t>clusters. </a:t>
            </a:r>
            <a:endParaRPr lang="en-US" dirty="0" smtClean="0"/>
          </a:p>
          <a:p>
            <a:r>
              <a:rPr lang="en-US" dirty="0" smtClean="0"/>
              <a:t>Then</a:t>
            </a:r>
            <a:r>
              <a:rPr lang="en-US" dirty="0"/>
              <a:t>, it </a:t>
            </a:r>
            <a:r>
              <a:rPr lang="en-US" dirty="0" smtClean="0"/>
              <a:t>updates the </a:t>
            </a:r>
            <a:r>
              <a:rPr lang="en-US" dirty="0"/>
              <a:t>assignments by adjusting the cluster boundaries according to the examples </a:t>
            </a:r>
            <a:r>
              <a:rPr lang="en-US" dirty="0" smtClean="0"/>
              <a:t>that currently </a:t>
            </a:r>
            <a:r>
              <a:rPr lang="en-US" dirty="0"/>
              <a:t>fall into the cluster.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process of updating and assigning occurs </a:t>
            </a:r>
            <a:r>
              <a:rPr lang="en-US" dirty="0" smtClean="0"/>
              <a:t>several times </a:t>
            </a:r>
            <a:r>
              <a:rPr lang="en-US" dirty="0"/>
              <a:t>until changes no longer improve the cluster fit.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this point, the process </a:t>
            </a:r>
            <a:r>
              <a:rPr lang="en-US" dirty="0" smtClean="0"/>
              <a:t>stops and </a:t>
            </a:r>
            <a:r>
              <a:rPr lang="en-US" dirty="0"/>
              <a:t>the clusters are finalized</a:t>
            </a:r>
            <a:r>
              <a:rPr lang="en-US" dirty="0" smtClean="0"/>
              <a:t>.</a:t>
            </a:r>
          </a:p>
          <a:p>
            <a:r>
              <a:rPr lang="en-US" dirty="0"/>
              <a:t>Due to the heuristic nature of k-means, you may end up with </a:t>
            </a:r>
            <a:r>
              <a:rPr lang="en-US" dirty="0" smtClean="0"/>
              <a:t>somewhat different </a:t>
            </a:r>
            <a:r>
              <a:rPr lang="en-US" dirty="0"/>
              <a:t>final results by making only slight changes to the </a:t>
            </a:r>
            <a:r>
              <a:rPr lang="en-US" dirty="0" smtClean="0"/>
              <a:t>starting conditions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results vary dramatically, this could indicate a problem.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data may not have natural groupings or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value </a:t>
            </a:r>
            <a:r>
              <a:rPr lang="en-US" dirty="0" smtClean="0"/>
              <a:t>of </a:t>
            </a:r>
            <a:r>
              <a:rPr lang="en-US" i="1" dirty="0" smtClean="0"/>
              <a:t>k </a:t>
            </a:r>
            <a:r>
              <a:rPr lang="en-US" dirty="0"/>
              <a:t>has been poorly chosen. </a:t>
            </a:r>
            <a:endParaRPr lang="en-US" dirty="0" smtClean="0"/>
          </a:p>
          <a:p>
            <a:r>
              <a:rPr lang="en-US" dirty="0" smtClean="0"/>
              <a:t>it's </a:t>
            </a:r>
            <a:r>
              <a:rPr lang="en-US" dirty="0"/>
              <a:t>a good idea to try </a:t>
            </a:r>
            <a:r>
              <a:rPr lang="en-US" dirty="0" smtClean="0"/>
              <a:t>a cluster </a:t>
            </a:r>
            <a:r>
              <a:rPr lang="en-US" dirty="0"/>
              <a:t>analysis more than once to test the robustness of your findings.</a:t>
            </a:r>
          </a:p>
        </p:txBody>
      </p:sp>
    </p:spTree>
    <p:extLst>
      <p:ext uri="{BB962C8B-B14F-4D97-AF65-F5344CB8AC3E}">
        <p14:creationId xmlns:p14="http://schemas.microsoft.com/office/powerpoint/2010/main" val="96016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distance to assign and update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038"/>
            <a:ext cx="557193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k-means treats feature values as coordinates in a </a:t>
            </a:r>
            <a:r>
              <a:rPr lang="en-US" dirty="0" smtClean="0"/>
              <a:t>multidimensional feature </a:t>
            </a:r>
            <a:r>
              <a:rPr lang="en-US" dirty="0"/>
              <a:t>space</a:t>
            </a:r>
            <a:r>
              <a:rPr lang="en-US" dirty="0" smtClean="0"/>
              <a:t>.</a:t>
            </a:r>
          </a:p>
          <a:p>
            <a:r>
              <a:rPr lang="en-US" dirty="0"/>
              <a:t>The k-means algorithm begins by choosing </a:t>
            </a:r>
            <a:r>
              <a:rPr lang="en-US" i="1" dirty="0"/>
              <a:t>k </a:t>
            </a:r>
            <a:r>
              <a:rPr lang="en-US" dirty="0"/>
              <a:t>points in the feature space to serve </a:t>
            </a:r>
            <a:r>
              <a:rPr lang="en-US" dirty="0" smtClean="0"/>
              <a:t>as the </a:t>
            </a:r>
            <a:r>
              <a:rPr lang="en-US" dirty="0"/>
              <a:t>cluster centers.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centers are the catalyst that spurs the remaining </a:t>
            </a:r>
            <a:r>
              <a:rPr lang="en-US" dirty="0" smtClean="0"/>
              <a:t>examples to </a:t>
            </a:r>
            <a:r>
              <a:rPr lang="en-US" dirty="0"/>
              <a:t>fall into place. </a:t>
            </a:r>
            <a:endParaRPr lang="en-US" dirty="0" smtClean="0"/>
          </a:p>
          <a:p>
            <a:r>
              <a:rPr lang="en-US" dirty="0" smtClean="0"/>
              <a:t>Often</a:t>
            </a:r>
            <a:r>
              <a:rPr lang="en-US" dirty="0"/>
              <a:t>, the points are chosen by selecting </a:t>
            </a:r>
            <a:r>
              <a:rPr lang="en-US" i="1" dirty="0"/>
              <a:t>k </a:t>
            </a:r>
            <a:r>
              <a:rPr lang="en-US" dirty="0"/>
              <a:t>random examples </a:t>
            </a:r>
            <a:r>
              <a:rPr lang="en-US" dirty="0" smtClean="0"/>
              <a:t>from the </a:t>
            </a:r>
            <a:r>
              <a:rPr lang="en-US" dirty="0"/>
              <a:t>training dataset.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1" y="1825625"/>
            <a:ext cx="4552561" cy="35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0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initial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the k-means algorithm is highly sensitive to the starting position of </a:t>
            </a:r>
            <a:r>
              <a:rPr lang="en-US" dirty="0" smtClean="0"/>
              <a:t>the cluster </a:t>
            </a:r>
            <a:r>
              <a:rPr lang="en-US" dirty="0"/>
              <a:t>centers, this means that random chance may have a substantial impact on </a:t>
            </a:r>
            <a:r>
              <a:rPr lang="en-US" dirty="0" smtClean="0"/>
              <a:t>the final </a:t>
            </a:r>
            <a:r>
              <a:rPr lang="en-US" dirty="0"/>
              <a:t>set of clusters</a:t>
            </a:r>
            <a:r>
              <a:rPr lang="en-US" dirty="0" smtClean="0"/>
              <a:t>.</a:t>
            </a:r>
          </a:p>
          <a:p>
            <a:r>
              <a:rPr lang="en-US" dirty="0"/>
              <a:t>To address this problem, k-means can be modified to use different methods </a:t>
            </a:r>
            <a:r>
              <a:rPr lang="en-US" dirty="0" smtClean="0"/>
              <a:t>for choosing </a:t>
            </a:r>
            <a:r>
              <a:rPr lang="en-US" dirty="0"/>
              <a:t>the initial centers.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one variant chooses random </a:t>
            </a:r>
            <a:r>
              <a:rPr lang="en-US" dirty="0" smtClean="0"/>
              <a:t>values occurring </a:t>
            </a:r>
            <a:r>
              <a:rPr lang="en-US" dirty="0"/>
              <a:t>anywhere in the feature space (rather than only selecting among the </a:t>
            </a:r>
            <a:r>
              <a:rPr lang="en-US" dirty="0" smtClean="0"/>
              <a:t>values observed </a:t>
            </a:r>
            <a:r>
              <a:rPr lang="en-US" dirty="0"/>
              <a:t>in the data).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option is to skip this step altogether; by </a:t>
            </a:r>
            <a:r>
              <a:rPr lang="en-US" dirty="0" smtClean="0"/>
              <a:t>randomly assigning </a:t>
            </a:r>
            <a:r>
              <a:rPr lang="en-US" dirty="0"/>
              <a:t>each example to a cluster, the algorithm can jump ahead immediately </a:t>
            </a:r>
            <a:r>
              <a:rPr lang="en-US" dirty="0" smtClean="0"/>
              <a:t>to the </a:t>
            </a:r>
            <a:r>
              <a:rPr lang="en-US" dirty="0"/>
              <a:t>update phase.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of these approaches adds a particular bias to the final set </a:t>
            </a:r>
            <a:r>
              <a:rPr lang="en-US" dirty="0" smtClean="0"/>
              <a:t>of clusters</a:t>
            </a:r>
            <a:r>
              <a:rPr lang="en-US" dirty="0"/>
              <a:t>, which you may be able to use to improve your results.</a:t>
            </a:r>
          </a:p>
        </p:txBody>
      </p:sp>
    </p:spTree>
    <p:extLst>
      <p:ext uri="{BB962C8B-B14F-4D97-AF65-F5344CB8AC3E}">
        <p14:creationId xmlns:p14="http://schemas.microsoft.com/office/powerpoint/2010/main" val="1772381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k-means++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2007, an algorithm called </a:t>
            </a:r>
            <a:r>
              <a:rPr lang="en-US" b="1" dirty="0"/>
              <a:t>k-means++ </a:t>
            </a:r>
            <a:r>
              <a:rPr lang="en-US" dirty="0"/>
              <a:t>was introduced, </a:t>
            </a:r>
            <a:r>
              <a:rPr lang="en-US" dirty="0" smtClean="0"/>
              <a:t>which proposes </a:t>
            </a:r>
            <a:r>
              <a:rPr lang="en-US" dirty="0"/>
              <a:t>an alternative method for selecting the initial </a:t>
            </a:r>
            <a:r>
              <a:rPr lang="en-US" dirty="0" smtClean="0"/>
              <a:t>cluster centers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purports to be an efficient way to get much closer to </a:t>
            </a:r>
            <a:r>
              <a:rPr lang="en-US" dirty="0" smtClean="0"/>
              <a:t>the optimal </a:t>
            </a:r>
            <a:r>
              <a:rPr lang="en-US" dirty="0"/>
              <a:t>clustering solution while reducing the impact of </a:t>
            </a:r>
            <a:r>
              <a:rPr lang="en-US" dirty="0" smtClean="0"/>
              <a:t>random chance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more information, refer to </a:t>
            </a:r>
            <a:r>
              <a:rPr lang="en-US" i="1" dirty="0"/>
              <a:t>Arthur D, </a:t>
            </a:r>
            <a:r>
              <a:rPr lang="en-US" i="1" dirty="0" err="1"/>
              <a:t>Vassilvitskii</a:t>
            </a:r>
            <a:r>
              <a:rPr lang="en-US" i="1" dirty="0"/>
              <a:t> </a:t>
            </a:r>
            <a:r>
              <a:rPr lang="en-US" i="1" dirty="0" smtClean="0"/>
              <a:t>S</a:t>
            </a:r>
            <a:r>
              <a:rPr lang="en-US" dirty="0" smtClean="0"/>
              <a:t>. k-means</a:t>
            </a:r>
            <a:r>
              <a:rPr lang="en-US" dirty="0"/>
              <a:t>++: The advantages of careful seeding. </a:t>
            </a:r>
            <a:r>
              <a:rPr lang="en-US" i="1" dirty="0"/>
              <a:t>Proceedings of </a:t>
            </a:r>
            <a:r>
              <a:rPr lang="en-US" i="1" dirty="0" smtClean="0"/>
              <a:t>the eighteenth </a:t>
            </a:r>
            <a:r>
              <a:rPr lang="en-US" i="1" dirty="0"/>
              <a:t>annual ACM-SIAM symposium on discrete </a:t>
            </a:r>
            <a:r>
              <a:rPr lang="en-US" i="1" dirty="0" smtClean="0"/>
              <a:t>algorithms</a:t>
            </a:r>
            <a:r>
              <a:rPr lang="en-US" dirty="0" smtClean="0"/>
              <a:t>. 2007:1027–1035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51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282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Traditionally, k-means uses Euclidean distance, but Manhattan distance </a:t>
            </a:r>
            <a:r>
              <a:rPr lang="en-US" dirty="0" smtClean="0"/>
              <a:t>or </a:t>
            </a:r>
            <a:r>
              <a:rPr lang="en-US" dirty="0" err="1" smtClean="0"/>
              <a:t>Minkowski</a:t>
            </a:r>
            <a:r>
              <a:rPr lang="en-US" dirty="0" smtClean="0"/>
              <a:t> </a:t>
            </a:r>
            <a:r>
              <a:rPr lang="en-US" dirty="0"/>
              <a:t>distance are also sometimes used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i="1" dirty="0"/>
              <a:t>n </a:t>
            </a:r>
            <a:r>
              <a:rPr lang="en-US" dirty="0"/>
              <a:t>indicates the number of features, the formula for Euclidean </a:t>
            </a:r>
            <a:r>
              <a:rPr lang="en-US" dirty="0" smtClean="0"/>
              <a:t>distance between </a:t>
            </a:r>
            <a:r>
              <a:rPr lang="en-US" dirty="0"/>
              <a:t>example </a:t>
            </a:r>
            <a:r>
              <a:rPr lang="en-US" i="1" dirty="0"/>
              <a:t>x </a:t>
            </a:r>
            <a:r>
              <a:rPr lang="en-US" dirty="0"/>
              <a:t>and example </a:t>
            </a:r>
            <a:r>
              <a:rPr lang="en-US" i="1" dirty="0"/>
              <a:t>y </a:t>
            </a:r>
            <a:r>
              <a:rPr lang="en-US" dirty="0"/>
              <a:t>is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For instance, if we are comparing a guest with five computer science </a:t>
            </a:r>
            <a:r>
              <a:rPr lang="en-US" dirty="0" smtClean="0"/>
              <a:t>publications and </a:t>
            </a:r>
            <a:r>
              <a:rPr lang="en-US" dirty="0"/>
              <a:t>one math publication to a guest with zero computer science papers and </a:t>
            </a:r>
            <a:r>
              <a:rPr lang="en-US" dirty="0" smtClean="0"/>
              <a:t>two math </a:t>
            </a:r>
            <a:r>
              <a:rPr lang="en-US" dirty="0"/>
              <a:t>papers, we could compute this in R as follows: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sqrt</a:t>
            </a:r>
            <a:r>
              <a:rPr lang="en-US" b="1" dirty="0"/>
              <a:t>((5 - 0)^2 + (1 - 2)^2)</a:t>
            </a:r>
          </a:p>
          <a:p>
            <a:pPr marL="0" indent="0">
              <a:buNone/>
            </a:pPr>
            <a:r>
              <a:rPr lang="en-US" b="1" dirty="0"/>
              <a:t>[1] </a:t>
            </a:r>
            <a:r>
              <a:rPr lang="en-US" b="1" dirty="0" smtClean="0"/>
              <a:t>5.09902</a:t>
            </a:r>
          </a:p>
          <a:p>
            <a:r>
              <a:rPr lang="en-US" dirty="0" smtClean="0"/>
              <a:t>as </a:t>
            </a:r>
            <a:r>
              <a:rPr lang="en-US" dirty="0"/>
              <a:t>we are using distance calculations, all the </a:t>
            </a:r>
            <a:r>
              <a:rPr lang="en-US" dirty="0" smtClean="0"/>
              <a:t>features need </a:t>
            </a:r>
            <a:r>
              <a:rPr lang="en-US" dirty="0"/>
              <a:t>to be numeric, and the values should be normalized to a </a:t>
            </a:r>
            <a:r>
              <a:rPr lang="en-US" dirty="0" smtClean="0"/>
              <a:t>standard range </a:t>
            </a:r>
            <a:r>
              <a:rPr lang="en-US" dirty="0"/>
              <a:t>ahead of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48" y="2612273"/>
            <a:ext cx="2958747" cy="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Voronoi</a:t>
            </a:r>
            <a:r>
              <a:rPr lang="en-US" b="1" dirty="0"/>
              <a:t>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723"/>
            <a:ext cx="10515600" cy="4351338"/>
          </a:xfrm>
        </p:spPr>
        <p:txBody>
          <a:bodyPr/>
          <a:lstStyle/>
          <a:p>
            <a:r>
              <a:rPr lang="en-US" dirty="0"/>
              <a:t>the vertex where all the three boundaries meet is the maximal distance </a:t>
            </a:r>
            <a:r>
              <a:rPr lang="en-US" dirty="0" smtClean="0"/>
              <a:t>from all </a:t>
            </a:r>
            <a:r>
              <a:rPr lang="en-US" dirty="0"/>
              <a:t>three cluster centers.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8" y="2431731"/>
            <a:ext cx="4765236" cy="37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686885" cy="4351338"/>
          </a:xfrm>
        </p:spPr>
        <p:txBody>
          <a:bodyPr/>
          <a:lstStyle/>
          <a:p>
            <a:r>
              <a:rPr lang="en-US" dirty="0"/>
              <a:t>The first step of updating the clusters involves </a:t>
            </a:r>
            <a:r>
              <a:rPr lang="en-US" dirty="0" smtClean="0"/>
              <a:t>shifting the </a:t>
            </a:r>
            <a:r>
              <a:rPr lang="en-US" dirty="0"/>
              <a:t>initial centers to a new location, known as the </a:t>
            </a:r>
            <a:r>
              <a:rPr lang="en-US" b="1" dirty="0"/>
              <a:t>centroid</a:t>
            </a:r>
            <a:r>
              <a:rPr lang="en-US" dirty="0"/>
              <a:t>, which is calculated </a:t>
            </a:r>
            <a:r>
              <a:rPr lang="en-US" dirty="0" smtClean="0"/>
              <a:t>as the </a:t>
            </a:r>
            <a:r>
              <a:rPr lang="en-US" dirty="0"/>
              <a:t>average position of the points currently assigned to that cluster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boundaries </a:t>
            </a:r>
            <a:r>
              <a:rPr lang="en-US" dirty="0"/>
              <a:t>in the </a:t>
            </a:r>
            <a:r>
              <a:rPr lang="en-US" dirty="0" err="1"/>
              <a:t>Voronoi</a:t>
            </a:r>
            <a:r>
              <a:rPr lang="en-US" dirty="0"/>
              <a:t> diagram also </a:t>
            </a:r>
            <a:r>
              <a:rPr lang="en-US" dirty="0" smtClean="0"/>
              <a:t>shift.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85" y="1690688"/>
            <a:ext cx="4828715" cy="37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1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update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1795" cy="4351338"/>
          </a:xfrm>
        </p:spPr>
        <p:txBody>
          <a:bodyPr/>
          <a:lstStyle/>
          <a:p>
            <a:r>
              <a:rPr lang="en-US" dirty="0"/>
              <a:t>As a result of this reassignment, the k-means algorithm will continue </a:t>
            </a:r>
            <a:r>
              <a:rPr lang="en-US" dirty="0" smtClean="0"/>
              <a:t>through another </a:t>
            </a:r>
            <a:r>
              <a:rPr lang="en-US" dirty="0"/>
              <a:t>update phase.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95" y="1331019"/>
            <a:ext cx="6201087" cy="4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ways clustering tasks differ from the classification tasks </a:t>
            </a:r>
            <a:r>
              <a:rPr lang="en-US" dirty="0" smtClean="0"/>
              <a:t>we examined </a:t>
            </a:r>
            <a:r>
              <a:rPr lang="en-US" dirty="0"/>
              <a:t>previously</a:t>
            </a:r>
          </a:p>
          <a:p>
            <a:r>
              <a:rPr lang="en-US" dirty="0" smtClean="0"/>
              <a:t>How </a:t>
            </a:r>
            <a:r>
              <a:rPr lang="en-US" dirty="0"/>
              <a:t>clustering defines a group, and how such groups are identified </a:t>
            </a:r>
            <a:r>
              <a:rPr lang="en-US" dirty="0" smtClean="0"/>
              <a:t>by k-means</a:t>
            </a:r>
            <a:r>
              <a:rPr lang="en-US" dirty="0"/>
              <a:t>, a classic and easy-to-understand clustering algorithm</a:t>
            </a:r>
          </a:p>
          <a:p>
            <a:r>
              <a:rPr lang="en-US" dirty="0" smtClean="0"/>
              <a:t>The </a:t>
            </a:r>
            <a:r>
              <a:rPr lang="en-US" dirty="0"/>
              <a:t>steps needed to apply clustering to a real-world task of </a:t>
            </a:r>
            <a:r>
              <a:rPr lang="en-US" dirty="0" smtClean="0"/>
              <a:t>identifying marketing </a:t>
            </a:r>
            <a:r>
              <a:rPr lang="en-US" dirty="0"/>
              <a:t>segments among teenage social media users</a:t>
            </a:r>
          </a:p>
        </p:txBody>
      </p:sp>
    </p:spTree>
    <p:extLst>
      <p:ext uri="{BB962C8B-B14F-4D97-AF65-F5344CB8AC3E}">
        <p14:creationId xmlns:p14="http://schemas.microsoft.com/office/powerpoint/2010/main" val="164940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8608"/>
            <a:ext cx="50281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two more points were reassigned, another update must occur, which </a:t>
            </a:r>
            <a:r>
              <a:rPr lang="en-US" dirty="0" smtClean="0"/>
              <a:t>moves the </a:t>
            </a:r>
            <a:r>
              <a:rPr lang="en-US" dirty="0"/>
              <a:t>centroids and updates the cluster boundaries.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because these </a:t>
            </a:r>
            <a:r>
              <a:rPr lang="en-US" dirty="0" smtClean="0"/>
              <a:t>changes result </a:t>
            </a:r>
            <a:r>
              <a:rPr lang="en-US" dirty="0"/>
              <a:t>in no reassignments, the k-means algorithm stops.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cluster assignments </a:t>
            </a:r>
            <a:r>
              <a:rPr lang="en-US" dirty="0" smtClean="0"/>
              <a:t>are now final.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46" y="1690688"/>
            <a:ext cx="5591144" cy="43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the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clusters can be reported in one of the two ways. </a:t>
            </a:r>
            <a:endParaRPr lang="en-US" dirty="0" smtClean="0"/>
          </a:p>
          <a:p>
            <a:r>
              <a:rPr lang="en-US" dirty="0" smtClean="0"/>
              <a:t>First</a:t>
            </a:r>
            <a:r>
              <a:rPr lang="en-US" dirty="0"/>
              <a:t>, you might </a:t>
            </a:r>
            <a:r>
              <a:rPr lang="en-US" dirty="0" smtClean="0"/>
              <a:t>simply report </a:t>
            </a:r>
            <a:r>
              <a:rPr lang="en-US" dirty="0"/>
              <a:t>the cluster assignments such as A, B, or C for each example. </a:t>
            </a:r>
            <a:endParaRPr lang="en-US" dirty="0" smtClean="0"/>
          </a:p>
          <a:p>
            <a:r>
              <a:rPr lang="en-US" dirty="0" smtClean="0"/>
              <a:t>Alternatively, you </a:t>
            </a:r>
            <a:r>
              <a:rPr lang="en-US" dirty="0"/>
              <a:t>could report the coordinates of the cluster centroids after the final update.</a:t>
            </a:r>
          </a:p>
        </p:txBody>
      </p:sp>
    </p:spTree>
    <p:extLst>
      <p:ext uri="{BB962C8B-B14F-4D97-AF65-F5344CB8AC3E}">
        <p14:creationId xmlns:p14="http://schemas.microsoft.com/office/powerpoint/2010/main" val="573007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Choosing the appropriate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algorithm is sensitive to </a:t>
            </a:r>
            <a:r>
              <a:rPr lang="en-US" dirty="0" smtClean="0"/>
              <a:t>the randomly-chosen </a:t>
            </a:r>
            <a:r>
              <a:rPr lang="en-US" dirty="0"/>
              <a:t>cluster centers</a:t>
            </a:r>
            <a:r>
              <a:rPr lang="en-US" dirty="0" smtClean="0"/>
              <a:t>.</a:t>
            </a:r>
          </a:p>
          <a:p>
            <a:r>
              <a:rPr lang="en-US" dirty="0"/>
              <a:t>Similarly, k-means is </a:t>
            </a:r>
            <a:r>
              <a:rPr lang="en-US" dirty="0" smtClean="0"/>
              <a:t>sensitive to </a:t>
            </a:r>
            <a:r>
              <a:rPr lang="en-US" dirty="0"/>
              <a:t>the number of clusters; the choice requires a delicate balance. </a:t>
            </a:r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i="1" dirty="0"/>
              <a:t>k </a:t>
            </a:r>
            <a:r>
              <a:rPr lang="en-US" dirty="0"/>
              <a:t>to be </a:t>
            </a:r>
            <a:r>
              <a:rPr lang="en-US" dirty="0" smtClean="0"/>
              <a:t>very large </a:t>
            </a:r>
            <a:r>
              <a:rPr lang="en-US" dirty="0"/>
              <a:t>will improve the homogeneity of the clusters, and at the same time, it </a:t>
            </a:r>
            <a:r>
              <a:rPr lang="en-US" dirty="0" smtClean="0"/>
              <a:t>risks overfitting </a:t>
            </a:r>
            <a:r>
              <a:rPr lang="en-US" dirty="0"/>
              <a:t>the data</a:t>
            </a:r>
            <a:r>
              <a:rPr lang="en-US" dirty="0" smtClean="0"/>
              <a:t>.</a:t>
            </a:r>
          </a:p>
          <a:p>
            <a:r>
              <a:rPr lang="en-US" dirty="0"/>
              <a:t>Ideally, you will have </a:t>
            </a:r>
            <a:r>
              <a:rPr lang="en-US" i="1" dirty="0"/>
              <a:t>a priori </a:t>
            </a:r>
            <a:r>
              <a:rPr lang="en-US" dirty="0"/>
              <a:t>knowledge (a prior belief) about the true </a:t>
            </a:r>
            <a:r>
              <a:rPr lang="en-US" dirty="0" smtClean="0"/>
              <a:t>groupings and </a:t>
            </a:r>
            <a:r>
              <a:rPr lang="en-US" dirty="0"/>
              <a:t>you can apply this information to choosing the number of clusters</a:t>
            </a:r>
            <a:r>
              <a:rPr lang="en-US" dirty="0" smtClean="0"/>
              <a:t>.</a:t>
            </a:r>
          </a:p>
          <a:p>
            <a:r>
              <a:rPr lang="en-US" dirty="0"/>
              <a:t>Sometimes the number of clusters is dictated by business requirements or </a:t>
            </a:r>
            <a:r>
              <a:rPr lang="en-US" dirty="0" smtClean="0"/>
              <a:t>the motivation </a:t>
            </a:r>
            <a:r>
              <a:rPr lang="en-US" dirty="0"/>
              <a:t>for the analysis</a:t>
            </a:r>
            <a:r>
              <a:rPr lang="en-US" dirty="0" smtClean="0"/>
              <a:t>.</a:t>
            </a:r>
          </a:p>
          <a:p>
            <a:r>
              <a:rPr lang="en-US" dirty="0"/>
              <a:t>Without any prior knowledge, one rule of thumb suggests setting </a:t>
            </a:r>
            <a:r>
              <a:rPr lang="en-US" i="1" dirty="0"/>
              <a:t>k </a:t>
            </a:r>
            <a:r>
              <a:rPr lang="en-US" dirty="0"/>
              <a:t>equal to </a:t>
            </a:r>
            <a:r>
              <a:rPr lang="en-US" dirty="0" smtClean="0"/>
              <a:t>the square </a:t>
            </a:r>
            <a:r>
              <a:rPr lang="en-US" dirty="0"/>
              <a:t>root of </a:t>
            </a:r>
            <a:r>
              <a:rPr lang="en-US" i="1" dirty="0"/>
              <a:t>(n / 2)</a:t>
            </a:r>
            <a:r>
              <a:rPr lang="en-US" dirty="0"/>
              <a:t>, where </a:t>
            </a:r>
            <a:r>
              <a:rPr lang="en-US" i="1" dirty="0"/>
              <a:t>n </a:t>
            </a:r>
            <a:r>
              <a:rPr lang="en-US" dirty="0"/>
              <a:t>is the number of examples in the dataset. </a:t>
            </a:r>
            <a:endParaRPr lang="en-US" dirty="0" smtClean="0"/>
          </a:p>
          <a:p>
            <a:r>
              <a:rPr lang="en-US" dirty="0" smtClean="0"/>
              <a:t>However, this </a:t>
            </a:r>
            <a:r>
              <a:rPr lang="en-US" dirty="0"/>
              <a:t>rule of thumb is likely to result in an unwieldy number of clusters for </a:t>
            </a:r>
            <a:r>
              <a:rPr lang="en-US" dirty="0" smtClean="0"/>
              <a:t>large datasets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43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elbow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elbow method </a:t>
            </a:r>
            <a:r>
              <a:rPr lang="en-US" dirty="0"/>
              <a:t>attempts to gauge how the </a:t>
            </a:r>
            <a:r>
              <a:rPr lang="en-US" dirty="0" smtClean="0"/>
              <a:t>homogeneity or </a:t>
            </a:r>
            <a:r>
              <a:rPr lang="en-US" dirty="0"/>
              <a:t>heterogeneity within the clusters changes for various values of </a:t>
            </a:r>
            <a:r>
              <a:rPr lang="en-US" i="1" dirty="0"/>
              <a:t>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homogeneity within clusters is expected to </a:t>
            </a:r>
            <a:r>
              <a:rPr lang="en-US" dirty="0" smtClean="0"/>
              <a:t>increase as </a:t>
            </a:r>
            <a:r>
              <a:rPr lang="en-US" dirty="0"/>
              <a:t>additional clusters are added; </a:t>
            </a:r>
            <a:endParaRPr lang="en-US" dirty="0" smtClean="0"/>
          </a:p>
          <a:p>
            <a:r>
              <a:rPr lang="en-US" dirty="0" smtClean="0"/>
              <a:t>similarly</a:t>
            </a:r>
            <a:r>
              <a:rPr lang="en-US" dirty="0"/>
              <a:t>, heterogeneity will also continue </a:t>
            </a:r>
            <a:r>
              <a:rPr lang="en-US" dirty="0" smtClean="0"/>
              <a:t>to decrease </a:t>
            </a:r>
            <a:r>
              <a:rPr lang="en-US" dirty="0"/>
              <a:t>with more clusters.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goal is not to maximize homogeneity or </a:t>
            </a:r>
            <a:r>
              <a:rPr lang="en-US" dirty="0" smtClean="0"/>
              <a:t>minimize heterogeneity</a:t>
            </a:r>
            <a:r>
              <a:rPr lang="en-US" dirty="0"/>
              <a:t>, but rather to find </a:t>
            </a:r>
            <a:r>
              <a:rPr lang="en-US" i="1" dirty="0"/>
              <a:t>k </a:t>
            </a:r>
            <a:r>
              <a:rPr lang="en-US" dirty="0"/>
              <a:t>so that there are diminishing returns beyond </a:t>
            </a:r>
            <a:r>
              <a:rPr lang="en-US" dirty="0" smtClean="0"/>
              <a:t>that point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value of </a:t>
            </a:r>
            <a:r>
              <a:rPr lang="en-US" i="1" dirty="0"/>
              <a:t>k </a:t>
            </a:r>
            <a:r>
              <a:rPr lang="en-US" dirty="0"/>
              <a:t>is known as the </a:t>
            </a:r>
            <a:r>
              <a:rPr lang="en-US" b="1" dirty="0"/>
              <a:t>elbow </a:t>
            </a:r>
            <a:r>
              <a:rPr lang="en-US" b="1" dirty="0" smtClean="0"/>
              <a:t>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0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elbow point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2" y="2097000"/>
            <a:ext cx="10521516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numerous statistics to measure homogeneity and heterogeneity </a:t>
            </a:r>
            <a:r>
              <a:rPr lang="en-US" dirty="0" smtClean="0"/>
              <a:t>within the </a:t>
            </a:r>
            <a:r>
              <a:rPr lang="en-US" dirty="0"/>
              <a:t>clusters that can be used with the elbow </a:t>
            </a:r>
            <a:r>
              <a:rPr lang="en-US" dirty="0" smtClean="0"/>
              <a:t>method.</a:t>
            </a:r>
          </a:p>
          <a:p>
            <a:r>
              <a:rPr lang="en-US" dirty="0"/>
              <a:t>in practice, it is not always feasible </a:t>
            </a:r>
            <a:r>
              <a:rPr lang="en-US" dirty="0" smtClean="0"/>
              <a:t>to iteratively </a:t>
            </a:r>
            <a:r>
              <a:rPr lang="en-US" dirty="0"/>
              <a:t>test a large number of </a:t>
            </a:r>
            <a:r>
              <a:rPr lang="en-US" i="1" dirty="0"/>
              <a:t>k </a:t>
            </a:r>
            <a:r>
              <a:rPr lang="en-US" dirty="0"/>
              <a:t>values.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in part because clustering </a:t>
            </a:r>
            <a:r>
              <a:rPr lang="en-US" dirty="0" smtClean="0"/>
              <a:t>large datasets </a:t>
            </a:r>
            <a:r>
              <a:rPr lang="en-US" dirty="0"/>
              <a:t>can be fairly time consuming; </a:t>
            </a:r>
            <a:r>
              <a:rPr lang="en-US" dirty="0" smtClean="0"/>
              <a:t>clustering </a:t>
            </a:r>
            <a:r>
              <a:rPr lang="en-US" dirty="0"/>
              <a:t>the data repeatedly is even worse.</a:t>
            </a:r>
          </a:p>
          <a:p>
            <a:r>
              <a:rPr lang="en-US" dirty="0"/>
              <a:t>Regardless, applications requiring the exact optimal set of clusters are fairly rare.</a:t>
            </a:r>
          </a:p>
          <a:p>
            <a:r>
              <a:rPr lang="en-US" dirty="0"/>
              <a:t>In most clustering applications, it suffices to choose a </a:t>
            </a:r>
            <a:r>
              <a:rPr lang="en-US" i="1" dirty="0"/>
              <a:t>k </a:t>
            </a:r>
            <a:r>
              <a:rPr lang="en-US" dirty="0"/>
              <a:t>value based on </a:t>
            </a:r>
            <a:r>
              <a:rPr lang="en-US" dirty="0" smtClean="0"/>
              <a:t>convenience rather </a:t>
            </a:r>
            <a:r>
              <a:rPr lang="en-US" dirty="0"/>
              <a:t>than strict performance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97693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</a:t>
            </a:r>
            <a:r>
              <a:rPr lang="en-US" i="1" dirty="0"/>
              <a:t>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By </a:t>
            </a:r>
            <a:r>
              <a:rPr lang="en-US" dirty="0" smtClean="0"/>
              <a:t>observing how </a:t>
            </a:r>
            <a:r>
              <a:rPr lang="en-US" dirty="0"/>
              <a:t>the characteristics of the clusters change as </a:t>
            </a:r>
            <a:r>
              <a:rPr lang="en-US" i="1" dirty="0"/>
              <a:t>k </a:t>
            </a:r>
            <a:r>
              <a:rPr lang="en-US" dirty="0"/>
              <a:t>is varied, one might infer </a:t>
            </a:r>
            <a:r>
              <a:rPr lang="en-US" dirty="0" smtClean="0"/>
              <a:t>where the </a:t>
            </a:r>
            <a:r>
              <a:rPr lang="en-US" dirty="0"/>
              <a:t>data have naturally defined boundaries. </a:t>
            </a:r>
            <a:endParaRPr lang="en-US" dirty="0" smtClean="0"/>
          </a:p>
          <a:p>
            <a:r>
              <a:rPr lang="en-US" dirty="0" smtClean="0"/>
              <a:t>Groups </a:t>
            </a:r>
            <a:r>
              <a:rPr lang="en-US" dirty="0"/>
              <a:t>that are more tightly </a:t>
            </a:r>
            <a:r>
              <a:rPr lang="en-US" dirty="0" smtClean="0"/>
              <a:t>clustered will </a:t>
            </a:r>
            <a:r>
              <a:rPr lang="en-US" dirty="0"/>
              <a:t>change a little, while less homogeneous groups will form and disband over time.</a:t>
            </a:r>
          </a:p>
          <a:p>
            <a:r>
              <a:rPr lang="en-US" dirty="0"/>
              <a:t>In general, it may be wise to spend little time worrying about getting </a:t>
            </a:r>
            <a:r>
              <a:rPr lang="en-US" i="1" dirty="0"/>
              <a:t>k </a:t>
            </a:r>
            <a:r>
              <a:rPr lang="en-US" dirty="0"/>
              <a:t>exactly right.</a:t>
            </a:r>
          </a:p>
          <a:p>
            <a:r>
              <a:rPr lang="en-US" dirty="0" smtClean="0"/>
              <a:t>even </a:t>
            </a:r>
            <a:r>
              <a:rPr lang="en-US" dirty="0"/>
              <a:t>a tiny bit of subject-matter </a:t>
            </a:r>
            <a:r>
              <a:rPr lang="en-US" dirty="0" smtClean="0"/>
              <a:t>knowledge can </a:t>
            </a:r>
            <a:r>
              <a:rPr lang="en-US" dirty="0"/>
              <a:t>be used to set </a:t>
            </a:r>
            <a:r>
              <a:rPr lang="en-US" i="1" dirty="0"/>
              <a:t>k </a:t>
            </a:r>
            <a:r>
              <a:rPr lang="en-US" dirty="0"/>
              <a:t>such that actionable </a:t>
            </a:r>
            <a:r>
              <a:rPr lang="en-US" dirty="0" smtClean="0"/>
              <a:t>and interesting </a:t>
            </a:r>
            <a:r>
              <a:rPr lang="en-US" dirty="0"/>
              <a:t>clusters are found.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clustering is unsupervised, the task is </a:t>
            </a:r>
            <a:r>
              <a:rPr lang="en-US" dirty="0" smtClean="0"/>
              <a:t>really about </a:t>
            </a:r>
            <a:r>
              <a:rPr lang="en-US" dirty="0"/>
              <a:t>what you make of it; the value is in the insights you take away from </a:t>
            </a:r>
            <a:r>
              <a:rPr lang="en-US" dirty="0" smtClean="0"/>
              <a:t>the algorithm's </a:t>
            </a:r>
            <a:r>
              <a:rPr lang="en-US" dirty="0"/>
              <a:t>findings.</a:t>
            </a:r>
          </a:p>
        </p:txBody>
      </p:sp>
    </p:spTree>
    <p:extLst>
      <p:ext uri="{BB962C8B-B14F-4D97-AF65-F5344CB8AC3E}">
        <p14:creationId xmlns:p14="http://schemas.microsoft.com/office/powerpoint/2010/main" val="318809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– finding teen market </a:t>
            </a:r>
            <a:r>
              <a:rPr lang="en-US" b="1" dirty="0" smtClean="0"/>
              <a:t>segments using </a:t>
            </a:r>
            <a:r>
              <a:rPr lang="en-US" b="1" dirty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Interacting with friends on a </a:t>
            </a:r>
            <a:r>
              <a:rPr lang="en-US" b="1" dirty="0"/>
              <a:t>social networking service </a:t>
            </a:r>
            <a:r>
              <a:rPr lang="en-US" dirty="0"/>
              <a:t>(</a:t>
            </a:r>
            <a:r>
              <a:rPr lang="en-US" b="1" dirty="0"/>
              <a:t>SNS</a:t>
            </a:r>
            <a:r>
              <a:rPr lang="en-US" dirty="0"/>
              <a:t>), such as </a:t>
            </a:r>
            <a:r>
              <a:rPr lang="en-US" dirty="0" smtClean="0"/>
              <a:t>Facebook, Tumblr</a:t>
            </a:r>
            <a:r>
              <a:rPr lang="en-US" dirty="0"/>
              <a:t>, and Instagram has become a rite of passage for teenagers around the world.</a:t>
            </a:r>
          </a:p>
          <a:p>
            <a:r>
              <a:rPr lang="en-US" dirty="0" smtClean="0"/>
              <a:t>these </a:t>
            </a:r>
            <a:r>
              <a:rPr lang="en-US" dirty="0"/>
              <a:t>adolescents are </a:t>
            </a:r>
            <a:r>
              <a:rPr lang="en-US" dirty="0" smtClean="0"/>
              <a:t>a coveted </a:t>
            </a:r>
            <a:r>
              <a:rPr lang="en-US" dirty="0"/>
              <a:t>demographic for businesses hoping to sell snacks, beverages, </a:t>
            </a:r>
            <a:r>
              <a:rPr lang="en-US" dirty="0" smtClean="0"/>
              <a:t>electronics, and </a:t>
            </a:r>
            <a:r>
              <a:rPr lang="en-US" dirty="0"/>
              <a:t>hygiene 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way </a:t>
            </a:r>
            <a:r>
              <a:rPr lang="en-US" dirty="0"/>
              <a:t>to gain this edge is to identify segments of teenagers who share similar </a:t>
            </a:r>
            <a:r>
              <a:rPr lang="en-US" dirty="0" smtClean="0"/>
              <a:t>tastes, so </a:t>
            </a:r>
            <a:r>
              <a:rPr lang="en-US" dirty="0"/>
              <a:t>that clients can avoid targeting advertisements to teens with no interest in </a:t>
            </a:r>
            <a:r>
              <a:rPr lang="en-US" dirty="0" smtClean="0"/>
              <a:t>the product </a:t>
            </a:r>
            <a:r>
              <a:rPr lang="en-US" dirty="0"/>
              <a:t>being sold</a:t>
            </a:r>
            <a:r>
              <a:rPr lang="en-US" dirty="0" smtClean="0"/>
              <a:t>.</a:t>
            </a:r>
          </a:p>
          <a:p>
            <a:r>
              <a:rPr lang="en-US" dirty="0"/>
              <a:t>Given the text of teenagers' SNS pages, we can identify groups that share </a:t>
            </a:r>
            <a:r>
              <a:rPr lang="en-US" dirty="0" smtClean="0"/>
              <a:t>common interests </a:t>
            </a:r>
            <a:r>
              <a:rPr lang="en-US" dirty="0"/>
              <a:t>such as sports, religion, or music. </a:t>
            </a:r>
            <a:endParaRPr lang="en-US" dirty="0" smtClean="0"/>
          </a:p>
          <a:p>
            <a:r>
              <a:rPr lang="en-US" dirty="0" smtClean="0"/>
              <a:t>Clustering </a:t>
            </a:r>
            <a:r>
              <a:rPr lang="en-US" dirty="0"/>
              <a:t>can automate the process </a:t>
            </a:r>
            <a:r>
              <a:rPr lang="en-US" dirty="0" smtClean="0"/>
              <a:t>of discovering </a:t>
            </a:r>
            <a:r>
              <a:rPr lang="en-US" dirty="0"/>
              <a:t>the natural segments in this population.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it will be up to </a:t>
            </a:r>
            <a:r>
              <a:rPr lang="en-US" dirty="0" smtClean="0"/>
              <a:t>us to </a:t>
            </a:r>
            <a:r>
              <a:rPr lang="en-US" dirty="0"/>
              <a:t>decide whether or not the clusters are interesting and how we can use them </a:t>
            </a:r>
            <a:r>
              <a:rPr lang="en-US" dirty="0" smtClean="0"/>
              <a:t>for advertising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896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1 – 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dataset representing a random sample of 30,000 </a:t>
            </a:r>
            <a:r>
              <a:rPr lang="en-US" dirty="0" smtClean="0"/>
              <a:t>U.S. high </a:t>
            </a:r>
            <a:r>
              <a:rPr lang="en-US" dirty="0"/>
              <a:t>school students who had profiles on a well-known SNS in 2006</a:t>
            </a:r>
            <a:r>
              <a:rPr lang="en-US" dirty="0" smtClean="0"/>
              <a:t>.</a:t>
            </a:r>
          </a:p>
          <a:p>
            <a:r>
              <a:rPr lang="en-US" dirty="0"/>
              <a:t>the profiles represent a fairly wide cross section </a:t>
            </a:r>
            <a:r>
              <a:rPr lang="en-US" dirty="0" smtClean="0"/>
              <a:t>of American </a:t>
            </a:r>
            <a:r>
              <a:rPr lang="en-US" dirty="0"/>
              <a:t>adolescents in 2006</a:t>
            </a:r>
            <a:r>
              <a:rPr lang="en-US" dirty="0" smtClean="0"/>
              <a:t>.</a:t>
            </a:r>
          </a:p>
          <a:p>
            <a:r>
              <a:rPr lang="en-US" dirty="0"/>
              <a:t>This dataset was compiled by Brett Lantz while conducting </a:t>
            </a:r>
            <a:r>
              <a:rPr lang="en-US" dirty="0" smtClean="0"/>
              <a:t>sociological research </a:t>
            </a:r>
            <a:r>
              <a:rPr lang="en-US" dirty="0"/>
              <a:t>on the teenage identities at the University of Notre Dame</a:t>
            </a:r>
            <a:r>
              <a:rPr lang="en-US" dirty="0" smtClean="0"/>
              <a:t>.</a:t>
            </a:r>
          </a:p>
          <a:p>
            <a:r>
              <a:rPr lang="en-US" dirty="0"/>
              <a:t>The full dataset is available at the </a:t>
            </a:r>
            <a:r>
              <a:rPr lang="en-US" dirty="0" err="1"/>
              <a:t>Packt</a:t>
            </a:r>
            <a:r>
              <a:rPr lang="en-US" dirty="0"/>
              <a:t> Publishing website with </a:t>
            </a:r>
            <a:r>
              <a:rPr lang="en-US" dirty="0" smtClean="0"/>
              <a:t>the filename </a:t>
            </a:r>
            <a:r>
              <a:rPr lang="en-US" dirty="0"/>
              <a:t>snsdata.csv.</a:t>
            </a:r>
          </a:p>
        </p:txBody>
      </p:sp>
    </p:spTree>
    <p:extLst>
      <p:ext uri="{BB962C8B-B14F-4D97-AF65-F5344CB8AC3E}">
        <p14:creationId xmlns:p14="http://schemas.microsoft.com/office/powerpoint/2010/main" val="195737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637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data was sampled evenly across four high school graduation years (</a:t>
            </a:r>
            <a:r>
              <a:rPr lang="en-US" dirty="0" smtClean="0"/>
              <a:t>2006 through </a:t>
            </a:r>
            <a:r>
              <a:rPr lang="en-US" dirty="0"/>
              <a:t>2009) representing the senior, junior, sophomore, and freshman classes </a:t>
            </a:r>
            <a:r>
              <a:rPr lang="en-US" dirty="0" smtClean="0"/>
              <a:t>at the </a:t>
            </a:r>
            <a:r>
              <a:rPr lang="en-US" dirty="0"/>
              <a:t>time of data collection.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an automated web crawler, the full text of the </a:t>
            </a:r>
            <a:r>
              <a:rPr lang="en-US" dirty="0" smtClean="0"/>
              <a:t>SNS profiles </a:t>
            </a:r>
            <a:r>
              <a:rPr lang="en-US" dirty="0"/>
              <a:t>were downloaded, and each teen's gender, age, and number of SNS </a:t>
            </a:r>
            <a:r>
              <a:rPr lang="en-US" dirty="0" smtClean="0"/>
              <a:t>friends was </a:t>
            </a:r>
            <a:r>
              <a:rPr lang="en-US" dirty="0"/>
              <a:t>recorded.</a:t>
            </a:r>
          </a:p>
          <a:p>
            <a:r>
              <a:rPr lang="en-US" dirty="0"/>
              <a:t>A text mining tool was used to divide the remaining SNS page content into words.</a:t>
            </a:r>
          </a:p>
          <a:p>
            <a:r>
              <a:rPr lang="en-US" dirty="0"/>
              <a:t>From the top 500 words appearing across all the pages, 36 words were chosen </a:t>
            </a:r>
            <a:r>
              <a:rPr lang="en-US" dirty="0" smtClean="0"/>
              <a:t>to represent </a:t>
            </a:r>
            <a:r>
              <a:rPr lang="en-US" dirty="0"/>
              <a:t>five categories of interests: namely extracurricular activities, </a:t>
            </a:r>
            <a:r>
              <a:rPr lang="en-US" dirty="0" smtClean="0"/>
              <a:t>fashion, religion</a:t>
            </a:r>
            <a:r>
              <a:rPr lang="en-US" dirty="0"/>
              <a:t>, romance, and antisocial behavior.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36 words include terms such </a:t>
            </a:r>
            <a:r>
              <a:rPr lang="en-US" dirty="0" smtClean="0"/>
              <a:t>as </a:t>
            </a:r>
            <a:r>
              <a:rPr lang="en-US" i="1" dirty="0" smtClean="0"/>
              <a:t>football</a:t>
            </a:r>
            <a:r>
              <a:rPr lang="en-US" dirty="0"/>
              <a:t>, </a:t>
            </a:r>
            <a:r>
              <a:rPr lang="en-US" i="1" dirty="0"/>
              <a:t>sexy</a:t>
            </a:r>
            <a:r>
              <a:rPr lang="en-US" dirty="0"/>
              <a:t>, </a:t>
            </a:r>
            <a:r>
              <a:rPr lang="en-US" i="1" dirty="0"/>
              <a:t>kissed</a:t>
            </a:r>
            <a:r>
              <a:rPr lang="en-US" dirty="0"/>
              <a:t>, </a:t>
            </a:r>
            <a:r>
              <a:rPr lang="en-US" i="1" dirty="0"/>
              <a:t>bible</a:t>
            </a:r>
            <a:r>
              <a:rPr lang="en-US" dirty="0"/>
              <a:t>, </a:t>
            </a:r>
            <a:r>
              <a:rPr lang="en-US" i="1" dirty="0"/>
              <a:t>shopping</a:t>
            </a:r>
            <a:r>
              <a:rPr lang="en-US" dirty="0"/>
              <a:t>, </a:t>
            </a:r>
            <a:r>
              <a:rPr lang="en-US" i="1" dirty="0"/>
              <a:t>death</a:t>
            </a:r>
            <a:r>
              <a:rPr lang="en-US" dirty="0"/>
              <a:t>, and </a:t>
            </a:r>
            <a:r>
              <a:rPr lang="en-US" i="1" dirty="0"/>
              <a:t>drugs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dataset indicates, </a:t>
            </a:r>
            <a:r>
              <a:rPr lang="en-US" dirty="0" smtClean="0"/>
              <a:t>for each </a:t>
            </a:r>
            <a:r>
              <a:rPr lang="en-US" dirty="0"/>
              <a:t>person, how many times each word appeared in the person's SNS profile.</a:t>
            </a:r>
          </a:p>
        </p:txBody>
      </p:sp>
    </p:spTree>
    <p:extLst>
      <p:ext uri="{BB962C8B-B14F-4D97-AF65-F5344CB8AC3E}">
        <p14:creationId xmlns:p14="http://schemas.microsoft.com/office/powerpoint/2010/main" val="213419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Clustering is an unsupervised machine learning task that automatically divides </a:t>
            </a:r>
            <a:r>
              <a:rPr lang="en-US" dirty="0" smtClean="0"/>
              <a:t>the data </a:t>
            </a:r>
            <a:r>
              <a:rPr lang="en-US" dirty="0"/>
              <a:t>into </a:t>
            </a:r>
            <a:r>
              <a:rPr lang="en-US" b="1" dirty="0"/>
              <a:t>clusters, </a:t>
            </a:r>
            <a:r>
              <a:rPr lang="en-US" dirty="0"/>
              <a:t>or groups of similar items.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does this without having been </a:t>
            </a:r>
            <a:r>
              <a:rPr lang="en-US" dirty="0" smtClean="0"/>
              <a:t>told how </a:t>
            </a:r>
            <a:r>
              <a:rPr lang="en-US" dirty="0"/>
              <a:t>the groups should look ahead of time. </a:t>
            </a:r>
            <a:endParaRPr lang="en-US" dirty="0" smtClean="0"/>
          </a:p>
          <a:p>
            <a:r>
              <a:rPr lang="en-US" dirty="0" smtClean="0"/>
              <a:t>clustering </a:t>
            </a:r>
            <a:r>
              <a:rPr lang="en-US" dirty="0"/>
              <a:t>is used for knowledge discovery rather than prediction. </a:t>
            </a:r>
            <a:r>
              <a:rPr lang="en-US" dirty="0" smtClean="0"/>
              <a:t>It provides </a:t>
            </a:r>
            <a:r>
              <a:rPr lang="en-US" dirty="0"/>
              <a:t>an insight into the natural groupings found within data</a:t>
            </a:r>
            <a:r>
              <a:rPr lang="en-US" dirty="0" smtClean="0"/>
              <a:t>.</a:t>
            </a:r>
          </a:p>
          <a:p>
            <a:r>
              <a:rPr lang="en-US" dirty="0"/>
              <a:t>Clustering is guided by the principle that items inside a cluster should be </a:t>
            </a:r>
            <a:r>
              <a:rPr lang="en-US" dirty="0" smtClean="0"/>
              <a:t>very similar </a:t>
            </a:r>
            <a:r>
              <a:rPr lang="en-US" dirty="0"/>
              <a:t>to each other, but very different from those outside.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</a:t>
            </a:r>
            <a:r>
              <a:rPr lang="en-US" dirty="0" smtClean="0"/>
              <a:t>of similarity </a:t>
            </a:r>
            <a:r>
              <a:rPr lang="en-US" dirty="0"/>
              <a:t>might vary across applications</a:t>
            </a:r>
          </a:p>
        </p:txBody>
      </p:sp>
    </p:spTree>
    <p:extLst>
      <p:ext uri="{BB962C8B-B14F-4D97-AF65-F5344CB8AC3E}">
        <p14:creationId xmlns:p14="http://schemas.microsoft.com/office/powerpoint/2010/main" val="94198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2 – exploring and preparing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&gt; teens &lt;- read.csv("snsdata.csv")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1" y="2402819"/>
            <a:ext cx="9087184" cy="1885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65" y="4423601"/>
            <a:ext cx="7273708" cy="6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 is R's way of telling us that the record has a missing </a:t>
            </a:r>
            <a:r>
              <a:rPr lang="en-US" dirty="0" smtClean="0"/>
              <a:t>value</a:t>
            </a:r>
          </a:p>
          <a:p>
            <a:r>
              <a:rPr lang="en-US" dirty="0"/>
              <a:t>2,724 records (9 percent) have missing gender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9" y="3079872"/>
            <a:ext cx="3208548" cy="1143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9" y="4616288"/>
            <a:ext cx="5933857" cy="1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53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For numeric data, the summary() </a:t>
            </a:r>
            <a:r>
              <a:rPr lang="en-US" dirty="0" smtClean="0"/>
              <a:t>command tells </a:t>
            </a:r>
            <a:r>
              <a:rPr lang="en-US" dirty="0"/>
              <a:t>us the number of missing NA </a:t>
            </a:r>
            <a:r>
              <a:rPr lang="en-US" dirty="0" smtClean="0"/>
              <a:t>values.</a:t>
            </a:r>
          </a:p>
          <a:p>
            <a:r>
              <a:rPr lang="en-US" dirty="0"/>
              <a:t>A total of 5,086 records (17 percent) have missing ages.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concerning is the </a:t>
            </a:r>
            <a:r>
              <a:rPr lang="en-US" dirty="0" smtClean="0"/>
              <a:t>fact that </a:t>
            </a:r>
            <a:r>
              <a:rPr lang="en-US" dirty="0"/>
              <a:t>the minimum </a:t>
            </a:r>
            <a:r>
              <a:rPr lang="en-US" dirty="0" smtClean="0"/>
              <a:t>(3) and </a:t>
            </a:r>
            <a:r>
              <a:rPr lang="en-US" dirty="0"/>
              <a:t>maximum </a:t>
            </a:r>
            <a:r>
              <a:rPr lang="en-US" dirty="0" smtClean="0"/>
              <a:t>(106) values </a:t>
            </a:r>
            <a:r>
              <a:rPr lang="en-US" dirty="0"/>
              <a:t>seem to be </a:t>
            </a:r>
            <a:r>
              <a:rPr lang="en-US" dirty="0" smtClean="0"/>
              <a:t>unreasonable.</a:t>
            </a:r>
          </a:p>
          <a:p>
            <a:r>
              <a:rPr lang="en-US" dirty="0" smtClean="0"/>
              <a:t>To </a:t>
            </a:r>
            <a:r>
              <a:rPr lang="en-US" dirty="0"/>
              <a:t>ensure that these </a:t>
            </a:r>
            <a:r>
              <a:rPr lang="en-US" dirty="0" smtClean="0"/>
              <a:t>extreme values </a:t>
            </a:r>
            <a:r>
              <a:rPr lang="en-US" dirty="0"/>
              <a:t>don't cause problems for the analysis, we'll need to clean them up </a:t>
            </a:r>
            <a:r>
              <a:rPr lang="en-US" dirty="0" smtClean="0"/>
              <a:t>before moving </a:t>
            </a:r>
            <a:r>
              <a:rPr lang="en-US" dirty="0"/>
              <a:t>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6" y="4750211"/>
            <a:ext cx="9157372" cy="12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2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reasonable range of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107"/>
            <a:ext cx="10515600" cy="4351338"/>
          </a:xfrm>
        </p:spPr>
        <p:txBody>
          <a:bodyPr/>
          <a:lstStyle/>
          <a:p>
            <a:r>
              <a:rPr lang="en-US" dirty="0"/>
              <a:t>A more reasonable range of ages for the high school students includes those who </a:t>
            </a:r>
            <a:r>
              <a:rPr lang="en-US" dirty="0" smtClean="0"/>
              <a:t>are at </a:t>
            </a:r>
            <a:r>
              <a:rPr lang="en-US" dirty="0"/>
              <a:t>least 13 years old and not yet 20 years old.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age value falling outside this </a:t>
            </a:r>
            <a:r>
              <a:rPr lang="en-US" dirty="0" smtClean="0"/>
              <a:t>range should </a:t>
            </a:r>
            <a:r>
              <a:rPr lang="en-US" dirty="0"/>
              <a:t>be treated the same as missing </a:t>
            </a:r>
            <a:r>
              <a:rPr lang="en-US" dirty="0" smtClean="0"/>
              <a:t>data.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teens$age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ifelse</a:t>
            </a:r>
            <a:r>
              <a:rPr lang="en-US" b="1" dirty="0"/>
              <a:t>(</a:t>
            </a:r>
            <a:r>
              <a:rPr lang="en-US" b="1" dirty="0" err="1"/>
              <a:t>teens$age</a:t>
            </a:r>
            <a:r>
              <a:rPr lang="en-US" b="1" dirty="0"/>
              <a:t> &gt;= 13 &amp; </a:t>
            </a:r>
            <a:r>
              <a:rPr lang="en-US" b="1" dirty="0" err="1"/>
              <a:t>teens$age</a:t>
            </a:r>
            <a:r>
              <a:rPr lang="en-US" b="1" dirty="0"/>
              <a:t> &lt; </a:t>
            </a:r>
            <a:r>
              <a:rPr lang="en-US" b="1" dirty="0" smtClean="0"/>
              <a:t>20, </a:t>
            </a:r>
            <a:r>
              <a:rPr lang="en-US" b="1" dirty="0" err="1" smtClean="0"/>
              <a:t>teens$age</a:t>
            </a:r>
            <a:r>
              <a:rPr lang="en-US" b="1" dirty="0"/>
              <a:t>, NA</a:t>
            </a:r>
            <a:r>
              <a:rPr lang="en-US" b="1" dirty="0" smtClean="0"/>
              <a:t>)</a:t>
            </a:r>
          </a:p>
          <a:p>
            <a:r>
              <a:rPr lang="en-US" dirty="0"/>
              <a:t>Unfortunately, now we've created an even larger missing data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945487"/>
            <a:ext cx="9757407" cy="13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5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 preparation – dummy coding </a:t>
            </a:r>
            <a:r>
              <a:rPr lang="en-US" sz="4000" b="1" dirty="0" smtClean="0"/>
              <a:t>missing values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easy solution for handling the missing values is to exclude any record with </a:t>
            </a:r>
            <a:r>
              <a:rPr lang="en-US" dirty="0" smtClean="0"/>
              <a:t>a missing </a:t>
            </a:r>
            <a:r>
              <a:rPr lang="en-US" dirty="0"/>
              <a:t>value</a:t>
            </a:r>
            <a:r>
              <a:rPr lang="en-US" dirty="0" smtClean="0"/>
              <a:t>.</a:t>
            </a:r>
          </a:p>
          <a:p>
            <a:r>
              <a:rPr lang="en-US" dirty="0"/>
              <a:t>The problem with this approach is that even if the </a:t>
            </a:r>
            <a:r>
              <a:rPr lang="en-US" dirty="0" err="1"/>
              <a:t>missingness</a:t>
            </a:r>
            <a:r>
              <a:rPr lang="en-US" dirty="0"/>
              <a:t> is not </a:t>
            </a:r>
            <a:r>
              <a:rPr lang="en-US" dirty="0" smtClean="0"/>
              <a:t>extensive, you </a:t>
            </a:r>
            <a:r>
              <a:rPr lang="en-US" dirty="0"/>
              <a:t>can easily exclude large portions of the data</a:t>
            </a:r>
            <a:r>
              <a:rPr lang="en-US" dirty="0" smtClean="0"/>
              <a:t>.</a:t>
            </a:r>
          </a:p>
          <a:p>
            <a:r>
              <a:rPr lang="en-US" dirty="0"/>
              <a:t>The larger the number of missing values present in a dataset, the more likely it </a:t>
            </a:r>
            <a:r>
              <a:rPr lang="en-US" dirty="0" smtClean="0"/>
              <a:t>is that </a:t>
            </a:r>
            <a:r>
              <a:rPr lang="en-US" dirty="0"/>
              <a:t>any given record will be excluded. </a:t>
            </a:r>
            <a:endParaRPr lang="en-US" dirty="0" smtClean="0"/>
          </a:p>
          <a:p>
            <a:r>
              <a:rPr lang="en-US" dirty="0" smtClean="0"/>
              <a:t>Fairly </a:t>
            </a:r>
            <a:r>
              <a:rPr lang="en-US" dirty="0"/>
              <a:t>soon, you will be left with a tiny </a:t>
            </a:r>
            <a:r>
              <a:rPr lang="en-US" dirty="0" smtClean="0"/>
              <a:t>subset of </a:t>
            </a:r>
            <a:r>
              <a:rPr lang="en-US" dirty="0"/>
              <a:t>data, or worse, the remaining records will be systematically different or </a:t>
            </a:r>
            <a:r>
              <a:rPr lang="en-US" dirty="0" err="1" smtClean="0"/>
              <a:t>nonrepresentative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the full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5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for categorical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alternative solution for categorical variables like gender is to treat a </a:t>
            </a:r>
            <a:r>
              <a:rPr lang="en-US" dirty="0" smtClean="0"/>
              <a:t>missing value </a:t>
            </a:r>
            <a:r>
              <a:rPr lang="en-US" dirty="0"/>
              <a:t>as a separate category.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instance, rather than limiting to female and </a:t>
            </a:r>
            <a:r>
              <a:rPr lang="en-US" dirty="0" smtClean="0"/>
              <a:t>male, we </a:t>
            </a:r>
            <a:r>
              <a:rPr lang="en-US" dirty="0"/>
              <a:t>can add an additional category for the unknown gender.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allows us to </a:t>
            </a:r>
            <a:r>
              <a:rPr lang="en-US" dirty="0" smtClean="0"/>
              <a:t>utilize dummy coding.</a:t>
            </a:r>
          </a:p>
          <a:p>
            <a:r>
              <a:rPr lang="en-US" dirty="0"/>
              <a:t>dummy coding involves creating a separate binary (1 or 0) </a:t>
            </a:r>
            <a:r>
              <a:rPr lang="en-US" dirty="0" smtClean="0"/>
              <a:t>valued dummy </a:t>
            </a:r>
            <a:r>
              <a:rPr lang="en-US" dirty="0"/>
              <a:t>variable for each level of a nominal feature except one, which is held </a:t>
            </a:r>
            <a:r>
              <a:rPr lang="en-US" dirty="0" smtClean="0"/>
              <a:t>out to </a:t>
            </a:r>
            <a:r>
              <a:rPr lang="en-US" dirty="0"/>
              <a:t>serve as the reference group.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reason one category can be excluded is </a:t>
            </a:r>
            <a:r>
              <a:rPr lang="en-US" dirty="0" smtClean="0"/>
              <a:t>because its </a:t>
            </a:r>
            <a:r>
              <a:rPr lang="en-US" dirty="0"/>
              <a:t>status can be inferred from the other categories.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24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create dummy variables for female </a:t>
            </a:r>
            <a:r>
              <a:rPr lang="en-US" sz="3200" dirty="0" smtClean="0"/>
              <a:t>and unknown </a:t>
            </a:r>
            <a:r>
              <a:rPr lang="en-US" sz="3200" dirty="0"/>
              <a:t>gender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5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teens$female</a:t>
            </a:r>
            <a:r>
              <a:rPr lang="en-US" sz="2400" dirty="0"/>
              <a:t> &lt;- </a:t>
            </a:r>
            <a:r>
              <a:rPr lang="en-US" sz="2400" dirty="0" err="1"/>
              <a:t>ifelse</a:t>
            </a:r>
            <a:r>
              <a:rPr lang="en-US" sz="2400" dirty="0"/>
              <a:t>(</a:t>
            </a:r>
            <a:r>
              <a:rPr lang="en-US" sz="2400" dirty="0" err="1"/>
              <a:t>teens$gender</a:t>
            </a:r>
            <a:r>
              <a:rPr lang="en-US" sz="2400" dirty="0"/>
              <a:t> == "F" </a:t>
            </a:r>
            <a:r>
              <a:rPr lang="en-US" sz="2400" dirty="0" smtClean="0"/>
              <a:t>&amp; !</a:t>
            </a:r>
            <a:r>
              <a:rPr lang="en-US" sz="2400" dirty="0"/>
              <a:t>is.na(</a:t>
            </a:r>
            <a:r>
              <a:rPr lang="en-US" sz="2400" dirty="0" err="1"/>
              <a:t>teens$gender</a:t>
            </a:r>
            <a:r>
              <a:rPr lang="en-US" sz="2400" dirty="0"/>
              <a:t>), 1, 0)</a:t>
            </a:r>
          </a:p>
          <a:p>
            <a:pPr marL="0" indent="0">
              <a:buNone/>
            </a:pPr>
            <a:r>
              <a:rPr lang="en-US" sz="2400" dirty="0"/>
              <a:t>&gt; </a:t>
            </a:r>
            <a:r>
              <a:rPr lang="en-US" sz="2400" dirty="0" err="1"/>
              <a:t>teens$no_gender</a:t>
            </a:r>
            <a:r>
              <a:rPr lang="en-US" sz="2400" dirty="0"/>
              <a:t> &lt;- </a:t>
            </a:r>
            <a:r>
              <a:rPr lang="en-US" sz="2400" dirty="0" err="1"/>
              <a:t>ifelse</a:t>
            </a:r>
            <a:r>
              <a:rPr lang="en-US" sz="2400" dirty="0"/>
              <a:t>(is.na(</a:t>
            </a:r>
            <a:r>
              <a:rPr lang="en-US" sz="2400" dirty="0" err="1"/>
              <a:t>teens$gender</a:t>
            </a:r>
            <a:r>
              <a:rPr lang="en-US" sz="2400" dirty="0"/>
              <a:t>), 1, 0)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8349"/>
            <a:ext cx="6287154" cy="37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30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 preparation – imputing the </a:t>
            </a:r>
            <a:r>
              <a:rPr lang="en-US" sz="4000" b="1" dirty="0" smtClean="0"/>
              <a:t>missing values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Imputation</a:t>
            </a:r>
            <a:r>
              <a:rPr lang="en-US" dirty="0" smtClean="0"/>
              <a:t> - filling </a:t>
            </a:r>
            <a:r>
              <a:rPr lang="en-US" dirty="0"/>
              <a:t>in the missing data with a guess as </a:t>
            </a:r>
            <a:r>
              <a:rPr lang="en-US" dirty="0" smtClean="0"/>
              <a:t>to the </a:t>
            </a:r>
            <a:r>
              <a:rPr lang="en-US" dirty="0"/>
              <a:t>true value</a:t>
            </a:r>
            <a:r>
              <a:rPr lang="en-US" dirty="0" smtClean="0"/>
              <a:t>.</a:t>
            </a:r>
          </a:p>
          <a:p>
            <a:r>
              <a:rPr lang="en-US" dirty="0"/>
              <a:t>Most people in a graduation cohort were born within a </a:t>
            </a:r>
            <a:r>
              <a:rPr lang="en-US" dirty="0" smtClean="0"/>
              <a:t>single calendar </a:t>
            </a:r>
            <a:r>
              <a:rPr lang="en-US" dirty="0"/>
              <a:t>year.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can identify the typical age for each cohort, we would have </a:t>
            </a:r>
            <a:r>
              <a:rPr lang="en-US" dirty="0" smtClean="0"/>
              <a:t>a fairly </a:t>
            </a:r>
            <a:r>
              <a:rPr lang="en-US" dirty="0"/>
              <a:t>reasonable estimate of the age of a student in that graduation year</a:t>
            </a:r>
            <a:r>
              <a:rPr lang="en-US" dirty="0" smtClean="0"/>
              <a:t>.</a:t>
            </a:r>
          </a:p>
          <a:p>
            <a:r>
              <a:rPr lang="en-US" dirty="0"/>
              <a:t>One way to find a typical value is by calculating the average or mean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3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</a:t>
            </a:r>
            <a:r>
              <a:rPr lang="en-US" dirty="0" smtClean="0"/>
              <a:t>mean </a:t>
            </a:r>
            <a:r>
              <a:rPr lang="en-US" dirty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8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&gt; mean(</a:t>
            </a:r>
            <a:r>
              <a:rPr lang="en-US" b="1" dirty="0" err="1"/>
              <a:t>teens$age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[1] NA</a:t>
            </a:r>
          </a:p>
          <a:p>
            <a:r>
              <a:rPr lang="en-US" dirty="0"/>
              <a:t>The issue is that the mean is undefined for a vector containing missing 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&gt; mean(</a:t>
            </a:r>
            <a:r>
              <a:rPr lang="en-US" b="1" dirty="0" err="1"/>
              <a:t>teens$age</a:t>
            </a:r>
            <a:r>
              <a:rPr lang="en-US" b="1" dirty="0"/>
              <a:t>, na.rm = TRUE)</a:t>
            </a:r>
          </a:p>
          <a:p>
            <a:pPr marL="0" indent="0">
              <a:buNone/>
            </a:pPr>
            <a:r>
              <a:rPr lang="en-US" b="1" dirty="0"/>
              <a:t>[1] </a:t>
            </a:r>
            <a:r>
              <a:rPr lang="en-US" b="1" dirty="0" smtClean="0"/>
              <a:t>17.25243</a:t>
            </a:r>
          </a:p>
          <a:p>
            <a:r>
              <a:rPr lang="en-US" dirty="0"/>
              <a:t>we actually need the average age for each graduation </a:t>
            </a:r>
            <a:r>
              <a:rPr lang="en-US" dirty="0" smtClean="0"/>
              <a:t>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1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aggregate</a:t>
            </a:r>
            <a:r>
              <a:rPr lang="en-US" dirty="0" smtClean="0"/>
              <a:t>()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aggregate</a:t>
            </a:r>
            <a:r>
              <a:rPr lang="en-US" dirty="0" smtClean="0"/>
              <a:t>() function computes </a:t>
            </a:r>
            <a:r>
              <a:rPr lang="en-US" dirty="0"/>
              <a:t>statistics for subgroups of </a:t>
            </a:r>
            <a:r>
              <a:rPr lang="en-US" dirty="0" smtClean="0"/>
              <a:t>data.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aggregate() output is a data frame. </a:t>
            </a:r>
            <a:endParaRPr lang="en-US" dirty="0" smtClean="0"/>
          </a:p>
          <a:p>
            <a:r>
              <a:rPr lang="en-US" dirty="0" smtClean="0"/>
              <a:t>This requires </a:t>
            </a:r>
            <a:r>
              <a:rPr lang="en-US" dirty="0"/>
              <a:t>extra work to merge back onto our original 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7" y="2387226"/>
            <a:ext cx="9868744" cy="25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applications:</a:t>
            </a:r>
          </a:p>
          <a:p>
            <a:pPr lvl="1"/>
            <a:r>
              <a:rPr lang="en-US" dirty="0" smtClean="0"/>
              <a:t>Segmenting </a:t>
            </a:r>
            <a:r>
              <a:rPr lang="en-US" dirty="0"/>
              <a:t>customers into groups with similar demographics or </a:t>
            </a:r>
            <a:r>
              <a:rPr lang="en-US" dirty="0" smtClean="0"/>
              <a:t>buying patterns </a:t>
            </a:r>
            <a:r>
              <a:rPr lang="en-US" dirty="0"/>
              <a:t>for targeted marketing campaigns</a:t>
            </a:r>
          </a:p>
          <a:p>
            <a:pPr lvl="1"/>
            <a:r>
              <a:rPr lang="en-US" dirty="0" smtClean="0"/>
              <a:t>Detecting </a:t>
            </a:r>
            <a:r>
              <a:rPr lang="en-US" dirty="0"/>
              <a:t>anomalous behavior, such as unauthorized network </a:t>
            </a:r>
            <a:r>
              <a:rPr lang="en-US" dirty="0" smtClean="0"/>
              <a:t>intrusions, by </a:t>
            </a:r>
            <a:r>
              <a:rPr lang="en-US" dirty="0"/>
              <a:t>identifying patterns of use falling outside the known clusters</a:t>
            </a:r>
          </a:p>
          <a:p>
            <a:pPr lvl="1"/>
            <a:r>
              <a:rPr lang="en-US" dirty="0" smtClean="0"/>
              <a:t>Simplifying </a:t>
            </a:r>
            <a:r>
              <a:rPr lang="en-US" dirty="0"/>
              <a:t>extremely large datasets by grouping features with </a:t>
            </a:r>
            <a:r>
              <a:rPr lang="en-US" dirty="0" smtClean="0"/>
              <a:t>similar values </a:t>
            </a:r>
            <a:r>
              <a:rPr lang="en-US" dirty="0"/>
              <a:t>into a smaller number of homogeneous categories</a:t>
            </a:r>
          </a:p>
          <a:p>
            <a:r>
              <a:rPr lang="en-US" dirty="0"/>
              <a:t>Overall, clustering is useful whenever diverse and varied data can be </a:t>
            </a:r>
            <a:r>
              <a:rPr lang="en-US" dirty="0" smtClean="0"/>
              <a:t>exemplified by </a:t>
            </a:r>
            <a:r>
              <a:rPr lang="en-US" dirty="0"/>
              <a:t>a much smaller number of groups.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results in meaningful and actionable </a:t>
            </a:r>
            <a:r>
              <a:rPr lang="en-US" dirty="0" smtClean="0"/>
              <a:t>data structures </a:t>
            </a:r>
            <a:r>
              <a:rPr lang="en-US" dirty="0"/>
              <a:t>that reduce complexity and provide insight into patterns of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378447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ave</a:t>
            </a:r>
            <a:r>
              <a:rPr lang="en-US" dirty="0"/>
              <a:t>()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17"/>
            <a:ext cx="10515600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ave</a:t>
            </a:r>
            <a:r>
              <a:rPr lang="en-US" dirty="0"/>
              <a:t>() </a:t>
            </a:r>
            <a:r>
              <a:rPr lang="en-US" dirty="0" smtClean="0"/>
              <a:t>function returns </a:t>
            </a:r>
            <a:r>
              <a:rPr lang="en-US" dirty="0"/>
              <a:t>a vector with the group </a:t>
            </a:r>
            <a:r>
              <a:rPr lang="en-US" dirty="0" smtClean="0"/>
              <a:t>means repeated </a:t>
            </a:r>
            <a:r>
              <a:rPr lang="en-US" dirty="0"/>
              <a:t>so that the result is equal in length to the original vector: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ave_age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ave</a:t>
            </a:r>
            <a:r>
              <a:rPr lang="en-US" b="1" dirty="0"/>
              <a:t>(</a:t>
            </a:r>
            <a:r>
              <a:rPr lang="en-US" b="1" dirty="0" err="1"/>
              <a:t>teens$age</a:t>
            </a:r>
            <a:r>
              <a:rPr lang="en-US" b="1" dirty="0"/>
              <a:t>, </a:t>
            </a:r>
            <a:r>
              <a:rPr lang="en-US" b="1" dirty="0" err="1"/>
              <a:t>teens$gradyear</a:t>
            </a:r>
            <a:r>
              <a:rPr lang="en-US" b="1" dirty="0"/>
              <a:t>, FUN </a:t>
            </a:r>
            <a:r>
              <a:rPr lang="en-US" b="1" dirty="0" smtClean="0"/>
              <a:t>= function(x</a:t>
            </a:r>
            <a:r>
              <a:rPr lang="en-US" b="1" dirty="0"/>
              <a:t>) mean(x, na.rm = TRUE</a:t>
            </a:r>
            <a:r>
              <a:rPr lang="en-US" b="1" dirty="0" smtClean="0"/>
              <a:t>))</a:t>
            </a:r>
          </a:p>
          <a:p>
            <a:r>
              <a:rPr lang="en-US" dirty="0"/>
              <a:t>To impute these means onto the missing </a:t>
            </a:r>
            <a:r>
              <a:rPr lang="en-US" dirty="0" smtClean="0"/>
              <a:t>values: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teens$age</a:t>
            </a:r>
            <a:r>
              <a:rPr lang="en-US" b="1" dirty="0"/>
              <a:t> &lt;- </a:t>
            </a:r>
            <a:r>
              <a:rPr lang="en-US" b="1" dirty="0" err="1"/>
              <a:t>ifelse</a:t>
            </a:r>
            <a:r>
              <a:rPr lang="en-US" b="1" dirty="0"/>
              <a:t>(is.na(</a:t>
            </a:r>
            <a:r>
              <a:rPr lang="en-US" b="1" dirty="0" err="1"/>
              <a:t>teens$age</a:t>
            </a:r>
            <a:r>
              <a:rPr lang="en-US" b="1" dirty="0"/>
              <a:t>), </a:t>
            </a:r>
            <a:r>
              <a:rPr lang="en-US" b="1" dirty="0" err="1"/>
              <a:t>ave_age</a:t>
            </a:r>
            <a:r>
              <a:rPr lang="en-US" b="1" dirty="0"/>
              <a:t>, </a:t>
            </a:r>
            <a:r>
              <a:rPr lang="en-US" b="1" dirty="0" err="1"/>
              <a:t>teens$age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32753"/>
            <a:ext cx="9070203" cy="148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5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training a model on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6940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kmeans</a:t>
            </a:r>
            <a:r>
              <a:rPr lang="en-US" dirty="0" smtClean="0"/>
              <a:t>() function </a:t>
            </a:r>
            <a:r>
              <a:rPr lang="en-US" dirty="0"/>
              <a:t>in the stats package is widely used and provides a vanilla </a:t>
            </a:r>
            <a:r>
              <a:rPr lang="en-US" dirty="0" smtClean="0"/>
              <a:t>implementation of </a:t>
            </a:r>
            <a:r>
              <a:rPr lang="en-US" dirty="0"/>
              <a:t>the algorithm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kmeans</a:t>
            </a:r>
            <a:r>
              <a:rPr lang="en-US" dirty="0"/>
              <a:t>() function requires a data frame containing only numeric data and </a:t>
            </a:r>
            <a:r>
              <a:rPr lang="en-US" dirty="0" smtClean="0"/>
              <a:t>a parameter </a:t>
            </a:r>
            <a:r>
              <a:rPr lang="en-US" dirty="0"/>
              <a:t>specifying the desired number of clusters.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06" y="1390296"/>
            <a:ext cx="6846194" cy="46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7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36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considering only the 36 features that </a:t>
            </a:r>
            <a:r>
              <a:rPr lang="en-US" dirty="0" smtClean="0"/>
              <a:t>represent the </a:t>
            </a:r>
            <a:r>
              <a:rPr lang="en-US" dirty="0"/>
              <a:t>number of times various interests appeared on the teen SNS profiles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&gt; interests </a:t>
            </a:r>
            <a:r>
              <a:rPr lang="en-US" b="1" dirty="0"/>
              <a:t>&lt;- teens[5:40</a:t>
            </a:r>
            <a:r>
              <a:rPr lang="en-US" b="1" dirty="0" smtClean="0"/>
              <a:t>]</a:t>
            </a:r>
          </a:p>
          <a:p>
            <a:r>
              <a:rPr lang="en-US" dirty="0"/>
              <a:t>apply the z-score standardization to the interests data </a:t>
            </a:r>
            <a:r>
              <a:rPr lang="en-US" dirty="0" smtClean="0"/>
              <a:t>frame:</a:t>
            </a:r>
          </a:p>
          <a:p>
            <a:pPr marL="0" indent="0">
              <a:buNone/>
            </a:pPr>
            <a:r>
              <a:rPr lang="en-US" b="1" dirty="0" smtClean="0"/>
              <a:t>&gt; </a:t>
            </a:r>
            <a:r>
              <a:rPr lang="en-US" b="1" dirty="0" err="1" smtClean="0"/>
              <a:t>interests_z</a:t>
            </a:r>
            <a:r>
              <a:rPr lang="en-US" b="1" dirty="0" smtClean="0"/>
              <a:t> </a:t>
            </a:r>
            <a:r>
              <a:rPr lang="en-US" b="1" dirty="0"/>
              <a:t>&lt;- </a:t>
            </a:r>
            <a:r>
              <a:rPr lang="en-US" b="1" dirty="0" err="1"/>
              <a:t>as.data.frame</a:t>
            </a:r>
            <a:r>
              <a:rPr lang="en-US" b="1" dirty="0"/>
              <a:t>(</a:t>
            </a:r>
            <a:r>
              <a:rPr lang="en-US" b="1" dirty="0" err="1"/>
              <a:t>lapply</a:t>
            </a:r>
            <a:r>
              <a:rPr lang="en-US" b="1" dirty="0"/>
              <a:t>(interests, scale</a:t>
            </a:r>
            <a:r>
              <a:rPr lang="en-US" b="1" dirty="0" smtClean="0"/>
              <a:t>))</a:t>
            </a:r>
          </a:p>
          <a:p>
            <a:r>
              <a:rPr lang="en-US" dirty="0"/>
              <a:t>deciding how many clusters to use for </a:t>
            </a:r>
            <a:r>
              <a:rPr lang="en-US" dirty="0" smtClean="0"/>
              <a:t>segmenting the </a:t>
            </a:r>
            <a:r>
              <a:rPr lang="en-US" dirty="0"/>
              <a:t>data.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we use too many clusters, we may find them too specific to be useful;</a:t>
            </a:r>
          </a:p>
          <a:p>
            <a:pPr lvl="1"/>
            <a:r>
              <a:rPr lang="en-US" dirty="0"/>
              <a:t>conversely, choosing too few may result in heterogeneous groupings</a:t>
            </a:r>
            <a:r>
              <a:rPr lang="en-US" dirty="0" smtClean="0"/>
              <a:t>.</a:t>
            </a:r>
          </a:p>
          <a:p>
            <a:r>
              <a:rPr lang="en-US" dirty="0"/>
              <a:t>Choosing the number of clusters is easier if you are familiar </a:t>
            </a:r>
            <a:r>
              <a:rPr lang="en-US" dirty="0" smtClean="0"/>
              <a:t>with the </a:t>
            </a:r>
            <a:r>
              <a:rPr lang="en-US" dirty="0"/>
              <a:t>analysis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70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Breakfast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13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i="1" dirty="0"/>
              <a:t>Breakfast </a:t>
            </a:r>
            <a:r>
              <a:rPr lang="en-US" i="1" dirty="0" smtClean="0"/>
              <a:t>Club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 coming-of-age comedy released in 1985 and directed </a:t>
            </a:r>
            <a:r>
              <a:rPr lang="en-US" dirty="0" smtClean="0"/>
              <a:t>by John </a:t>
            </a:r>
            <a:r>
              <a:rPr lang="en-US" dirty="0"/>
              <a:t>Hughes.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teenage characters in this movie are identified in terms of </a:t>
            </a:r>
            <a:r>
              <a:rPr lang="en-US" dirty="0" smtClean="0"/>
              <a:t>five stereotypes</a:t>
            </a:r>
            <a:r>
              <a:rPr lang="en-US" dirty="0"/>
              <a:t>: a brain, an athlete, a basket case, a princess, and a criminal. </a:t>
            </a:r>
            <a:endParaRPr lang="en-US" dirty="0" smtClean="0"/>
          </a:p>
          <a:p>
            <a:r>
              <a:rPr lang="en-US" dirty="0" smtClean="0"/>
              <a:t>Given that these </a:t>
            </a:r>
            <a:r>
              <a:rPr lang="en-US" dirty="0"/>
              <a:t>identities prevail throughout popular teen fiction, five seems like a </a:t>
            </a:r>
            <a:r>
              <a:rPr lang="en-US" dirty="0" smtClean="0"/>
              <a:t>reasonable starting </a:t>
            </a:r>
            <a:r>
              <a:rPr lang="en-US" dirty="0"/>
              <a:t>point for </a:t>
            </a:r>
            <a:r>
              <a:rPr lang="en-US" i="1" dirty="0"/>
              <a:t>k</a:t>
            </a:r>
            <a:r>
              <a:rPr lang="en-US" dirty="0" smtClean="0"/>
              <a:t>.</a:t>
            </a:r>
          </a:p>
          <a:p>
            <a:r>
              <a:rPr lang="en-US" dirty="0"/>
              <a:t>Because the </a:t>
            </a:r>
            <a:r>
              <a:rPr lang="en-US" dirty="0" smtClean="0"/>
              <a:t>k-means algorithm </a:t>
            </a:r>
            <a:r>
              <a:rPr lang="en-US" dirty="0"/>
              <a:t>utilizes random starting points, the </a:t>
            </a:r>
            <a:r>
              <a:rPr lang="en-US" dirty="0" err="1"/>
              <a:t>set.seed</a:t>
            </a:r>
            <a:r>
              <a:rPr lang="en-US" dirty="0"/>
              <a:t>() function is </a:t>
            </a:r>
            <a:r>
              <a:rPr lang="en-US" dirty="0" smtClean="0"/>
              <a:t>used: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set.seed</a:t>
            </a:r>
            <a:r>
              <a:rPr lang="en-US" b="1" dirty="0"/>
              <a:t>(2345)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teen_clusters</a:t>
            </a:r>
            <a:r>
              <a:rPr lang="en-US" b="1" dirty="0"/>
              <a:t> &lt;- </a:t>
            </a:r>
            <a:r>
              <a:rPr lang="en-US" b="1" dirty="0" err="1"/>
              <a:t>kmeans</a:t>
            </a:r>
            <a:r>
              <a:rPr lang="en-US" b="1" dirty="0"/>
              <a:t>(</a:t>
            </a:r>
            <a:r>
              <a:rPr lang="en-US" b="1" dirty="0" err="1"/>
              <a:t>interests_z</a:t>
            </a:r>
            <a:r>
              <a:rPr lang="en-US" b="1" dirty="0"/>
              <a:t>, 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84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4 – evaluating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Evaluating clustering results can be somewhat subjective. </a:t>
            </a:r>
            <a:endParaRPr lang="en-US" dirty="0" smtClean="0"/>
          </a:p>
          <a:p>
            <a:r>
              <a:rPr lang="en-US" dirty="0" smtClean="0"/>
              <a:t>Ultimately</a:t>
            </a:r>
            <a:r>
              <a:rPr lang="en-US" dirty="0"/>
              <a:t>, the </a:t>
            </a:r>
            <a:r>
              <a:rPr lang="en-US" dirty="0" smtClean="0"/>
              <a:t>success or </a:t>
            </a:r>
            <a:r>
              <a:rPr lang="en-US" dirty="0"/>
              <a:t>failure of the model hinges on whether the clusters are useful for their </a:t>
            </a:r>
            <a:r>
              <a:rPr lang="en-US" dirty="0" smtClean="0"/>
              <a:t>intended purpose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goal of this analysis was to identify clusters of teenagers with </a:t>
            </a:r>
            <a:r>
              <a:rPr lang="en-US" dirty="0" smtClean="0"/>
              <a:t>similar interests </a:t>
            </a:r>
            <a:r>
              <a:rPr lang="en-US" dirty="0"/>
              <a:t>for marketing purposes, we will largely measure our success in </a:t>
            </a:r>
            <a:r>
              <a:rPr lang="en-US" dirty="0" smtClean="0"/>
              <a:t>qualitative terms.</a:t>
            </a:r>
          </a:p>
          <a:p>
            <a:r>
              <a:rPr lang="en-US" dirty="0" smtClean="0"/>
              <a:t>Examine the </a:t>
            </a:r>
            <a:r>
              <a:rPr lang="en-US" dirty="0"/>
              <a:t>number of examples falling in each of the groups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teen_clusters$size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[1] 871 600 5981 1034 21514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1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coordinates of </a:t>
            </a:r>
            <a:r>
              <a:rPr lang="en-US" dirty="0" smtClean="0"/>
              <a:t>the cluster </a:t>
            </a:r>
            <a:r>
              <a:rPr lang="en-US" dirty="0"/>
              <a:t>centroids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coordinates of </a:t>
            </a:r>
            <a:r>
              <a:rPr lang="en-US" dirty="0" smtClean="0"/>
              <a:t>the cluster </a:t>
            </a:r>
            <a:r>
              <a:rPr lang="en-US" dirty="0"/>
              <a:t>centroids using the </a:t>
            </a:r>
            <a:r>
              <a:rPr lang="en-US" dirty="0" err="1"/>
              <a:t>teen_clusters$centers</a:t>
            </a:r>
            <a:r>
              <a:rPr lang="en-US" dirty="0"/>
              <a:t> component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0" y="2716562"/>
            <a:ext cx="7219220" cy="2782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5440" y="2975021"/>
            <a:ext cx="3068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rows of the output (labeled 1 to 5) refer to the five </a:t>
            </a:r>
            <a:r>
              <a:rPr lang="en-US" dirty="0" smtClean="0"/>
              <a:t>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numbers across </a:t>
            </a:r>
            <a:r>
              <a:rPr lang="en-US" dirty="0"/>
              <a:t>each row indicate the cluster's average value for the interest listed at the </a:t>
            </a:r>
            <a:r>
              <a:rPr lang="en-US" dirty="0" smtClean="0"/>
              <a:t>top of </a:t>
            </a:r>
            <a:r>
              <a:rPr lang="en-US" dirty="0"/>
              <a:t>the column.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5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7" y="386601"/>
            <a:ext cx="10517905" cy="60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3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38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By examining whether the clusters fall above or below the mean level for </a:t>
            </a:r>
            <a:r>
              <a:rPr lang="en-US" dirty="0" smtClean="0"/>
              <a:t>each interest </a:t>
            </a:r>
            <a:r>
              <a:rPr lang="en-US" dirty="0"/>
              <a:t>category, we can begin to notice patterns that distinguish the clusters </a:t>
            </a:r>
            <a:r>
              <a:rPr lang="en-US" dirty="0" smtClean="0"/>
              <a:t>from each </a:t>
            </a:r>
            <a:r>
              <a:rPr lang="en-US" dirty="0"/>
              <a:t>other</a:t>
            </a:r>
            <a:r>
              <a:rPr lang="en-US" dirty="0" smtClean="0"/>
              <a:t>.</a:t>
            </a:r>
          </a:p>
          <a:p>
            <a:r>
              <a:rPr lang="en-US" b="1" dirty="0"/>
              <a:t>Cluster 3 </a:t>
            </a:r>
            <a:r>
              <a:rPr lang="en-US" dirty="0"/>
              <a:t>is substantially above the mean interest level on all the sports.</a:t>
            </a:r>
          </a:p>
          <a:p>
            <a:r>
              <a:rPr lang="en-US" dirty="0"/>
              <a:t>This suggests that this may be a group of </a:t>
            </a:r>
            <a:r>
              <a:rPr lang="en-US" b="1" dirty="0"/>
              <a:t>Athletes </a:t>
            </a:r>
            <a:r>
              <a:rPr lang="en-US" dirty="0"/>
              <a:t>per </a:t>
            </a:r>
            <a:r>
              <a:rPr lang="en-US" i="1" dirty="0"/>
              <a:t>The Breakfast Club </a:t>
            </a:r>
            <a:r>
              <a:rPr lang="en-US" dirty="0"/>
              <a:t>stereotype.</a:t>
            </a:r>
          </a:p>
          <a:p>
            <a:r>
              <a:rPr lang="en-US" b="1" dirty="0"/>
              <a:t>Cluster 1 </a:t>
            </a:r>
            <a:r>
              <a:rPr lang="en-US" dirty="0"/>
              <a:t>includes the most mentions of "cheerleading," the word "hot," and is </a:t>
            </a:r>
            <a:r>
              <a:rPr lang="en-US" dirty="0" smtClean="0"/>
              <a:t>above the </a:t>
            </a:r>
            <a:r>
              <a:rPr lang="en-US" dirty="0"/>
              <a:t>average level of football interest. Are these the so-called </a:t>
            </a:r>
            <a:r>
              <a:rPr lang="en-US" b="1" dirty="0"/>
              <a:t>Princesses</a:t>
            </a:r>
            <a:r>
              <a:rPr lang="en-US" dirty="0" smtClean="0"/>
              <a:t>?</a:t>
            </a:r>
          </a:p>
          <a:p>
            <a:r>
              <a:rPr lang="en-US" b="1" dirty="0"/>
              <a:t>Cluster 5 </a:t>
            </a:r>
            <a:r>
              <a:rPr lang="en-US" dirty="0"/>
              <a:t>is distinguished by the fact that it is unexceptional; </a:t>
            </a:r>
            <a:r>
              <a:rPr lang="en-US" dirty="0" smtClean="0"/>
              <a:t>its members </a:t>
            </a:r>
            <a:r>
              <a:rPr lang="en-US" dirty="0"/>
              <a:t>had lower-than-average levels of interest in every measured activity. </a:t>
            </a:r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/>
              <a:t>also the single largest group in terms of the number of members. </a:t>
            </a:r>
            <a:endParaRPr lang="en-US" dirty="0" smtClean="0"/>
          </a:p>
          <a:p>
            <a:r>
              <a:rPr lang="en-US" dirty="0" smtClean="0"/>
              <a:t>One potential explanation </a:t>
            </a:r>
            <a:r>
              <a:rPr lang="en-US" dirty="0"/>
              <a:t>is that these users created a profile on the website but never </a:t>
            </a:r>
            <a:r>
              <a:rPr lang="en-US" dirty="0" smtClean="0"/>
              <a:t>posted any </a:t>
            </a:r>
            <a:r>
              <a:rPr lang="en-US" dirty="0"/>
              <a:t>interests.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9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dominant interests of each of the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1092"/>
            <a:ext cx="9552493" cy="50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8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5 – improving model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algorithm appears to be performing </a:t>
            </a:r>
            <a:r>
              <a:rPr lang="en-US" dirty="0" smtClean="0"/>
              <a:t>quite well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we can now focus our effort on turning these insights into action</a:t>
            </a:r>
            <a:r>
              <a:rPr lang="en-US" dirty="0" smtClean="0"/>
              <a:t>.</a:t>
            </a:r>
          </a:p>
          <a:p>
            <a:r>
              <a:rPr lang="en-US" dirty="0"/>
              <a:t>We'll begin by applying the clusters back onto the full dataset.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teen_clusters</a:t>
            </a:r>
            <a:r>
              <a:rPr lang="en-US" dirty="0"/>
              <a:t> </a:t>
            </a:r>
            <a:r>
              <a:rPr lang="en-US" dirty="0" smtClean="0"/>
              <a:t>object </a:t>
            </a:r>
            <a:r>
              <a:rPr lang="en-US" dirty="0"/>
              <a:t>created by the </a:t>
            </a:r>
            <a:r>
              <a:rPr lang="en-US" dirty="0" err="1"/>
              <a:t>kmeans</a:t>
            </a:r>
            <a:r>
              <a:rPr lang="en-US" dirty="0"/>
              <a:t>() function includes a component named cluster </a:t>
            </a:r>
            <a:r>
              <a:rPr lang="en-US" dirty="0" smtClean="0"/>
              <a:t>that contains </a:t>
            </a:r>
            <a:r>
              <a:rPr lang="en-US" dirty="0"/>
              <a:t>the cluster assignments for all 30,000 individuals in the sample.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</a:t>
            </a:r>
            <a:r>
              <a:rPr lang="en-US" dirty="0" smtClean="0"/>
              <a:t>add this </a:t>
            </a:r>
            <a:r>
              <a:rPr lang="en-US" dirty="0"/>
              <a:t>as a column on the teens data frame with the following command:</a:t>
            </a:r>
          </a:p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teens$cluster</a:t>
            </a:r>
            <a:r>
              <a:rPr lang="en-US" b="1" dirty="0"/>
              <a:t> &lt;- </a:t>
            </a:r>
            <a:r>
              <a:rPr lang="en-US" b="1" dirty="0" err="1"/>
              <a:t>teen_clusters$cluster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9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Clustering as a machine learning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Clustering is somewhat different from the classification, numeric prediction, </a:t>
            </a:r>
            <a:r>
              <a:rPr lang="en-US" dirty="0" smtClean="0"/>
              <a:t>and pattern </a:t>
            </a:r>
            <a:r>
              <a:rPr lang="en-US" dirty="0"/>
              <a:t>detection tasks we examined so far.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each of these cases, the result is </a:t>
            </a:r>
            <a:r>
              <a:rPr lang="en-US" dirty="0" smtClean="0"/>
              <a:t>a model </a:t>
            </a:r>
            <a:r>
              <a:rPr lang="en-US" dirty="0"/>
              <a:t>that relates features to an outcome or features to other </a:t>
            </a:r>
            <a:r>
              <a:rPr lang="en-US" dirty="0" smtClean="0"/>
              <a:t>features.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contrast, clustering </a:t>
            </a:r>
            <a:r>
              <a:rPr lang="en-US" dirty="0" smtClean="0"/>
              <a:t>creates new </a:t>
            </a:r>
            <a:r>
              <a:rPr lang="en-US" dirty="0"/>
              <a:t>data. Unlabeled examples are given a cluster label that has been </a:t>
            </a:r>
            <a:r>
              <a:rPr lang="en-US" dirty="0" smtClean="0"/>
              <a:t>inferred entirely </a:t>
            </a:r>
            <a:r>
              <a:rPr lang="en-US" dirty="0"/>
              <a:t>from the relationships within the data.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this reason, you </a:t>
            </a:r>
            <a:r>
              <a:rPr lang="en-US" dirty="0" smtClean="0"/>
              <a:t>will see </a:t>
            </a:r>
            <a:r>
              <a:rPr lang="en-US" dirty="0"/>
              <a:t>the clustering task referred to as </a:t>
            </a:r>
            <a:r>
              <a:rPr lang="en-US" b="1" dirty="0"/>
              <a:t>unsupervised </a:t>
            </a:r>
            <a:r>
              <a:rPr lang="en-US" b="1" dirty="0" smtClean="0"/>
              <a:t>classification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class labels obtained from an unsupervised classifier are </a:t>
            </a:r>
            <a:r>
              <a:rPr lang="en-US" dirty="0" smtClean="0"/>
              <a:t>without intrinsic </a:t>
            </a:r>
            <a:r>
              <a:rPr lang="en-US" dirty="0"/>
              <a:t>meaning. </a:t>
            </a:r>
            <a:endParaRPr lang="en-US" dirty="0" smtClean="0"/>
          </a:p>
          <a:p>
            <a:r>
              <a:rPr lang="en-US" dirty="0" smtClean="0"/>
              <a:t>Clustering </a:t>
            </a:r>
            <a:r>
              <a:rPr lang="en-US" dirty="0"/>
              <a:t>will tell you which groups of examples are </a:t>
            </a:r>
            <a:r>
              <a:rPr lang="en-US" dirty="0" smtClean="0"/>
              <a:t>closely related—for </a:t>
            </a:r>
            <a:r>
              <a:rPr lang="en-US" dirty="0"/>
              <a:t>instance, it might return the groups A, B, and C—but it's up to you </a:t>
            </a:r>
            <a:r>
              <a:rPr lang="en-US" dirty="0" smtClean="0"/>
              <a:t>to apply </a:t>
            </a:r>
            <a:r>
              <a:rPr lang="en-US" dirty="0"/>
              <a:t>an actionable and meaningful label.</a:t>
            </a:r>
          </a:p>
        </p:txBody>
      </p:sp>
    </p:spTree>
    <p:extLst>
      <p:ext uri="{BB962C8B-B14F-4D97-AF65-F5344CB8AC3E}">
        <p14:creationId xmlns:p14="http://schemas.microsoft.com/office/powerpoint/2010/main" val="621611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personal information for the </a:t>
            </a:r>
            <a:r>
              <a:rPr lang="en-US" dirty="0" smtClean="0"/>
              <a:t>first five </a:t>
            </a:r>
            <a:r>
              <a:rPr lang="en-US" dirty="0"/>
              <a:t>teens in the SNS data: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9" y="1876804"/>
            <a:ext cx="9917825" cy="34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97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</a:t>
            </a:r>
            <a:r>
              <a:rPr lang="en-US" dirty="0" smtClean="0"/>
              <a:t>characteristics of </a:t>
            </a:r>
            <a:r>
              <a:rPr lang="en-US" dirty="0"/>
              <a:t>the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age does not vary much by cluster, which is not </a:t>
            </a:r>
            <a:r>
              <a:rPr lang="en-US" dirty="0" smtClean="0"/>
              <a:t>too surprising </a:t>
            </a:r>
            <a:r>
              <a:rPr lang="en-US" dirty="0"/>
              <a:t>as these teen identities are often determined before high school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0" y="3151814"/>
            <a:ext cx="7259834" cy="29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5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 </a:t>
            </a:r>
            <a:r>
              <a:rPr lang="en-US" dirty="0" smtClean="0"/>
              <a:t>of females </a:t>
            </a:r>
            <a:r>
              <a:rPr lang="en-US" dirty="0"/>
              <a:t>by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substantial differences in the proportion </a:t>
            </a:r>
            <a:r>
              <a:rPr lang="en-US" dirty="0" smtClean="0"/>
              <a:t>of females </a:t>
            </a:r>
            <a:r>
              <a:rPr lang="en-US" dirty="0"/>
              <a:t>by cluster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7" y="2679986"/>
            <a:ext cx="8942097" cy="3496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39" y="3503055"/>
            <a:ext cx="58727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Cluster 1</a:t>
            </a:r>
            <a:r>
              <a:rPr lang="en-US" sz="2000" dirty="0"/>
              <a:t>, </a:t>
            </a:r>
            <a:r>
              <a:rPr lang="en-US" sz="2000" dirty="0" smtClean="0"/>
              <a:t>the so-called </a:t>
            </a:r>
            <a:r>
              <a:rPr lang="en-US" sz="2000" b="1" dirty="0"/>
              <a:t>Princesses</a:t>
            </a:r>
            <a:r>
              <a:rPr lang="en-US" sz="2000" dirty="0"/>
              <a:t>, is nearly 84 percent </a:t>
            </a:r>
            <a:r>
              <a:rPr lang="en-US" sz="2000" dirty="0" smtClean="0"/>
              <a:t>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Cluster </a:t>
            </a:r>
            <a:r>
              <a:rPr lang="en-US" sz="2000" b="1" dirty="0"/>
              <a:t>2 </a:t>
            </a:r>
            <a:r>
              <a:rPr lang="en-US" sz="2000" dirty="0"/>
              <a:t>and </a:t>
            </a:r>
            <a:r>
              <a:rPr lang="en-US" sz="2000" b="1" dirty="0"/>
              <a:t>Cluster 5 </a:t>
            </a:r>
            <a:r>
              <a:rPr lang="en-US" sz="2000" dirty="0" smtClean="0"/>
              <a:t>are only </a:t>
            </a:r>
            <a:r>
              <a:rPr lang="en-US" sz="2000" dirty="0"/>
              <a:t>about 70 percent female.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These </a:t>
            </a:r>
            <a:r>
              <a:rPr lang="en-US" sz="2000" dirty="0"/>
              <a:t>disparities imply that there are differences </a:t>
            </a:r>
            <a:r>
              <a:rPr lang="en-US" sz="2000" dirty="0" smtClean="0"/>
              <a:t>in the </a:t>
            </a:r>
            <a:r>
              <a:rPr lang="en-US" sz="2000" dirty="0"/>
              <a:t>interests that teen boys and girls discuss on their social networking pages.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7374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292458" cy="3845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639" y="2627290"/>
            <a:ext cx="6601496" cy="27640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 an average, </a:t>
            </a:r>
            <a:r>
              <a:rPr lang="en-US" b="1" dirty="0"/>
              <a:t>Princesses </a:t>
            </a:r>
            <a:r>
              <a:rPr lang="en-US" dirty="0"/>
              <a:t>have the most friends (41.4), followed by </a:t>
            </a:r>
            <a:r>
              <a:rPr lang="en-US" b="1" dirty="0"/>
              <a:t>Athletes </a:t>
            </a:r>
            <a:r>
              <a:rPr lang="en-US" dirty="0"/>
              <a:t>(</a:t>
            </a:r>
            <a:r>
              <a:rPr lang="en-US" dirty="0" smtClean="0"/>
              <a:t>37.2) and </a:t>
            </a:r>
            <a:r>
              <a:rPr lang="en-US" b="1" dirty="0"/>
              <a:t>Brains </a:t>
            </a:r>
            <a:r>
              <a:rPr lang="en-US" dirty="0"/>
              <a:t>(32.6). On the low end are </a:t>
            </a:r>
            <a:r>
              <a:rPr lang="en-US" b="1" dirty="0"/>
              <a:t>Criminals </a:t>
            </a:r>
            <a:r>
              <a:rPr lang="en-US" dirty="0"/>
              <a:t>(30.5) and </a:t>
            </a:r>
            <a:r>
              <a:rPr lang="en-US" b="1" dirty="0"/>
              <a:t>Basket Cases </a:t>
            </a:r>
            <a:r>
              <a:rPr lang="en-US" dirty="0"/>
              <a:t>(27.7</a:t>
            </a:r>
            <a:r>
              <a:rPr lang="en-US" dirty="0" smtClean="0"/>
              <a:t>).</a:t>
            </a:r>
          </a:p>
          <a:p>
            <a:r>
              <a:rPr lang="en-US" dirty="0"/>
              <a:t>Also interesting is the fact that the number of </a:t>
            </a:r>
            <a:r>
              <a:rPr lang="en-US" dirty="0" smtClean="0"/>
              <a:t>friends seems </a:t>
            </a:r>
            <a:r>
              <a:rPr lang="en-US" dirty="0"/>
              <a:t>to be related to the stereotype of each clusters' high school popularity; </a:t>
            </a:r>
            <a:r>
              <a:rPr lang="en-US" dirty="0" smtClean="0"/>
              <a:t>the stereotypically </a:t>
            </a:r>
            <a:r>
              <a:rPr lang="en-US" dirty="0"/>
              <a:t>popular groups tend to have more friends.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39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5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hypothetical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you were organizing a conference on the topic of data science. To </a:t>
            </a:r>
            <a:r>
              <a:rPr lang="en-US" dirty="0" smtClean="0"/>
              <a:t>facilitate professional </a:t>
            </a:r>
            <a:r>
              <a:rPr lang="en-US" dirty="0"/>
              <a:t>networking and collaboration, you planned to seat people in </a:t>
            </a:r>
            <a:r>
              <a:rPr lang="en-US" dirty="0" smtClean="0"/>
              <a:t>groups according </a:t>
            </a:r>
            <a:r>
              <a:rPr lang="en-US" dirty="0"/>
              <a:t>to one of three research specialties: computer and/or database </a:t>
            </a:r>
            <a:r>
              <a:rPr lang="en-US" dirty="0" smtClean="0"/>
              <a:t>science, math </a:t>
            </a:r>
            <a:r>
              <a:rPr lang="en-US" dirty="0"/>
              <a:t>and statistics, and machine learning</a:t>
            </a:r>
            <a:r>
              <a:rPr lang="en-US" dirty="0" smtClean="0"/>
              <a:t>.</a:t>
            </a:r>
          </a:p>
          <a:p>
            <a:r>
              <a:rPr lang="en-US" dirty="0"/>
              <a:t>you realize that you might be able to infer each </a:t>
            </a:r>
            <a:r>
              <a:rPr lang="en-US" dirty="0" smtClean="0"/>
              <a:t>scholar's research </a:t>
            </a:r>
            <a:r>
              <a:rPr lang="en-US" dirty="0"/>
              <a:t>specialty by examining his or her publication history.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begin collecting data on the number of articles each attendee published </a:t>
            </a:r>
            <a:r>
              <a:rPr lang="en-US" dirty="0" smtClean="0"/>
              <a:t>in computer </a:t>
            </a:r>
            <a:r>
              <a:rPr lang="en-US" dirty="0"/>
              <a:t>science-related journals and the number of articles published in </a:t>
            </a:r>
            <a:r>
              <a:rPr lang="en-US" dirty="0" smtClean="0"/>
              <a:t>math or </a:t>
            </a:r>
            <a:r>
              <a:rPr lang="en-US" dirty="0"/>
              <a:t>statistics-related journals.</a:t>
            </a:r>
          </a:p>
        </p:txBody>
      </p:sp>
    </p:spTree>
    <p:extLst>
      <p:ext uri="{BB962C8B-B14F-4D97-AF65-F5344CB8AC3E}">
        <p14:creationId xmlns:p14="http://schemas.microsoft.com/office/powerpoint/2010/main" val="192696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1" y="1581122"/>
            <a:ext cx="5355068" cy="420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85" y="1471880"/>
            <a:ext cx="5591144" cy="44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/>
              <a:t>homogeneous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defining the group boundaries subjectively, it would be nice to </a:t>
            </a:r>
            <a:r>
              <a:rPr lang="en-US" dirty="0" smtClean="0"/>
              <a:t>use machine </a:t>
            </a:r>
            <a:r>
              <a:rPr lang="en-US" dirty="0"/>
              <a:t>learning to define them objectively</a:t>
            </a:r>
            <a:r>
              <a:rPr lang="en-US" dirty="0" smtClean="0"/>
              <a:t>.</a:t>
            </a:r>
          </a:p>
          <a:p>
            <a:r>
              <a:rPr lang="en-US" dirty="0"/>
              <a:t>Using a measure of how closely the </a:t>
            </a:r>
            <a:r>
              <a:rPr lang="en-US" dirty="0" smtClean="0"/>
              <a:t>examples are </a:t>
            </a:r>
            <a:r>
              <a:rPr lang="en-US" dirty="0"/>
              <a:t>related, homogeneous groups can be identified</a:t>
            </a:r>
            <a:r>
              <a:rPr lang="en-US" dirty="0" smtClean="0"/>
              <a:t>.</a:t>
            </a:r>
          </a:p>
          <a:p>
            <a:r>
              <a:rPr lang="en-US" b="1" dirty="0"/>
              <a:t>semi-supervised </a:t>
            </a:r>
            <a:r>
              <a:rPr lang="en-US" b="1" dirty="0" smtClean="0"/>
              <a:t>learning: 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clustering to </a:t>
            </a:r>
            <a:r>
              <a:rPr lang="en-US" dirty="0" smtClean="0"/>
              <a:t>create class </a:t>
            </a:r>
            <a:r>
              <a:rPr lang="en-US" dirty="0"/>
              <a:t>labels. </a:t>
            </a:r>
            <a:endParaRPr lang="en-US" dirty="0" smtClean="0"/>
          </a:p>
          <a:p>
            <a:pPr lvl="1"/>
            <a:r>
              <a:rPr lang="en-US" dirty="0" smtClean="0"/>
              <a:t>apply </a:t>
            </a:r>
            <a:r>
              <a:rPr lang="en-US" dirty="0"/>
              <a:t>a supervised </a:t>
            </a:r>
            <a:r>
              <a:rPr lang="en-US" dirty="0" smtClean="0"/>
              <a:t>learner such </a:t>
            </a:r>
            <a:r>
              <a:rPr lang="en-US" dirty="0"/>
              <a:t>as decision trees to find the most important predictors </a:t>
            </a:r>
            <a:r>
              <a:rPr lang="en-US" dirty="0" smtClean="0"/>
              <a:t>of these </a:t>
            </a:r>
            <a:r>
              <a:rPr lang="en-US" dirty="0"/>
              <a:t>classes.</a:t>
            </a:r>
          </a:p>
        </p:txBody>
      </p:sp>
    </p:spTree>
    <p:extLst>
      <p:ext uri="{BB962C8B-B14F-4D97-AF65-F5344CB8AC3E}">
        <p14:creationId xmlns:p14="http://schemas.microsoft.com/office/powerpoint/2010/main" val="69418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k-means 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k-means algorithm </a:t>
            </a:r>
            <a:r>
              <a:rPr lang="en-US" dirty="0"/>
              <a:t>is perhaps the most commonly used clustering method.</a:t>
            </a:r>
          </a:p>
          <a:p>
            <a:r>
              <a:rPr lang="en-US" dirty="0"/>
              <a:t>Having been studied for several decades, it serves as the foundation for many </a:t>
            </a:r>
            <a:r>
              <a:rPr lang="en-US" dirty="0" smtClean="0"/>
              <a:t>more sophisticated </a:t>
            </a:r>
            <a:r>
              <a:rPr lang="en-US" dirty="0"/>
              <a:t>clustering techniques.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understand the simple principles it </a:t>
            </a:r>
            <a:r>
              <a:rPr lang="en-US" dirty="0" smtClean="0"/>
              <a:t>uses, you </a:t>
            </a:r>
            <a:r>
              <a:rPr lang="en-US" dirty="0"/>
              <a:t>will have the knowledge needed to understand nearly any clustering </a:t>
            </a:r>
            <a:r>
              <a:rPr lang="en-US" dirty="0" smtClean="0"/>
              <a:t>algorithm in </a:t>
            </a:r>
            <a:r>
              <a:rPr lang="en-US" dirty="0"/>
              <a:t>use today.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such methods are listed on the following site, the </a:t>
            </a:r>
            <a:r>
              <a:rPr lang="en-US" b="1" dirty="0"/>
              <a:t>CRAN </a:t>
            </a:r>
            <a:r>
              <a:rPr lang="en-US" b="1" dirty="0" smtClean="0"/>
              <a:t>Task View </a:t>
            </a:r>
            <a:r>
              <a:rPr lang="en-US" dirty="0"/>
              <a:t>for clustering at http://cran.r-project.org/web/views/Cluster.html.</a:t>
            </a:r>
          </a:p>
        </p:txBody>
      </p:sp>
    </p:spTree>
    <p:extLst>
      <p:ext uri="{BB962C8B-B14F-4D97-AF65-F5344CB8AC3E}">
        <p14:creationId xmlns:p14="http://schemas.microsoft.com/office/powerpoint/2010/main" val="111515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3885</Words>
  <Application>Microsoft Office PowerPoint</Application>
  <PresentationFormat>Widescreen</PresentationFormat>
  <Paragraphs>259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Chapter 9</vt:lpstr>
      <vt:lpstr>Objectives</vt:lpstr>
      <vt:lpstr>Understanding clustering</vt:lpstr>
      <vt:lpstr>applications</vt:lpstr>
      <vt:lpstr>Clustering as a machine learning task</vt:lpstr>
      <vt:lpstr>a hypothetical example</vt:lpstr>
      <vt:lpstr>scatterplot</vt:lpstr>
      <vt:lpstr>Identifying homogeneous groups</vt:lpstr>
      <vt:lpstr>The k-means clustering algorithm</vt:lpstr>
      <vt:lpstr>reasons why k-means is still used widely</vt:lpstr>
      <vt:lpstr>locally optimal solutions</vt:lpstr>
      <vt:lpstr>two phases</vt:lpstr>
      <vt:lpstr>Using distance to assign and update clusters</vt:lpstr>
      <vt:lpstr>choosing the initial centers</vt:lpstr>
      <vt:lpstr>k-means++</vt:lpstr>
      <vt:lpstr>distance functions</vt:lpstr>
      <vt:lpstr>Voronoi diagram</vt:lpstr>
      <vt:lpstr>update phase</vt:lpstr>
      <vt:lpstr>another update phase</vt:lpstr>
      <vt:lpstr>3rd update</vt:lpstr>
      <vt:lpstr>report the cluster</vt:lpstr>
      <vt:lpstr>Choosing the appropriate number of clusters</vt:lpstr>
      <vt:lpstr>elbow method</vt:lpstr>
      <vt:lpstr>elbow point</vt:lpstr>
      <vt:lpstr>Practical issues</vt:lpstr>
      <vt:lpstr>setting k</vt:lpstr>
      <vt:lpstr>Example – finding teen market segments using k-means clustering</vt:lpstr>
      <vt:lpstr>Step 1 – collecting data</vt:lpstr>
      <vt:lpstr>The data</vt:lpstr>
      <vt:lpstr>Step 2 – exploring and preparing the data</vt:lpstr>
      <vt:lpstr>missing data</vt:lpstr>
      <vt:lpstr>age</vt:lpstr>
      <vt:lpstr>reasonable range of ages</vt:lpstr>
      <vt:lpstr>Data preparation – dummy coding missing values</vt:lpstr>
      <vt:lpstr>solution for categorical variables</vt:lpstr>
      <vt:lpstr>create dummy variables for female and unknown gender</vt:lpstr>
      <vt:lpstr>Data preparation – imputing the missing values</vt:lpstr>
      <vt:lpstr>calculating the mean value</vt:lpstr>
      <vt:lpstr>the aggregate() function</vt:lpstr>
      <vt:lpstr>the ave() function</vt:lpstr>
      <vt:lpstr>Step 3 – training a model on the data</vt:lpstr>
      <vt:lpstr>the 36 features</vt:lpstr>
      <vt:lpstr>The Breakfast Club</vt:lpstr>
      <vt:lpstr>Step 4 – evaluating model performance</vt:lpstr>
      <vt:lpstr>the coordinates of the cluster centroids</vt:lpstr>
      <vt:lpstr>PowerPoint Presentation</vt:lpstr>
      <vt:lpstr>patterns</vt:lpstr>
      <vt:lpstr>the dominant interests of each of the groups</vt:lpstr>
      <vt:lpstr>Step 5 – improving model performance</vt:lpstr>
      <vt:lpstr>the personal information for the first five teens in the SNS data:</vt:lpstr>
      <vt:lpstr>demographic characteristics of the clusters</vt:lpstr>
      <vt:lpstr>proportion of females by cluster</vt:lpstr>
      <vt:lpstr>number of friends</vt:lpstr>
      <vt:lpstr>The End of Chapter 9</vt:lpstr>
    </vt:vector>
  </TitlesOfParts>
  <Company>University of Houston-Downtown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Lin, Hong</dc:creator>
  <cp:lastModifiedBy>LinH</cp:lastModifiedBy>
  <cp:revision>61</cp:revision>
  <dcterms:created xsi:type="dcterms:W3CDTF">2017-04-25T19:47:39Z</dcterms:created>
  <dcterms:modified xsi:type="dcterms:W3CDTF">2017-04-27T04:15:11Z</dcterms:modified>
</cp:coreProperties>
</file>