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6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3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97C3-8C3B-4974-B0B9-24A5B60DE76B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2158-1DFA-4428-A616-73F0691E7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Finding Patterns – </a:t>
            </a:r>
            <a:r>
              <a:rPr lang="en-US" sz="4000" dirty="0" smtClean="0"/>
              <a:t>Market Basket </a:t>
            </a:r>
            <a:r>
              <a:rPr lang="en-US" sz="4000" dirty="0"/>
              <a:t>Analysis </a:t>
            </a:r>
            <a:r>
              <a:rPr lang="en-US" sz="4000" dirty="0" smtClean="0"/>
              <a:t>Using Association </a:t>
            </a:r>
            <a:r>
              <a:rPr lang="en-US" sz="4000" dirty="0"/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154902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42115"/>
            <a:ext cx="10471237" cy="30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Apriori</a:t>
            </a:r>
            <a:r>
              <a:rPr lang="en-US" b="1" dirty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 employs a simple </a:t>
            </a:r>
            <a:r>
              <a:rPr lang="en-US" i="1" dirty="0"/>
              <a:t>a priori </a:t>
            </a:r>
            <a:r>
              <a:rPr lang="en-US" dirty="0"/>
              <a:t>belief to reduce </a:t>
            </a:r>
            <a:r>
              <a:rPr lang="en-US" dirty="0" smtClean="0"/>
              <a:t>the association </a:t>
            </a:r>
            <a:r>
              <a:rPr lang="en-US" dirty="0"/>
              <a:t>rule search space: all subsets of a frequent </a:t>
            </a:r>
            <a:r>
              <a:rPr lang="en-US" dirty="0" err="1"/>
              <a:t>itemset</a:t>
            </a:r>
            <a:r>
              <a:rPr lang="en-US" dirty="0"/>
              <a:t> must also be frequent.</a:t>
            </a:r>
          </a:p>
          <a:p>
            <a:r>
              <a:rPr lang="en-US" dirty="0"/>
              <a:t>This heuristic is known as the </a:t>
            </a:r>
            <a:r>
              <a:rPr lang="en-US" b="1" dirty="0" err="1"/>
              <a:t>Apriori</a:t>
            </a:r>
            <a:r>
              <a:rPr lang="en-US" b="1" dirty="0"/>
              <a:t> property</a:t>
            </a:r>
            <a:r>
              <a:rPr lang="en-US" dirty="0" smtClean="0"/>
              <a:t>.</a:t>
            </a:r>
          </a:p>
          <a:p>
            <a:r>
              <a:rPr lang="en-US" dirty="0"/>
              <a:t>For </a:t>
            </a:r>
            <a:r>
              <a:rPr lang="en-US" dirty="0" smtClean="0"/>
              <a:t>example, the </a:t>
            </a:r>
            <a:r>
              <a:rPr lang="en-US" dirty="0"/>
              <a:t>set </a:t>
            </a:r>
            <a:r>
              <a:rPr lang="en-US" i="1" dirty="0"/>
              <a:t>{motor oil, lipstick} </a:t>
            </a:r>
            <a:r>
              <a:rPr lang="en-US" dirty="0"/>
              <a:t>can only be frequent if both </a:t>
            </a:r>
            <a:r>
              <a:rPr lang="en-US" i="1" dirty="0"/>
              <a:t>{motor oil} </a:t>
            </a:r>
            <a:r>
              <a:rPr lang="en-US" dirty="0"/>
              <a:t>and </a:t>
            </a:r>
            <a:r>
              <a:rPr lang="en-US" i="1" dirty="0"/>
              <a:t>{lipstick} </a:t>
            </a:r>
            <a:r>
              <a:rPr lang="en-US" dirty="0" smtClean="0"/>
              <a:t>occur frequently </a:t>
            </a:r>
            <a:r>
              <a:rPr lang="en-US" dirty="0"/>
              <a:t>as well. </a:t>
            </a:r>
            <a:endParaRPr lang="en-US" dirty="0" smtClean="0"/>
          </a:p>
          <a:p>
            <a:r>
              <a:rPr lang="en-US" dirty="0" smtClean="0"/>
              <a:t>Consequently</a:t>
            </a:r>
            <a:r>
              <a:rPr lang="en-US" dirty="0"/>
              <a:t>, if either motor oil or lipstick is infrequent, any </a:t>
            </a:r>
            <a:r>
              <a:rPr lang="en-US" dirty="0" smtClean="0"/>
              <a:t>set containing </a:t>
            </a:r>
            <a:r>
              <a:rPr lang="en-US" dirty="0"/>
              <a:t>these items can be excluded from the search.</a:t>
            </a:r>
          </a:p>
        </p:txBody>
      </p:sp>
    </p:spTree>
    <p:extLst>
      <p:ext uri="{BB962C8B-B14F-4D97-AF65-F5344CB8AC3E}">
        <p14:creationId xmlns:p14="http://schemas.microsoft.com/office/powerpoint/2010/main" val="35835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743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following table shows five completed </a:t>
            </a:r>
            <a:r>
              <a:rPr lang="en-US" dirty="0" smtClean="0"/>
              <a:t>transactions in </a:t>
            </a:r>
            <a:r>
              <a:rPr lang="en-US" dirty="0"/>
              <a:t>an imaginary hospital's gift shop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can infer that there are a couple of </a:t>
            </a:r>
            <a:r>
              <a:rPr lang="en-US" dirty="0" smtClean="0"/>
              <a:t>typical buying </a:t>
            </a:r>
            <a:r>
              <a:rPr lang="en-US" dirty="0"/>
              <a:t>patterns.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person visiting a sick friend or family member tends to buy a </a:t>
            </a:r>
            <a:r>
              <a:rPr lang="en-US" dirty="0" smtClean="0"/>
              <a:t>get well </a:t>
            </a:r>
            <a:r>
              <a:rPr lang="en-US" dirty="0"/>
              <a:t>card and flowers, </a:t>
            </a:r>
            <a:endParaRPr lang="en-US" dirty="0" smtClean="0"/>
          </a:p>
          <a:p>
            <a:r>
              <a:rPr lang="en-US" dirty="0" smtClean="0"/>
              <a:t>visitors </a:t>
            </a:r>
            <a:r>
              <a:rPr lang="en-US" dirty="0"/>
              <a:t>to new mothers tend to buy plush toy bears </a:t>
            </a:r>
            <a:r>
              <a:rPr lang="en-US" dirty="0" smtClean="0"/>
              <a:t>and balloons.</a:t>
            </a:r>
          </a:p>
          <a:p>
            <a:r>
              <a:rPr lang="en-US" dirty="0"/>
              <a:t>In a similar fashion, the </a:t>
            </a:r>
            <a:r>
              <a:rPr lang="en-US" dirty="0" err="1"/>
              <a:t>Apriori</a:t>
            </a:r>
            <a:r>
              <a:rPr lang="en-US" dirty="0"/>
              <a:t> algorithm uses statistical measures of an </a:t>
            </a:r>
            <a:r>
              <a:rPr lang="en-US" dirty="0" err="1" smtClean="0"/>
              <a:t>itemset's</a:t>
            </a:r>
            <a:r>
              <a:rPr lang="en-US" dirty="0" smtClean="0"/>
              <a:t> "interestingness</a:t>
            </a:r>
            <a:r>
              <a:rPr lang="en-US" dirty="0"/>
              <a:t>" to locate association rules in much larger transaction databases.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9" y="1793719"/>
            <a:ext cx="7283990" cy="2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Measuring rule interest – support </a:t>
            </a:r>
            <a:r>
              <a:rPr lang="en-US" sz="4000" b="1" dirty="0" smtClean="0"/>
              <a:t>and confidence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Whether or not an association rule is deemed interesting is determined by </a:t>
            </a:r>
            <a:r>
              <a:rPr lang="en-US" dirty="0" smtClean="0"/>
              <a:t>two statistical </a:t>
            </a:r>
            <a:r>
              <a:rPr lang="en-US" dirty="0"/>
              <a:t>measures: support and confidence measures.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providing </a:t>
            </a:r>
            <a:r>
              <a:rPr lang="en-US" dirty="0" smtClean="0"/>
              <a:t>minimum thresholds </a:t>
            </a:r>
            <a:r>
              <a:rPr lang="en-US" dirty="0"/>
              <a:t>for each of these metrics and applying the </a:t>
            </a:r>
            <a:r>
              <a:rPr lang="en-US" dirty="0" err="1"/>
              <a:t>Apriori</a:t>
            </a:r>
            <a:r>
              <a:rPr lang="en-US" dirty="0"/>
              <a:t> principle, it is easy </a:t>
            </a:r>
            <a:r>
              <a:rPr lang="en-US" dirty="0" smtClean="0"/>
              <a:t>to drastically </a:t>
            </a:r>
            <a:r>
              <a:rPr lang="en-US" dirty="0"/>
              <a:t>limit the number of rules reported, perhaps even to the point where </a:t>
            </a:r>
            <a:r>
              <a:rPr lang="en-US" dirty="0" smtClean="0"/>
              <a:t>only the </a:t>
            </a:r>
            <a:r>
              <a:rPr lang="en-US" dirty="0"/>
              <a:t>obvious or common sense rules are identified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support </a:t>
            </a:r>
            <a:r>
              <a:rPr lang="en-US" dirty="0"/>
              <a:t>of an </a:t>
            </a:r>
            <a:r>
              <a:rPr lang="en-US" dirty="0" err="1"/>
              <a:t>itemset</a:t>
            </a:r>
            <a:r>
              <a:rPr lang="en-US" dirty="0"/>
              <a:t> or rule measures how frequently it occurs in the data. </a:t>
            </a:r>
            <a:endParaRPr lang="en-US" dirty="0" smtClean="0"/>
          </a:p>
          <a:p>
            <a:r>
              <a:rPr lang="en-US" dirty="0" smtClean="0"/>
              <a:t>For instance </a:t>
            </a:r>
            <a:r>
              <a:rPr lang="en-US" dirty="0"/>
              <a:t>the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/>
              <a:t>{get well card, flowers}</a:t>
            </a:r>
            <a:r>
              <a:rPr lang="en-US" dirty="0"/>
              <a:t>, has support of </a:t>
            </a:r>
            <a:r>
              <a:rPr lang="en-US" i="1" dirty="0"/>
              <a:t>3 / 5 = 0.6 </a:t>
            </a:r>
            <a:r>
              <a:rPr lang="en-US" dirty="0"/>
              <a:t>in the hospital </a:t>
            </a:r>
            <a:r>
              <a:rPr lang="en-US" dirty="0" smtClean="0"/>
              <a:t>gift shop </a:t>
            </a:r>
            <a:r>
              <a:rPr lang="en-US" dirty="0"/>
              <a:t>data. </a:t>
            </a:r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dirty="0"/>
              <a:t>, the support for </a:t>
            </a:r>
            <a:r>
              <a:rPr lang="en-US" i="1" dirty="0"/>
              <a:t>{get well card} → {flowers} </a:t>
            </a:r>
            <a:r>
              <a:rPr lang="en-US" dirty="0"/>
              <a:t>is also 0.6. </a:t>
            </a:r>
            <a:endParaRPr lang="en-US" dirty="0" smtClean="0"/>
          </a:p>
          <a:p>
            <a:r>
              <a:rPr lang="en-US" dirty="0" smtClean="0"/>
              <a:t>The support can </a:t>
            </a:r>
            <a:r>
              <a:rPr lang="en-US" dirty="0"/>
              <a:t>be calculated for any </a:t>
            </a:r>
            <a:r>
              <a:rPr lang="en-US" dirty="0" err="1"/>
              <a:t>itemset</a:t>
            </a:r>
            <a:r>
              <a:rPr lang="en-US" dirty="0"/>
              <a:t> or even a single item;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the </a:t>
            </a:r>
            <a:r>
              <a:rPr lang="en-US" dirty="0" smtClean="0"/>
              <a:t>support for </a:t>
            </a:r>
            <a:r>
              <a:rPr lang="en-US" i="1" dirty="0"/>
              <a:t>{candy bar} </a:t>
            </a:r>
            <a:r>
              <a:rPr lang="en-US" dirty="0"/>
              <a:t>is </a:t>
            </a:r>
            <a:r>
              <a:rPr lang="en-US" i="1" dirty="0"/>
              <a:t>2 / 5 = 0.4</a:t>
            </a:r>
            <a:r>
              <a:rPr lang="en-US" dirty="0"/>
              <a:t>, since candy bars appear in 40 percent of purchases.</a:t>
            </a:r>
          </a:p>
        </p:txBody>
      </p:sp>
    </p:spTree>
    <p:extLst>
      <p:ext uri="{BB962C8B-B14F-4D97-AF65-F5344CB8AC3E}">
        <p14:creationId xmlns:p14="http://schemas.microsoft.com/office/powerpoint/2010/main" val="180268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support and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74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function </a:t>
            </a:r>
            <a:r>
              <a:rPr lang="en-US" dirty="0"/>
              <a:t>defining support for the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 smtClean="0"/>
              <a:t>X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/>
              <a:t>N </a:t>
            </a:r>
            <a:r>
              <a:rPr lang="en-US" dirty="0"/>
              <a:t>is the number of transactions in the database and </a:t>
            </a:r>
            <a:r>
              <a:rPr lang="en-US" i="1" dirty="0"/>
              <a:t>count(X) </a:t>
            </a:r>
            <a:r>
              <a:rPr lang="en-US" dirty="0"/>
              <a:t>is the number </a:t>
            </a:r>
            <a:r>
              <a:rPr lang="en-US" dirty="0" smtClean="0"/>
              <a:t>of transactions </a:t>
            </a:r>
            <a:r>
              <a:rPr lang="en-US" dirty="0"/>
              <a:t>containing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 smtClean="0"/>
              <a:t>.</a:t>
            </a:r>
          </a:p>
          <a:p>
            <a:r>
              <a:rPr lang="en-US" dirty="0"/>
              <a:t>A rule's </a:t>
            </a:r>
            <a:r>
              <a:rPr lang="en-US" b="1" dirty="0"/>
              <a:t>confidence </a:t>
            </a:r>
            <a:r>
              <a:rPr lang="en-US" dirty="0"/>
              <a:t>is a measurement of its predictive power or accuracy.</a:t>
            </a:r>
          </a:p>
          <a:p>
            <a:r>
              <a:rPr lang="en-US" dirty="0"/>
              <a:t>It is defined as the support of the </a:t>
            </a:r>
            <a:r>
              <a:rPr lang="en-US" dirty="0" err="1"/>
              <a:t>itemset</a:t>
            </a:r>
            <a:r>
              <a:rPr lang="en-US" dirty="0"/>
              <a:t> containing both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 smtClean="0"/>
              <a:t>divided by </a:t>
            </a:r>
            <a:r>
              <a:rPr lang="en-US" dirty="0"/>
              <a:t>the support of the </a:t>
            </a:r>
            <a:r>
              <a:rPr lang="en-US" dirty="0" err="1"/>
              <a:t>itemset</a:t>
            </a:r>
            <a:r>
              <a:rPr lang="en-US" dirty="0"/>
              <a:t> containing only </a:t>
            </a:r>
            <a:r>
              <a:rPr lang="en-US" i="1" dirty="0"/>
              <a:t>X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89" y="2087597"/>
            <a:ext cx="3404346" cy="685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89" y="5652917"/>
            <a:ext cx="4471380" cy="6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Essentially, the confidence tells us the proportion of transactions where the </a:t>
            </a:r>
            <a:r>
              <a:rPr lang="en-US" dirty="0" smtClean="0"/>
              <a:t>presence of </a:t>
            </a:r>
            <a:r>
              <a:rPr lang="en-US" dirty="0"/>
              <a:t>item or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/>
              <a:t>results in the presence of item or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confidence </a:t>
            </a:r>
            <a:r>
              <a:rPr lang="en-US" dirty="0"/>
              <a:t>that </a:t>
            </a:r>
            <a:r>
              <a:rPr lang="en-US" i="1" dirty="0"/>
              <a:t>X </a:t>
            </a:r>
            <a:r>
              <a:rPr lang="en-US" dirty="0"/>
              <a:t>leads to </a:t>
            </a:r>
            <a:r>
              <a:rPr lang="en-US" i="1" dirty="0"/>
              <a:t>Y </a:t>
            </a:r>
            <a:r>
              <a:rPr lang="en-US" dirty="0"/>
              <a:t>is not the same as the confidence that </a:t>
            </a:r>
            <a:r>
              <a:rPr lang="en-US" i="1" dirty="0"/>
              <a:t>Y </a:t>
            </a:r>
            <a:r>
              <a:rPr lang="en-US" dirty="0"/>
              <a:t>leads to </a:t>
            </a:r>
            <a:r>
              <a:rPr lang="en-US" i="1" dirty="0"/>
              <a:t>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en-US" dirty="0"/>
              <a:t>, the confidence of </a:t>
            </a:r>
            <a:r>
              <a:rPr lang="en-US" i="1" dirty="0"/>
              <a:t>{flowers} → {get well card} </a:t>
            </a:r>
            <a:r>
              <a:rPr lang="en-US" dirty="0"/>
              <a:t>is </a:t>
            </a:r>
            <a:r>
              <a:rPr lang="en-US" i="1" dirty="0"/>
              <a:t>0.6 / 0.8 = 0.75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comparison, the </a:t>
            </a:r>
            <a:r>
              <a:rPr lang="en-US" dirty="0"/>
              <a:t>confidence of </a:t>
            </a:r>
            <a:r>
              <a:rPr lang="en-US" i="1" dirty="0"/>
              <a:t>{get well card} → {flowers} </a:t>
            </a:r>
            <a:r>
              <a:rPr lang="en-US" dirty="0"/>
              <a:t>is </a:t>
            </a:r>
            <a:r>
              <a:rPr lang="en-US" i="1" dirty="0"/>
              <a:t>0.6 / 0.6 = 1.0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means that a </a:t>
            </a:r>
            <a:r>
              <a:rPr lang="en-US" dirty="0" smtClean="0"/>
              <a:t>purchase involving </a:t>
            </a:r>
            <a:r>
              <a:rPr lang="en-US" dirty="0"/>
              <a:t>flowers is accompanied by a purchase of a get well card 75 percent of </a:t>
            </a:r>
            <a:r>
              <a:rPr lang="en-US" dirty="0" smtClean="0"/>
              <a:t>the time</a:t>
            </a:r>
            <a:r>
              <a:rPr lang="en-US" dirty="0"/>
              <a:t>, while a purchase of a get well card is associated with flowers 100 percent of </a:t>
            </a:r>
            <a:r>
              <a:rPr lang="en-US" dirty="0" smtClean="0"/>
              <a:t>the time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52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between support, </a:t>
            </a:r>
            <a:r>
              <a:rPr lang="en-US" dirty="0" smtClean="0"/>
              <a:t>confidence, and </a:t>
            </a:r>
            <a:r>
              <a:rPr lang="en-US" dirty="0"/>
              <a:t>the Bayesian probability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support(A, B) </a:t>
            </a:r>
            <a:r>
              <a:rPr lang="en-US" dirty="0"/>
              <a:t>is the same as </a:t>
            </a:r>
            <a:r>
              <a:rPr lang="en-US" i="1" dirty="0"/>
              <a:t>P(A∩B) </a:t>
            </a:r>
            <a:r>
              <a:rPr lang="en-US" dirty="0"/>
              <a:t>and </a:t>
            </a:r>
            <a:r>
              <a:rPr lang="en-US" i="1" dirty="0"/>
              <a:t>confidence(A → B) </a:t>
            </a:r>
            <a:r>
              <a:rPr lang="en-US" dirty="0"/>
              <a:t>is </a:t>
            </a:r>
            <a:r>
              <a:rPr lang="en-US" dirty="0" smtClean="0"/>
              <a:t>the same </a:t>
            </a:r>
            <a:r>
              <a:rPr lang="en-US" dirty="0"/>
              <a:t>as </a:t>
            </a:r>
            <a:r>
              <a:rPr lang="en-US" i="1" dirty="0"/>
              <a:t>P(B|A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/>
              <a:t>Rules like </a:t>
            </a:r>
            <a:r>
              <a:rPr lang="en-US" i="1" dirty="0"/>
              <a:t>{get well card} → {flowers} </a:t>
            </a:r>
            <a:r>
              <a:rPr lang="en-US" dirty="0"/>
              <a:t>are known as </a:t>
            </a:r>
            <a:r>
              <a:rPr lang="en-US" b="1" dirty="0"/>
              <a:t>strong rules</a:t>
            </a:r>
            <a:r>
              <a:rPr lang="en-US" dirty="0"/>
              <a:t>, because they </a:t>
            </a:r>
            <a:r>
              <a:rPr lang="en-US" dirty="0" smtClean="0"/>
              <a:t>have both </a:t>
            </a:r>
            <a:r>
              <a:rPr lang="en-US" dirty="0"/>
              <a:t>high support and confidence</a:t>
            </a:r>
            <a:r>
              <a:rPr lang="en-US" dirty="0" smtClean="0"/>
              <a:t>.</a:t>
            </a:r>
          </a:p>
          <a:p>
            <a:r>
              <a:rPr lang="en-US" dirty="0" err="1"/>
              <a:t>Apriori</a:t>
            </a:r>
            <a:r>
              <a:rPr lang="en-US" dirty="0"/>
              <a:t> algorithm uses the minimum </a:t>
            </a:r>
            <a:r>
              <a:rPr lang="en-US" dirty="0" smtClean="0"/>
              <a:t>levels of </a:t>
            </a:r>
            <a:r>
              <a:rPr lang="en-US" dirty="0"/>
              <a:t>support and confidence with the </a:t>
            </a:r>
            <a:r>
              <a:rPr lang="en-US" dirty="0" err="1"/>
              <a:t>Apriori</a:t>
            </a:r>
            <a:r>
              <a:rPr lang="en-US" dirty="0"/>
              <a:t> principle to find strong rules quickly </a:t>
            </a:r>
            <a:r>
              <a:rPr lang="en-US" dirty="0" smtClean="0"/>
              <a:t>by reducing </a:t>
            </a:r>
            <a:r>
              <a:rPr lang="en-US" dirty="0"/>
              <a:t>the number of rules to a more manageable level</a:t>
            </a:r>
          </a:p>
        </p:txBody>
      </p:sp>
    </p:spTree>
    <p:extLst>
      <p:ext uri="{BB962C8B-B14F-4D97-AF65-F5344CB8AC3E}">
        <p14:creationId xmlns:p14="http://schemas.microsoft.com/office/powerpoint/2010/main" val="101733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 set of rules with the </a:t>
            </a:r>
            <a:r>
              <a:rPr lang="en-US" b="1" dirty="0" err="1" smtClean="0"/>
              <a:t>Apriori</a:t>
            </a:r>
            <a:r>
              <a:rPr lang="en-US" b="1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principle states that all subsets of a frequent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dirty="0" smtClean="0"/>
              <a:t>must also </a:t>
            </a:r>
            <a:r>
              <a:rPr lang="en-US" dirty="0"/>
              <a:t>be frequent.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if </a:t>
            </a:r>
            <a:r>
              <a:rPr lang="en-US" i="1" dirty="0"/>
              <a:t>{A, B} </a:t>
            </a:r>
            <a:r>
              <a:rPr lang="en-US" dirty="0"/>
              <a:t>is frequent, then </a:t>
            </a:r>
            <a:r>
              <a:rPr lang="en-US" i="1" dirty="0"/>
              <a:t>{A} </a:t>
            </a:r>
            <a:r>
              <a:rPr lang="en-US" dirty="0"/>
              <a:t>and </a:t>
            </a:r>
            <a:r>
              <a:rPr lang="en-US" i="1" dirty="0"/>
              <a:t>{B} </a:t>
            </a:r>
            <a:r>
              <a:rPr lang="en-US" dirty="0"/>
              <a:t>must </a:t>
            </a:r>
            <a:r>
              <a:rPr lang="en-US" dirty="0" smtClean="0"/>
              <a:t>both be </a:t>
            </a:r>
            <a:r>
              <a:rPr lang="en-US" dirty="0"/>
              <a:t>frequent</a:t>
            </a:r>
            <a:r>
              <a:rPr lang="en-US" dirty="0" smtClean="0"/>
              <a:t>.</a:t>
            </a:r>
          </a:p>
          <a:p>
            <a:r>
              <a:rPr lang="en-US" dirty="0"/>
              <a:t>if we know that </a:t>
            </a:r>
            <a:r>
              <a:rPr lang="en-US" i="1" dirty="0"/>
              <a:t>{A} </a:t>
            </a:r>
            <a:r>
              <a:rPr lang="en-US" dirty="0"/>
              <a:t>does not meet a </a:t>
            </a:r>
            <a:r>
              <a:rPr lang="en-US" dirty="0" smtClean="0"/>
              <a:t>desired support </a:t>
            </a:r>
            <a:r>
              <a:rPr lang="en-US" dirty="0"/>
              <a:t>threshold, there is no reason to consider </a:t>
            </a:r>
            <a:r>
              <a:rPr lang="en-US" i="1" dirty="0"/>
              <a:t>{A, B} </a:t>
            </a:r>
            <a:r>
              <a:rPr lang="en-US" dirty="0"/>
              <a:t>or any </a:t>
            </a:r>
            <a:r>
              <a:rPr lang="en-US" dirty="0" err="1"/>
              <a:t>itemset</a:t>
            </a:r>
            <a:r>
              <a:rPr lang="en-US" dirty="0"/>
              <a:t> containing </a:t>
            </a:r>
            <a:r>
              <a:rPr lang="en-US" i="1" dirty="0"/>
              <a:t>{A</a:t>
            </a:r>
            <a:r>
              <a:rPr lang="en-US" i="1" dirty="0" smtClean="0"/>
              <a:t>}</a:t>
            </a:r>
            <a:r>
              <a:rPr lang="en-US" dirty="0" smtClean="0"/>
              <a:t>.</a:t>
            </a:r>
          </a:p>
          <a:p>
            <a:r>
              <a:rPr lang="en-US" dirty="0"/>
              <a:t>The actual process of creating rules occurs in two phases:</a:t>
            </a:r>
          </a:p>
          <a:p>
            <a:pPr marL="457200" lvl="1" indent="0">
              <a:buNone/>
            </a:pPr>
            <a:r>
              <a:rPr lang="en-US" dirty="0"/>
              <a:t>1. Identifying all the </a:t>
            </a:r>
            <a:r>
              <a:rPr lang="en-US" dirty="0" err="1"/>
              <a:t>itemsets</a:t>
            </a:r>
            <a:r>
              <a:rPr lang="en-US" dirty="0"/>
              <a:t> that meet a minimum support threshold.</a:t>
            </a:r>
          </a:p>
          <a:p>
            <a:pPr marL="457200" lvl="1" indent="0">
              <a:buNone/>
            </a:pPr>
            <a:r>
              <a:rPr lang="en-US" dirty="0"/>
              <a:t>2. Creating rules from these </a:t>
            </a:r>
            <a:r>
              <a:rPr lang="en-US" dirty="0" err="1"/>
              <a:t>itemsets</a:t>
            </a:r>
            <a:r>
              <a:rPr lang="en-US" dirty="0"/>
              <a:t> using those meeting a </a:t>
            </a:r>
            <a:r>
              <a:rPr lang="en-US" dirty="0" smtClean="0"/>
              <a:t>minimum confidence </a:t>
            </a:r>
            <a:r>
              <a:rPr lang="en-US" dirty="0"/>
              <a:t>threshold.</a:t>
            </a:r>
          </a:p>
        </p:txBody>
      </p:sp>
    </p:spTree>
    <p:extLst>
      <p:ext uri="{BB962C8B-B14F-4D97-AF65-F5344CB8AC3E}">
        <p14:creationId xmlns:p14="http://schemas.microsoft.com/office/powerpoint/2010/main" val="3739654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5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first phase occurs in multiple iterations.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successive iteration </a:t>
            </a:r>
            <a:r>
              <a:rPr lang="en-US" dirty="0" smtClean="0"/>
              <a:t>involves evaluating </a:t>
            </a:r>
            <a:r>
              <a:rPr lang="en-US" dirty="0"/>
              <a:t>the support of a set of increasingly large </a:t>
            </a:r>
            <a:r>
              <a:rPr lang="en-US" dirty="0" err="1"/>
              <a:t>itemsets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</a:t>
            </a:r>
            <a:r>
              <a:rPr lang="en-US" dirty="0" smtClean="0"/>
              <a:t>iteration 1 </a:t>
            </a:r>
            <a:r>
              <a:rPr lang="en-US" dirty="0"/>
              <a:t>involves evaluating the set of 1-item </a:t>
            </a:r>
            <a:r>
              <a:rPr lang="en-US" dirty="0" err="1"/>
              <a:t>itemsets</a:t>
            </a:r>
            <a:r>
              <a:rPr lang="en-US" dirty="0"/>
              <a:t> (1-itemsets), iteration 2 </a:t>
            </a:r>
            <a:r>
              <a:rPr lang="en-US" dirty="0" smtClean="0"/>
              <a:t>evaluates 2-itemsets</a:t>
            </a:r>
            <a:r>
              <a:rPr lang="en-US" dirty="0"/>
              <a:t>, and so 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 of each iteration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a set of all the </a:t>
            </a:r>
            <a:r>
              <a:rPr lang="en-US" i="1" dirty="0" err="1"/>
              <a:t>i</a:t>
            </a:r>
            <a:r>
              <a:rPr lang="en-US" dirty="0" err="1"/>
              <a:t>-itemsets</a:t>
            </a:r>
            <a:r>
              <a:rPr lang="en-US" dirty="0"/>
              <a:t> </a:t>
            </a:r>
            <a:r>
              <a:rPr lang="en-US" dirty="0" smtClean="0"/>
              <a:t>that meet </a:t>
            </a:r>
            <a:r>
              <a:rPr lang="en-US" dirty="0"/>
              <a:t>the minimum support threshold</a:t>
            </a:r>
            <a:r>
              <a:rPr lang="en-US" dirty="0" smtClean="0"/>
              <a:t>.</a:t>
            </a:r>
          </a:p>
          <a:p>
            <a:r>
              <a:rPr lang="en-US" dirty="0"/>
              <a:t>All the </a:t>
            </a:r>
            <a:r>
              <a:rPr lang="en-US" dirty="0" err="1"/>
              <a:t>itemsets</a:t>
            </a:r>
            <a:r>
              <a:rPr lang="en-US" dirty="0"/>
              <a:t> from iteration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are combined in order to generate candidate </a:t>
            </a:r>
            <a:r>
              <a:rPr lang="en-US" dirty="0" err="1" smtClean="0"/>
              <a:t>itemsets</a:t>
            </a:r>
            <a:r>
              <a:rPr lang="en-US" dirty="0" smtClean="0"/>
              <a:t> for </a:t>
            </a:r>
            <a:r>
              <a:rPr lang="en-US" dirty="0"/>
              <a:t>the evaluation in iteration </a:t>
            </a:r>
            <a:r>
              <a:rPr lang="en-US" i="1" dirty="0" err="1"/>
              <a:t>i</a:t>
            </a:r>
            <a:r>
              <a:rPr lang="en-US" i="1" dirty="0"/>
              <a:t> + 1</a:t>
            </a:r>
            <a:r>
              <a:rPr lang="en-US" dirty="0" smtClean="0"/>
              <a:t>.</a:t>
            </a:r>
          </a:p>
          <a:p>
            <a:r>
              <a:rPr lang="en-US" dirty="0"/>
              <a:t>If </a:t>
            </a:r>
            <a:r>
              <a:rPr lang="en-US" i="1" dirty="0"/>
              <a:t>{A}</a:t>
            </a:r>
            <a:r>
              <a:rPr lang="en-US" dirty="0"/>
              <a:t>, </a:t>
            </a:r>
            <a:r>
              <a:rPr lang="en-US" i="1" dirty="0"/>
              <a:t>{B}</a:t>
            </a:r>
            <a:r>
              <a:rPr lang="en-US" dirty="0"/>
              <a:t>, and </a:t>
            </a:r>
            <a:r>
              <a:rPr lang="en-US" i="1" dirty="0"/>
              <a:t>{C} </a:t>
            </a:r>
            <a:r>
              <a:rPr lang="en-US" dirty="0"/>
              <a:t>are frequent in iteration </a:t>
            </a:r>
            <a:r>
              <a:rPr lang="en-US" dirty="0" smtClean="0"/>
              <a:t>1 while </a:t>
            </a:r>
            <a:r>
              <a:rPr lang="en-US" i="1" dirty="0"/>
              <a:t>{D} </a:t>
            </a:r>
            <a:r>
              <a:rPr lang="en-US" dirty="0"/>
              <a:t>is not frequent, iteration 2 will consider only </a:t>
            </a:r>
            <a:r>
              <a:rPr lang="en-US" i="1" dirty="0"/>
              <a:t>{A, B}</a:t>
            </a:r>
            <a:r>
              <a:rPr lang="en-US" dirty="0"/>
              <a:t>, </a:t>
            </a:r>
            <a:r>
              <a:rPr lang="en-US" i="1" dirty="0"/>
              <a:t>{A, C}</a:t>
            </a:r>
            <a:r>
              <a:rPr lang="en-US" dirty="0"/>
              <a:t>, and </a:t>
            </a:r>
            <a:r>
              <a:rPr lang="en-US" i="1" dirty="0"/>
              <a:t>{B, C}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83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suppose </a:t>
            </a:r>
            <a:r>
              <a:rPr lang="en-US" dirty="0"/>
              <a:t>during iteration 2, it is discovered that </a:t>
            </a:r>
            <a:r>
              <a:rPr lang="en-US" i="1" dirty="0"/>
              <a:t>{A, </a:t>
            </a:r>
            <a:r>
              <a:rPr lang="en-US" i="1" dirty="0" smtClean="0"/>
              <a:t>B} </a:t>
            </a:r>
            <a:r>
              <a:rPr lang="en-US" dirty="0" smtClean="0"/>
              <a:t>and </a:t>
            </a:r>
            <a:r>
              <a:rPr lang="en-US" i="1" dirty="0"/>
              <a:t>{B, C} </a:t>
            </a:r>
            <a:r>
              <a:rPr lang="en-US" dirty="0"/>
              <a:t>are frequent, but </a:t>
            </a:r>
            <a:r>
              <a:rPr lang="en-US" i="1" dirty="0"/>
              <a:t>{A, C} </a:t>
            </a:r>
            <a:r>
              <a:rPr lang="en-US" dirty="0"/>
              <a:t>is not. </a:t>
            </a:r>
            <a:endParaRPr lang="en-US" dirty="0" smtClean="0"/>
          </a:p>
          <a:p>
            <a:r>
              <a:rPr lang="en-US" dirty="0" smtClean="0"/>
              <a:t>Although iteration 3 would normally begin by evaluating the support for </a:t>
            </a:r>
            <a:r>
              <a:rPr lang="en-US" i="1" dirty="0" smtClean="0"/>
              <a:t>{A, B, C}</a:t>
            </a:r>
            <a:r>
              <a:rPr lang="en-US" dirty="0" smtClean="0"/>
              <a:t>, it is not mandatory that this step should occur at all.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principle states that </a:t>
            </a:r>
            <a:r>
              <a:rPr lang="en-US" i="1" dirty="0" smtClean="0"/>
              <a:t>{A, B, C} </a:t>
            </a:r>
            <a:r>
              <a:rPr lang="en-US" dirty="0" smtClean="0"/>
              <a:t>cannot possibly be frequent</a:t>
            </a:r>
            <a:r>
              <a:rPr lang="en-US" dirty="0"/>
              <a:t>, since </a:t>
            </a:r>
            <a:r>
              <a:rPr lang="en-US" dirty="0" smtClean="0"/>
              <a:t>the subset </a:t>
            </a:r>
            <a:r>
              <a:rPr lang="en-US" i="1" dirty="0" smtClean="0"/>
              <a:t>{A, C} </a:t>
            </a:r>
            <a:r>
              <a:rPr lang="en-US" dirty="0" smtClean="0"/>
              <a:t>is not.</a:t>
            </a:r>
          </a:p>
          <a:p>
            <a:r>
              <a:rPr lang="en-US" dirty="0"/>
              <a:t>At this point, the second phase of the </a:t>
            </a:r>
            <a:r>
              <a:rPr lang="en-US" dirty="0" err="1"/>
              <a:t>Apriori</a:t>
            </a:r>
            <a:r>
              <a:rPr lang="en-US" dirty="0"/>
              <a:t> algorithm may begin.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the </a:t>
            </a:r>
            <a:r>
              <a:rPr lang="en-US" dirty="0" smtClean="0"/>
              <a:t>set of </a:t>
            </a:r>
            <a:r>
              <a:rPr lang="en-US" dirty="0"/>
              <a:t>frequent </a:t>
            </a:r>
            <a:r>
              <a:rPr lang="en-US" dirty="0" err="1"/>
              <a:t>itemsets</a:t>
            </a:r>
            <a:r>
              <a:rPr lang="en-US" dirty="0"/>
              <a:t>, association rules are generated from all possible subsets. </a:t>
            </a:r>
            <a:endParaRPr lang="en-US" dirty="0" smtClean="0"/>
          </a:p>
          <a:p>
            <a:r>
              <a:rPr lang="en-US" dirty="0" smtClean="0"/>
              <a:t>For instance</a:t>
            </a:r>
            <a:r>
              <a:rPr lang="en-US" dirty="0"/>
              <a:t>, </a:t>
            </a:r>
            <a:r>
              <a:rPr lang="en-US" i="1" dirty="0"/>
              <a:t>{A, B} </a:t>
            </a:r>
            <a:r>
              <a:rPr lang="en-US" dirty="0"/>
              <a:t>would result in candidate rules for </a:t>
            </a:r>
            <a:r>
              <a:rPr lang="en-US" i="1" dirty="0"/>
              <a:t>{A} → {B} </a:t>
            </a:r>
            <a:r>
              <a:rPr lang="en-US" dirty="0"/>
              <a:t>and </a:t>
            </a:r>
            <a:r>
              <a:rPr lang="en-US" i="1" dirty="0"/>
              <a:t>{B} → {A}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are evaluated </a:t>
            </a:r>
            <a:r>
              <a:rPr lang="en-US" dirty="0"/>
              <a:t>against a minimum confidence threshold, and any rule that does not </a:t>
            </a:r>
            <a:r>
              <a:rPr lang="en-US" dirty="0" smtClean="0"/>
              <a:t>meet the </a:t>
            </a:r>
            <a:r>
              <a:rPr lang="en-US" dirty="0"/>
              <a:t>desired confidence level is eliminated.</a:t>
            </a:r>
          </a:p>
        </p:txBody>
      </p:sp>
    </p:spTree>
    <p:extLst>
      <p:ext uri="{BB962C8B-B14F-4D97-AF65-F5344CB8AC3E}">
        <p14:creationId xmlns:p14="http://schemas.microsoft.com/office/powerpoint/2010/main" val="205877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</a:t>
            </a:r>
            <a:r>
              <a:rPr lang="en-US" b="1" dirty="0" smtClean="0"/>
              <a:t>basket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impulse buys are no </a:t>
            </a:r>
            <a:r>
              <a:rPr lang="en-US" dirty="0" smtClean="0"/>
              <a:t>coincidence, as </a:t>
            </a:r>
            <a:r>
              <a:rPr lang="en-US" dirty="0"/>
              <a:t>retailers use sophisticated data analysis techniques to identify patterns that </a:t>
            </a:r>
            <a:r>
              <a:rPr lang="en-US" dirty="0" smtClean="0"/>
              <a:t>will drive </a:t>
            </a:r>
            <a:r>
              <a:rPr lang="en-US" dirty="0"/>
              <a:t>retail behavior</a:t>
            </a:r>
            <a:r>
              <a:rPr lang="en-US" dirty="0" smtClean="0"/>
              <a:t>.</a:t>
            </a:r>
          </a:p>
          <a:p>
            <a:r>
              <a:rPr lang="en-US" dirty="0"/>
              <a:t>In years past, such recommendation systems were based on the subjective </a:t>
            </a:r>
            <a:r>
              <a:rPr lang="en-US" dirty="0" smtClean="0"/>
              <a:t>intuition of </a:t>
            </a:r>
            <a:r>
              <a:rPr lang="en-US" dirty="0"/>
              <a:t>marketing professionals and inventory managers or buyers.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recently, </a:t>
            </a:r>
            <a:r>
              <a:rPr lang="en-US" dirty="0" smtClean="0"/>
              <a:t>as barcode </a:t>
            </a:r>
            <a:r>
              <a:rPr lang="en-US" dirty="0"/>
              <a:t>scanners, computerized inventory systems, and online shopping trends </a:t>
            </a:r>
            <a:r>
              <a:rPr lang="en-US" dirty="0" smtClean="0"/>
              <a:t>have built </a:t>
            </a:r>
            <a:r>
              <a:rPr lang="en-US" dirty="0"/>
              <a:t>a wealth of transactional data, machine learning has been increasingly </a:t>
            </a:r>
            <a:r>
              <a:rPr lang="en-US" dirty="0" smtClean="0"/>
              <a:t>applied to </a:t>
            </a:r>
            <a:r>
              <a:rPr lang="en-US" dirty="0"/>
              <a:t>learn purchasing patterns.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practice is commonly known as </a:t>
            </a:r>
            <a:r>
              <a:rPr lang="en-US" b="1" dirty="0"/>
              <a:t>market </a:t>
            </a:r>
            <a:r>
              <a:rPr lang="en-US" b="1" dirty="0" smtClean="0"/>
              <a:t>basket analysis </a:t>
            </a:r>
            <a:r>
              <a:rPr lang="en-US" dirty="0"/>
              <a:t>due to the fact that it has been so frequently applied to supermarket data.</a:t>
            </a:r>
          </a:p>
        </p:txBody>
      </p:sp>
    </p:spTree>
    <p:extLst>
      <p:ext uri="{BB962C8B-B14F-4D97-AF65-F5344CB8AC3E}">
        <p14:creationId xmlns:p14="http://schemas.microsoft.com/office/powerpoint/2010/main" val="44280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 – identifying </a:t>
            </a:r>
            <a:r>
              <a:rPr lang="en-US" b="1" dirty="0" smtClean="0"/>
              <a:t>frequently purchased </a:t>
            </a:r>
            <a:r>
              <a:rPr lang="en-US" b="1" dirty="0"/>
              <a:t>groceries with </a:t>
            </a:r>
            <a:r>
              <a:rPr lang="en-US" b="1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market basket analysis is used behind </a:t>
            </a:r>
            <a:r>
              <a:rPr lang="en-US" dirty="0" smtClean="0"/>
              <a:t>the scenes </a:t>
            </a:r>
            <a:r>
              <a:rPr lang="en-US" dirty="0"/>
              <a:t>for the recommendation systems used in many brick-and-mortar and </a:t>
            </a:r>
            <a:r>
              <a:rPr lang="en-US" dirty="0" smtClean="0"/>
              <a:t>online retailers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learned association rules indicate the combinations of items </a:t>
            </a:r>
            <a:r>
              <a:rPr lang="en-US" dirty="0" smtClean="0"/>
              <a:t>that are </a:t>
            </a:r>
            <a:r>
              <a:rPr lang="en-US" dirty="0"/>
              <a:t>often purchased together. </a:t>
            </a:r>
            <a:endParaRPr lang="en-US" dirty="0" smtClean="0"/>
          </a:p>
          <a:p>
            <a:r>
              <a:rPr lang="en-US" dirty="0" smtClean="0"/>
              <a:t>Knowledge </a:t>
            </a:r>
            <a:r>
              <a:rPr lang="en-US" dirty="0"/>
              <a:t>of these patterns provides insight </a:t>
            </a:r>
            <a:r>
              <a:rPr lang="en-US" dirty="0" smtClean="0"/>
              <a:t>into new </a:t>
            </a:r>
            <a:r>
              <a:rPr lang="en-US" dirty="0"/>
              <a:t>ways a grocery chain might optimize the inventory, advertise </a:t>
            </a:r>
            <a:r>
              <a:rPr lang="en-US" dirty="0" smtClean="0"/>
              <a:t>promotions, or </a:t>
            </a:r>
            <a:r>
              <a:rPr lang="en-US" dirty="0"/>
              <a:t>organize the physical layout of the store.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if shoppers </a:t>
            </a:r>
            <a:r>
              <a:rPr lang="en-US" dirty="0" smtClean="0"/>
              <a:t>frequently purchase </a:t>
            </a:r>
            <a:r>
              <a:rPr lang="en-US" dirty="0"/>
              <a:t>coffee or orange juice with a breakfast pastry, it may be possible to </a:t>
            </a:r>
            <a:r>
              <a:rPr lang="en-US" dirty="0" smtClean="0"/>
              <a:t>increase profit </a:t>
            </a:r>
            <a:r>
              <a:rPr lang="en-US" dirty="0"/>
              <a:t>by relocating pastries closer to coffee and juice</a:t>
            </a:r>
            <a:r>
              <a:rPr lang="en-US" dirty="0" smtClean="0"/>
              <a:t>.</a:t>
            </a:r>
          </a:p>
          <a:p>
            <a:r>
              <a:rPr lang="en-US" dirty="0"/>
              <a:t>the techniques could be applied to many different </a:t>
            </a:r>
            <a:r>
              <a:rPr lang="en-US" dirty="0" smtClean="0"/>
              <a:t>types of </a:t>
            </a:r>
            <a:r>
              <a:rPr lang="en-US" dirty="0"/>
              <a:t>problems, from movie recommendations, to dating sites, to finding </a:t>
            </a:r>
            <a:r>
              <a:rPr lang="en-US" dirty="0" smtClean="0"/>
              <a:t>dangerous interactions </a:t>
            </a:r>
            <a:r>
              <a:rPr lang="en-US" dirty="0"/>
              <a:t>among medications.</a:t>
            </a:r>
          </a:p>
        </p:txBody>
      </p:sp>
    </p:spTree>
    <p:extLst>
      <p:ext uri="{BB962C8B-B14F-4D97-AF65-F5344CB8AC3E}">
        <p14:creationId xmlns:p14="http://schemas.microsoft.com/office/powerpoint/2010/main" val="89708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purchase data collected from one month </a:t>
            </a:r>
            <a:r>
              <a:rPr lang="en-US" dirty="0" smtClean="0"/>
              <a:t>of operation </a:t>
            </a:r>
            <a:r>
              <a:rPr lang="en-US" dirty="0"/>
              <a:t>at a real-world grocery store.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contains 9,835 transactions or </a:t>
            </a:r>
            <a:r>
              <a:rPr lang="en-US" dirty="0" smtClean="0"/>
              <a:t>about 327 </a:t>
            </a:r>
            <a:r>
              <a:rPr lang="en-US" dirty="0"/>
              <a:t>transactions per day (roughly 30 transactions per hour in a 12-hour business day</a:t>
            </a:r>
            <a:r>
              <a:rPr lang="en-US" dirty="0" smtClean="0"/>
              <a:t>), suggesting </a:t>
            </a:r>
            <a:r>
              <a:rPr lang="en-US" dirty="0"/>
              <a:t>that the retailer is not particularly large, nor is it particularly small</a:t>
            </a:r>
            <a:r>
              <a:rPr lang="en-US" dirty="0" smtClean="0"/>
              <a:t>.</a:t>
            </a:r>
          </a:p>
          <a:p>
            <a:r>
              <a:rPr lang="en-US" dirty="0"/>
              <a:t>The dataset used here was adapted from the Groceries dataset </a:t>
            </a:r>
            <a:r>
              <a:rPr lang="en-US" dirty="0" smtClean="0"/>
              <a:t>in the </a:t>
            </a:r>
            <a:r>
              <a:rPr lang="en-US" dirty="0" err="1"/>
              <a:t>arules</a:t>
            </a:r>
            <a:r>
              <a:rPr lang="en-US" dirty="0"/>
              <a:t> R package. </a:t>
            </a:r>
            <a:endParaRPr lang="en-US" dirty="0" smtClean="0"/>
          </a:p>
          <a:p>
            <a:r>
              <a:rPr lang="en-US" dirty="0" smtClean="0"/>
              <a:t>see</a:t>
            </a:r>
            <a:r>
              <a:rPr lang="en-US" dirty="0"/>
              <a:t>: </a:t>
            </a:r>
            <a:r>
              <a:rPr lang="en-US" dirty="0" err="1"/>
              <a:t>Hahsler</a:t>
            </a:r>
            <a:r>
              <a:rPr lang="en-US" dirty="0"/>
              <a:t> M, </a:t>
            </a:r>
            <a:r>
              <a:rPr lang="en-US" dirty="0" err="1" smtClean="0"/>
              <a:t>Hornik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en-US" dirty="0"/>
              <a:t>, </a:t>
            </a:r>
            <a:r>
              <a:rPr lang="en-US" dirty="0" err="1"/>
              <a:t>Reutterer</a:t>
            </a:r>
            <a:r>
              <a:rPr lang="en-US" dirty="0"/>
              <a:t> T. Implications of probabilistic data modeling for </a:t>
            </a:r>
            <a:r>
              <a:rPr lang="en-US" dirty="0" smtClean="0"/>
              <a:t>mining association </a:t>
            </a:r>
            <a:r>
              <a:rPr lang="en-US" dirty="0"/>
              <a:t>rules. In: Gaul W, </a:t>
            </a:r>
            <a:r>
              <a:rPr lang="en-US" dirty="0" err="1"/>
              <a:t>Vichi</a:t>
            </a:r>
            <a:r>
              <a:rPr lang="en-US" dirty="0"/>
              <a:t> M, </a:t>
            </a:r>
            <a:r>
              <a:rPr lang="en-US" dirty="0" err="1"/>
              <a:t>Weihs</a:t>
            </a:r>
            <a:r>
              <a:rPr lang="en-US" dirty="0"/>
              <a:t> C, ed. </a:t>
            </a:r>
            <a:r>
              <a:rPr lang="en-US" i="1" dirty="0"/>
              <a:t>Studies in </a:t>
            </a:r>
            <a:r>
              <a:rPr lang="en-US" i="1" dirty="0" smtClean="0"/>
              <a:t>Classification, Data </a:t>
            </a:r>
            <a:r>
              <a:rPr lang="en-US" i="1" dirty="0"/>
              <a:t>Analysis, and Knowledge Organization: from Data and </a:t>
            </a:r>
            <a:r>
              <a:rPr lang="en-US" i="1" dirty="0" smtClean="0"/>
              <a:t>Information Analysis </a:t>
            </a:r>
            <a:r>
              <a:rPr lang="en-US" i="1" dirty="0"/>
              <a:t>to Knowledge Engineering</a:t>
            </a:r>
            <a:r>
              <a:rPr lang="en-US" dirty="0"/>
              <a:t>. New York: Springer; 2006:598–605.</a:t>
            </a:r>
          </a:p>
        </p:txBody>
      </p:sp>
    </p:spTree>
    <p:extLst>
      <p:ext uri="{BB962C8B-B14F-4D97-AF65-F5344CB8AC3E}">
        <p14:creationId xmlns:p14="http://schemas.microsoft.com/office/powerpoint/2010/main" val="373665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manageable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typical grocery store offers a huge variety of items. There might be five brands </a:t>
            </a:r>
            <a:r>
              <a:rPr lang="en-US" dirty="0" smtClean="0"/>
              <a:t>of milk</a:t>
            </a:r>
            <a:r>
              <a:rPr lang="en-US" dirty="0"/>
              <a:t>, a dozen different types of laundry detergent, and three brands of coffee. </a:t>
            </a:r>
            <a:endParaRPr lang="en-US" dirty="0" smtClean="0"/>
          </a:p>
          <a:p>
            <a:r>
              <a:rPr lang="en-US" dirty="0" smtClean="0"/>
              <a:t>Given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moderate size of the retailer, we will assume that they are not terribly </a:t>
            </a:r>
            <a:r>
              <a:rPr lang="en-US" dirty="0" smtClean="0"/>
              <a:t>concerned with </a:t>
            </a:r>
            <a:r>
              <a:rPr lang="en-US" dirty="0"/>
              <a:t>finding rules that apply only to a specific brand of milk or detergent.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brand names can be removed from the purchases.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reduces </a:t>
            </a:r>
            <a:r>
              <a:rPr lang="en-US" dirty="0" smtClean="0"/>
              <a:t>the number </a:t>
            </a:r>
            <a:r>
              <a:rPr lang="en-US" dirty="0"/>
              <a:t>of groceries to a more manageable 169 types, using broad categories such </a:t>
            </a:r>
            <a:r>
              <a:rPr lang="en-US" dirty="0" smtClean="0"/>
              <a:t>as chicken</a:t>
            </a:r>
            <a:r>
              <a:rPr lang="en-US" dirty="0"/>
              <a:t>, frozen meals, margarine, and soda.</a:t>
            </a:r>
          </a:p>
        </p:txBody>
      </p:sp>
    </p:spTree>
    <p:extLst>
      <p:ext uri="{BB962C8B-B14F-4D97-AF65-F5344CB8AC3E}">
        <p14:creationId xmlns:p14="http://schemas.microsoft.com/office/powerpoint/2010/main" val="112623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transactional data is a more free form.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usual, each row in the </a:t>
            </a:r>
            <a:r>
              <a:rPr lang="en-US" dirty="0" smtClean="0"/>
              <a:t>data specifies </a:t>
            </a:r>
            <a:r>
              <a:rPr lang="en-US" dirty="0"/>
              <a:t>a single example—in this case, a transaction.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rather than having </a:t>
            </a:r>
            <a:r>
              <a:rPr lang="en-US" dirty="0" smtClean="0"/>
              <a:t>a set </a:t>
            </a:r>
            <a:r>
              <a:rPr lang="en-US" dirty="0"/>
              <a:t>number of features, each record comprises a comma-separated list of any </a:t>
            </a:r>
            <a:r>
              <a:rPr lang="en-US" dirty="0" smtClean="0"/>
              <a:t>number of </a:t>
            </a:r>
            <a:r>
              <a:rPr lang="en-US" dirty="0"/>
              <a:t>items, from one to many.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essence, the features may differ from example </a:t>
            </a:r>
            <a:r>
              <a:rPr lang="en-US" dirty="0" smtClean="0"/>
              <a:t>to example.</a:t>
            </a:r>
          </a:p>
          <a:p>
            <a:r>
              <a:rPr lang="en-US" dirty="0"/>
              <a:t>download the </a:t>
            </a:r>
            <a:r>
              <a:rPr lang="en-US" dirty="0" smtClean="0"/>
              <a:t>groceries.csv file </a:t>
            </a:r>
            <a:r>
              <a:rPr lang="en-US" dirty="0"/>
              <a:t>from the </a:t>
            </a:r>
            <a:r>
              <a:rPr lang="en-US" dirty="0" err="1"/>
              <a:t>Packt</a:t>
            </a:r>
            <a:r>
              <a:rPr lang="en-US" dirty="0"/>
              <a:t> Publishing website</a:t>
            </a:r>
          </a:p>
        </p:txBody>
      </p:sp>
    </p:spTree>
    <p:extLst>
      <p:ext uri="{BB962C8B-B14F-4D97-AF65-F5344CB8AC3E}">
        <p14:creationId xmlns:p14="http://schemas.microsoft.com/office/powerpoint/2010/main" val="909462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grocery.csv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five rows of the raw grocery.csv file are as follows:</a:t>
            </a:r>
          </a:p>
          <a:p>
            <a:pPr lvl="1"/>
            <a:r>
              <a:rPr lang="en-US" dirty="0"/>
              <a:t>citrus fruit</a:t>
            </a:r>
            <a:r>
              <a:rPr lang="en-US" dirty="0" smtClean="0"/>
              <a:t>, semi-finished </a:t>
            </a:r>
            <a:r>
              <a:rPr lang="en-US" dirty="0"/>
              <a:t>bread</a:t>
            </a:r>
            <a:r>
              <a:rPr lang="en-US" dirty="0" smtClean="0"/>
              <a:t>, margarine, ready </a:t>
            </a:r>
            <a:r>
              <a:rPr lang="en-US" dirty="0"/>
              <a:t>soups</a:t>
            </a:r>
          </a:p>
          <a:p>
            <a:pPr lvl="1"/>
            <a:r>
              <a:rPr lang="en-US" dirty="0"/>
              <a:t>tropical fruit</a:t>
            </a:r>
            <a:r>
              <a:rPr lang="en-US" dirty="0" smtClean="0"/>
              <a:t>, yogurt, coffee</a:t>
            </a:r>
            <a:endParaRPr lang="en-US" dirty="0"/>
          </a:p>
          <a:p>
            <a:pPr lvl="1"/>
            <a:r>
              <a:rPr lang="en-US" dirty="0"/>
              <a:t>whole milk</a:t>
            </a:r>
          </a:p>
          <a:p>
            <a:pPr lvl="1"/>
            <a:r>
              <a:rPr lang="en-US" dirty="0"/>
              <a:t>pip fruit</a:t>
            </a:r>
            <a:r>
              <a:rPr lang="en-US" dirty="0" smtClean="0"/>
              <a:t>, yogurt, cream </a:t>
            </a:r>
            <a:r>
              <a:rPr lang="en-US" dirty="0"/>
              <a:t>cheese</a:t>
            </a:r>
            <a:r>
              <a:rPr lang="en-US" dirty="0" smtClean="0"/>
              <a:t>, meat </a:t>
            </a:r>
            <a:r>
              <a:rPr lang="en-US" dirty="0"/>
              <a:t>spreads</a:t>
            </a:r>
          </a:p>
          <a:p>
            <a:pPr lvl="1"/>
            <a:r>
              <a:rPr lang="en-US" dirty="0"/>
              <a:t>other vegetables</a:t>
            </a:r>
            <a:r>
              <a:rPr lang="en-US" dirty="0" smtClean="0"/>
              <a:t>, whole </a:t>
            </a:r>
            <a:r>
              <a:rPr lang="en-US" dirty="0"/>
              <a:t>milk</a:t>
            </a:r>
            <a:r>
              <a:rPr lang="en-US" dirty="0" smtClean="0"/>
              <a:t>, condensed </a:t>
            </a:r>
            <a:r>
              <a:rPr lang="en-US" dirty="0"/>
              <a:t>milk</a:t>
            </a:r>
            <a:r>
              <a:rPr lang="en-US" dirty="0" smtClean="0"/>
              <a:t>, long </a:t>
            </a:r>
            <a:r>
              <a:rPr lang="en-US" dirty="0"/>
              <a:t>life </a:t>
            </a:r>
            <a:r>
              <a:rPr lang="en-US" dirty="0" smtClean="0"/>
              <a:t>bakery product</a:t>
            </a:r>
          </a:p>
          <a:p>
            <a:r>
              <a:rPr lang="en-US" dirty="0"/>
              <a:t>These lines indicate five separate grocery store transactions.</a:t>
            </a:r>
          </a:p>
        </p:txBody>
      </p:sp>
    </p:spTree>
    <p:extLst>
      <p:ext uri="{BB962C8B-B14F-4D97-AF65-F5344CB8AC3E}">
        <p14:creationId xmlns:p14="http://schemas.microsoft.com/office/powerpoint/2010/main" val="245073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read.csv</a:t>
            </a:r>
            <a:r>
              <a:rPr lang="en-US" dirty="0" smtClean="0"/>
              <a:t>()?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we try to load the data using the read.csv() </a:t>
            </a:r>
            <a:r>
              <a:rPr lang="en-US" dirty="0" smtClean="0"/>
              <a:t>function, R </a:t>
            </a:r>
            <a:r>
              <a:rPr lang="en-US" dirty="0"/>
              <a:t>would </a:t>
            </a:r>
            <a:r>
              <a:rPr lang="en-US" dirty="0" smtClean="0"/>
              <a:t>read </a:t>
            </a:r>
            <a:r>
              <a:rPr lang="en-US" dirty="0"/>
              <a:t>the data into a matrix form as follows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/>
              <a:t>chose </a:t>
            </a:r>
            <a:r>
              <a:rPr lang="en-US" dirty="0" smtClean="0"/>
              <a:t>to create </a:t>
            </a:r>
            <a:r>
              <a:rPr lang="en-US" dirty="0"/>
              <a:t>four variables because the first line had exactly four comma-separated values.</a:t>
            </a:r>
          </a:p>
          <a:p>
            <a:r>
              <a:rPr lang="en-US" dirty="0"/>
              <a:t>However, we know that grocery purchases can contain more than four </a:t>
            </a:r>
            <a:r>
              <a:rPr lang="en-US" dirty="0" smtClean="0"/>
              <a:t>items.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7" y="2507495"/>
            <a:ext cx="10517905" cy="17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2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preparation – creating a sparse matrix </a:t>
            </a:r>
            <a:r>
              <a:rPr lang="en-US" b="1" dirty="0" smtClean="0"/>
              <a:t>for transaction </a:t>
            </a:r>
            <a:r>
              <a:rPr lang="en-US" b="1" dirty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solution to this problem utilizes a data structure called a </a:t>
            </a:r>
            <a:r>
              <a:rPr lang="en-US" b="1" dirty="0"/>
              <a:t>sparse matrix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row </a:t>
            </a:r>
            <a:r>
              <a:rPr lang="en-US" dirty="0"/>
              <a:t>in the sparse matrix indicates a transaction.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sparse matrix </a:t>
            </a:r>
            <a:r>
              <a:rPr lang="en-US" dirty="0" smtClean="0"/>
              <a:t>has a </a:t>
            </a:r>
            <a:r>
              <a:rPr lang="en-US" dirty="0"/>
              <a:t>column (that is, feature) for every item that could possibly appear in </a:t>
            </a:r>
            <a:r>
              <a:rPr lang="en-US" dirty="0" smtClean="0"/>
              <a:t>someone's shopping </a:t>
            </a:r>
            <a:r>
              <a:rPr lang="en-US" dirty="0"/>
              <a:t>bag.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there are 169 different items in our grocery store data, our </a:t>
            </a:r>
            <a:r>
              <a:rPr lang="en-US" dirty="0" smtClean="0"/>
              <a:t>sparse matrix </a:t>
            </a:r>
            <a:r>
              <a:rPr lang="en-US" dirty="0"/>
              <a:t>will contain 169 columns</a:t>
            </a:r>
            <a:r>
              <a:rPr lang="en-US" dirty="0" smtClean="0"/>
              <a:t>.</a:t>
            </a:r>
          </a:p>
          <a:p>
            <a:r>
              <a:rPr lang="en-US" dirty="0"/>
              <a:t>a conventional data </a:t>
            </a:r>
            <a:r>
              <a:rPr lang="en-US" dirty="0" smtClean="0"/>
              <a:t>structure quickly </a:t>
            </a:r>
            <a:r>
              <a:rPr lang="en-US" dirty="0"/>
              <a:t>becomes too large to fit in the available memory.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with the </a:t>
            </a:r>
            <a:r>
              <a:rPr lang="en-US" dirty="0" smtClean="0"/>
              <a:t>relatively small </a:t>
            </a:r>
            <a:r>
              <a:rPr lang="en-US" dirty="0"/>
              <a:t>transactional dataset used here, the matrix contains nearly 1.7 million </a:t>
            </a:r>
            <a:r>
              <a:rPr lang="en-US" dirty="0" smtClean="0"/>
              <a:t>cells, most </a:t>
            </a:r>
            <a:r>
              <a:rPr lang="en-US" dirty="0"/>
              <a:t>of which contain </a:t>
            </a:r>
            <a:r>
              <a:rPr lang="en-US" dirty="0" smtClean="0"/>
              <a:t>zeros. </a:t>
            </a:r>
          </a:p>
          <a:p>
            <a:r>
              <a:rPr lang="en-US" dirty="0" smtClean="0"/>
              <a:t>Since </a:t>
            </a:r>
            <a:r>
              <a:rPr lang="en-US" dirty="0"/>
              <a:t>there is no benefit to storing all these zero values, a </a:t>
            </a:r>
            <a:r>
              <a:rPr lang="en-US" dirty="0" smtClean="0"/>
              <a:t>sparse matrix </a:t>
            </a:r>
            <a:r>
              <a:rPr lang="en-US" dirty="0"/>
              <a:t>does not actually store the full matrix in memory; it only stores the cells </a:t>
            </a:r>
            <a:r>
              <a:rPr lang="en-US" dirty="0" smtClean="0"/>
              <a:t>that are </a:t>
            </a:r>
            <a:r>
              <a:rPr lang="en-US" dirty="0"/>
              <a:t>occupied by an item. </a:t>
            </a:r>
          </a:p>
        </p:txBody>
      </p:sp>
    </p:spTree>
    <p:extLst>
      <p:ext uri="{BB962C8B-B14F-4D97-AF65-F5344CB8AC3E}">
        <p14:creationId xmlns:p14="http://schemas.microsoft.com/office/powerpoint/2010/main" val="381362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read.transactions</a:t>
            </a:r>
            <a:r>
              <a:rPr lang="en-US" dirty="0"/>
              <a:t>()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functionality provided by the </a:t>
            </a:r>
            <a:r>
              <a:rPr lang="en-US" dirty="0" err="1"/>
              <a:t>arules</a:t>
            </a:r>
            <a:r>
              <a:rPr lang="en-US" dirty="0"/>
              <a:t> package. 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/>
              <a:t>and load the </a:t>
            </a:r>
            <a:r>
              <a:rPr lang="en-US" dirty="0" smtClean="0"/>
              <a:t>package using </a:t>
            </a:r>
            <a:r>
              <a:rPr lang="en-US" dirty="0"/>
              <a:t>the </a:t>
            </a:r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arules</a:t>
            </a:r>
            <a:r>
              <a:rPr lang="en-US" dirty="0"/>
              <a:t>") and </a:t>
            </a:r>
            <a:r>
              <a:rPr lang="en-US" dirty="0" smtClean="0"/>
              <a:t>library(</a:t>
            </a:r>
            <a:r>
              <a:rPr lang="en-US" dirty="0" err="1" smtClean="0"/>
              <a:t>arules</a:t>
            </a:r>
            <a:r>
              <a:rPr lang="en-US" dirty="0"/>
              <a:t>) commands</a:t>
            </a:r>
            <a:r>
              <a:rPr lang="en-US" dirty="0" smtClean="0"/>
              <a:t>.</a:t>
            </a:r>
          </a:p>
          <a:p>
            <a:r>
              <a:rPr lang="en-US" dirty="0" err="1"/>
              <a:t>arules</a:t>
            </a:r>
            <a:r>
              <a:rPr lang="en-US" dirty="0"/>
              <a:t> provides a </a:t>
            </a:r>
            <a:r>
              <a:rPr lang="en-US" dirty="0" err="1"/>
              <a:t>read.transactions</a:t>
            </a:r>
            <a:r>
              <a:rPr lang="en-US" dirty="0" smtClean="0"/>
              <a:t>() function </a:t>
            </a:r>
            <a:r>
              <a:rPr lang="en-US" dirty="0"/>
              <a:t>that is similar to read.csv() with the exception that it results in a </a:t>
            </a:r>
            <a:r>
              <a:rPr lang="en-US" dirty="0" smtClean="0"/>
              <a:t>sparse matrix </a:t>
            </a:r>
            <a:r>
              <a:rPr lang="en-US" dirty="0"/>
              <a:t>suitable for transactional data.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sep</a:t>
            </a:r>
            <a:r>
              <a:rPr lang="en-US" dirty="0"/>
              <a:t> = "," parameter specifies that </a:t>
            </a:r>
            <a:r>
              <a:rPr lang="en-US" dirty="0" smtClean="0"/>
              <a:t>items in </a:t>
            </a:r>
            <a:r>
              <a:rPr lang="en-US" dirty="0"/>
              <a:t>the input file are separated by a comma.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/>
              <a:t>groceries &lt;- </a:t>
            </a:r>
            <a:r>
              <a:rPr lang="en-US" b="1" dirty="0" err="1"/>
              <a:t>read.transactions</a:t>
            </a:r>
            <a:r>
              <a:rPr lang="en-US" b="1" dirty="0"/>
              <a:t>("groceries.csv", </a:t>
            </a:r>
            <a:r>
              <a:rPr lang="en-US" b="1" dirty="0" err="1"/>
              <a:t>sep</a:t>
            </a:r>
            <a:r>
              <a:rPr lang="en-US" b="1" dirty="0"/>
              <a:t> = ",")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6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summary(groceries)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Each cell in the matrix is </a:t>
            </a:r>
            <a:r>
              <a:rPr lang="en-US" dirty="0" smtClean="0"/>
              <a:t>1 if </a:t>
            </a:r>
            <a:r>
              <a:rPr lang="en-US" dirty="0"/>
              <a:t>the item was purchased for the corresponding transaction, or 0 otherwise.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/>
              <a:t>summary(groceries)</a:t>
            </a:r>
          </a:p>
          <a:p>
            <a:pPr marL="0" indent="0">
              <a:buNone/>
            </a:pPr>
            <a:r>
              <a:rPr lang="en-US" b="1" dirty="0"/>
              <a:t>transactions as </a:t>
            </a:r>
            <a:r>
              <a:rPr lang="en-US" b="1" dirty="0" err="1"/>
              <a:t>itemMatrix</a:t>
            </a:r>
            <a:r>
              <a:rPr lang="en-US" b="1" dirty="0"/>
              <a:t> in sparse format with</a:t>
            </a:r>
          </a:p>
          <a:p>
            <a:pPr marL="0" indent="0">
              <a:buNone/>
            </a:pPr>
            <a:r>
              <a:rPr lang="en-US" b="1" dirty="0"/>
              <a:t>9835 rows (elements/</a:t>
            </a:r>
            <a:r>
              <a:rPr lang="en-US" b="1" dirty="0" err="1"/>
              <a:t>itemsets</a:t>
            </a:r>
            <a:r>
              <a:rPr lang="en-US" b="1" dirty="0"/>
              <a:t>/transactions) and</a:t>
            </a:r>
          </a:p>
          <a:p>
            <a:pPr marL="0" indent="0">
              <a:buNone/>
            </a:pPr>
            <a:r>
              <a:rPr lang="en-US" b="1" dirty="0"/>
              <a:t>169 columns (items) and a density of </a:t>
            </a:r>
            <a:r>
              <a:rPr lang="en-US" b="1" dirty="0" smtClean="0"/>
              <a:t>0.02609146</a:t>
            </a:r>
          </a:p>
          <a:p>
            <a:r>
              <a:rPr lang="en-US" dirty="0"/>
              <a:t>The </a:t>
            </a:r>
            <a:r>
              <a:rPr lang="en-US" b="1" dirty="0"/>
              <a:t>density </a:t>
            </a:r>
            <a:r>
              <a:rPr lang="en-US" dirty="0"/>
              <a:t>value of 0.02609146 (2.6 percent) refers to the proportion of </a:t>
            </a:r>
            <a:r>
              <a:rPr lang="en-US" dirty="0" smtClean="0"/>
              <a:t>nonzero matrix </a:t>
            </a:r>
            <a:r>
              <a:rPr lang="en-US" dirty="0"/>
              <a:t>cells.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there are </a:t>
            </a:r>
            <a:r>
              <a:rPr lang="en-US" i="1" dirty="0"/>
              <a:t>9,835 * 169 = 1,662,115 </a:t>
            </a:r>
            <a:r>
              <a:rPr lang="en-US" dirty="0"/>
              <a:t>positions in the matrix, we </a:t>
            </a:r>
            <a:r>
              <a:rPr lang="en-US" dirty="0" smtClean="0"/>
              <a:t>can calculate </a:t>
            </a:r>
            <a:r>
              <a:rPr lang="en-US" dirty="0"/>
              <a:t>that a total of </a:t>
            </a:r>
            <a:r>
              <a:rPr lang="en-US" i="1" dirty="0"/>
              <a:t>1,662,115 * 0.02609146 = 43,367 </a:t>
            </a:r>
            <a:r>
              <a:rPr lang="en-US" dirty="0"/>
              <a:t>items were purchased </a:t>
            </a:r>
            <a:r>
              <a:rPr lang="en-US" dirty="0" smtClean="0"/>
              <a:t>during the </a:t>
            </a:r>
            <a:r>
              <a:rPr lang="en-US" dirty="0"/>
              <a:t>store's 30 days of operation (ignoring the fact that duplicates of the same </a:t>
            </a:r>
            <a:r>
              <a:rPr lang="en-US" dirty="0" smtClean="0"/>
              <a:t>items might </a:t>
            </a:r>
            <a:r>
              <a:rPr lang="en-US" dirty="0"/>
              <a:t>have been purchased).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an additional step, we can determine that </a:t>
            </a:r>
            <a:r>
              <a:rPr lang="en-US" dirty="0" smtClean="0"/>
              <a:t>the average </a:t>
            </a:r>
            <a:r>
              <a:rPr lang="en-US" dirty="0"/>
              <a:t>transaction contained </a:t>
            </a:r>
            <a:r>
              <a:rPr lang="en-US" i="1" dirty="0"/>
              <a:t>43,367 / </a:t>
            </a:r>
            <a:r>
              <a:rPr lang="en-US" i="1" dirty="0" smtClean="0"/>
              <a:t>9,835 </a:t>
            </a:r>
            <a:r>
              <a:rPr lang="en-US" i="1" dirty="0"/>
              <a:t>= </a:t>
            </a:r>
            <a:r>
              <a:rPr lang="en-US" i="1" dirty="0" smtClean="0"/>
              <a:t>4.409 </a:t>
            </a:r>
            <a:r>
              <a:rPr lang="en-US" dirty="0"/>
              <a:t>distinct grocery items.</a:t>
            </a:r>
          </a:p>
        </p:txBody>
      </p:sp>
    </p:spTree>
    <p:extLst>
      <p:ext uri="{BB962C8B-B14F-4D97-AF65-F5344CB8AC3E}">
        <p14:creationId xmlns:p14="http://schemas.microsoft.com/office/powerpoint/2010/main" val="167998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commonly </a:t>
            </a:r>
            <a:r>
              <a:rPr lang="en-US" dirty="0" smtClean="0"/>
              <a:t>found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block of the summary() output lists the items that were most </a:t>
            </a:r>
            <a:r>
              <a:rPr lang="en-US" dirty="0" smtClean="0"/>
              <a:t>commonly found </a:t>
            </a:r>
            <a:r>
              <a:rPr lang="en-US" dirty="0"/>
              <a:t>in the transactional data.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i="1" dirty="0"/>
              <a:t>2,513 / 9</a:t>
            </a:r>
            <a:r>
              <a:rPr lang="en-US" i="1" dirty="0" smtClean="0"/>
              <a:t>,835 </a:t>
            </a:r>
            <a:r>
              <a:rPr lang="en-US" i="1" dirty="0"/>
              <a:t>= 0.2555</a:t>
            </a:r>
            <a:r>
              <a:rPr lang="en-US" dirty="0"/>
              <a:t>, we can determine </a:t>
            </a:r>
            <a:r>
              <a:rPr lang="en-US" dirty="0" smtClean="0"/>
              <a:t>that whole </a:t>
            </a:r>
            <a:r>
              <a:rPr lang="en-US" dirty="0"/>
              <a:t>milk appeared in 25.6 percent of the transactions.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1" y="3718796"/>
            <a:ext cx="8221164" cy="21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technique originated with shopping data, it is useful in </a:t>
            </a:r>
            <a:r>
              <a:rPr lang="en-US" dirty="0" smtClean="0"/>
              <a:t>other contexts </a:t>
            </a:r>
            <a:r>
              <a:rPr lang="en-US" dirty="0"/>
              <a:t>as well</a:t>
            </a:r>
            <a:r>
              <a:rPr lang="en-US" dirty="0" smtClean="0"/>
              <a:t>.</a:t>
            </a:r>
          </a:p>
          <a:p>
            <a:r>
              <a:rPr lang="en-US" dirty="0"/>
              <a:t>Generally, the work involves: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simple performance measures to find associations in large databases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the peculiarities of transactional data</a:t>
            </a:r>
          </a:p>
          <a:p>
            <a:pPr lvl="1"/>
            <a:r>
              <a:rPr lang="en-US" dirty="0" smtClean="0"/>
              <a:t>Knowing </a:t>
            </a:r>
            <a:r>
              <a:rPr lang="en-US" dirty="0"/>
              <a:t>how to identify the useful and actionable </a:t>
            </a:r>
            <a:r>
              <a:rPr lang="en-US" dirty="0" smtClean="0"/>
              <a:t>patterns</a:t>
            </a:r>
          </a:p>
          <a:p>
            <a:r>
              <a:rPr lang="en-US" dirty="0"/>
              <a:t>The results of a market basket analysis are actionable patterns.</a:t>
            </a:r>
          </a:p>
        </p:txBody>
      </p:sp>
    </p:spTree>
    <p:extLst>
      <p:ext uri="{BB962C8B-B14F-4D97-AF65-F5344CB8AC3E}">
        <p14:creationId xmlns:p14="http://schemas.microsoft.com/office/powerpoint/2010/main" val="226076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en-US" dirty="0"/>
              <a:t>size of the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total of 2,159 transactions contained only a single item, while one </a:t>
            </a:r>
            <a:r>
              <a:rPr lang="en-US" sz="2000" dirty="0" smtClean="0"/>
              <a:t>transaction had </a:t>
            </a:r>
            <a:r>
              <a:rPr lang="en-US" sz="2000" dirty="0"/>
              <a:t>32 items.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first quartile and median purchase sizes are two and three </a:t>
            </a:r>
            <a:r>
              <a:rPr lang="en-US" sz="2000" dirty="0" smtClean="0"/>
              <a:t>items, respectively</a:t>
            </a:r>
            <a:r>
              <a:rPr lang="en-US" sz="2000" dirty="0"/>
              <a:t>, implying that 25 percent of the transactions contained two or </a:t>
            </a:r>
            <a:r>
              <a:rPr lang="en-US" sz="2000" dirty="0" smtClean="0"/>
              <a:t>fewer items </a:t>
            </a:r>
            <a:r>
              <a:rPr lang="en-US" sz="2000" dirty="0"/>
              <a:t>and the transactions were split in half between those with less than three </a:t>
            </a:r>
            <a:r>
              <a:rPr lang="en-US" sz="2000" dirty="0" smtClean="0"/>
              <a:t>items and </a:t>
            </a:r>
            <a:r>
              <a:rPr lang="en-US" sz="2000" dirty="0"/>
              <a:t>those with more.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4" y="2609212"/>
            <a:ext cx="7270573" cy="36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7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921" y="365125"/>
            <a:ext cx="4210318" cy="1325563"/>
          </a:xfrm>
        </p:spPr>
        <p:txBody>
          <a:bodyPr/>
          <a:lstStyle/>
          <a:p>
            <a:r>
              <a:rPr lang="en-US" dirty="0"/>
              <a:t>inspect() 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9" y="365125"/>
            <a:ext cx="3480591" cy="5970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4" y="4946056"/>
            <a:ext cx="7243075" cy="1105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72743"/>
            <a:ext cx="7136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itemFrequency</a:t>
            </a:r>
            <a:r>
              <a:rPr lang="en-US" sz="2400" dirty="0"/>
              <a:t>() function allows us to see the proportion </a:t>
            </a:r>
            <a:r>
              <a:rPr lang="en-US" sz="2400" dirty="0" smtClean="0"/>
              <a:t>of transactions </a:t>
            </a:r>
            <a:r>
              <a:rPr lang="en-US" sz="2400" dirty="0"/>
              <a:t>that contain the item.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allows </a:t>
            </a:r>
            <a:r>
              <a:rPr lang="en-US" sz="2400" dirty="0" smtClean="0"/>
              <a:t>us to </a:t>
            </a:r>
            <a:r>
              <a:rPr lang="en-US" sz="2400" dirty="0"/>
              <a:t>view the </a:t>
            </a:r>
            <a:r>
              <a:rPr lang="en-US" sz="2400" dirty="0" smtClean="0"/>
              <a:t>support level </a:t>
            </a:r>
            <a:r>
              <a:rPr lang="en-US" sz="2400" dirty="0"/>
              <a:t>for the first three items in the grocery </a:t>
            </a:r>
            <a:r>
              <a:rPr lang="en-US" sz="2400" dirty="0" smtClean="0"/>
              <a:t>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that the items in the sparse matrix are sorted in columns by alphabetical order.</a:t>
            </a:r>
          </a:p>
        </p:txBody>
      </p:sp>
    </p:spTree>
    <p:extLst>
      <p:ext uri="{BB962C8B-B14F-4D97-AF65-F5344CB8AC3E}">
        <p14:creationId xmlns:p14="http://schemas.microsoft.com/office/powerpoint/2010/main" val="738632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r>
              <a:rPr lang="en-US" sz="4000" b="1" dirty="0"/>
              <a:t>Visualizing item support – item </a:t>
            </a:r>
            <a:r>
              <a:rPr lang="en-US" sz="4000" b="1" dirty="0" smtClean="0"/>
              <a:t>frequency plots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978"/>
            <a:ext cx="10515600" cy="4351338"/>
          </a:xfrm>
        </p:spPr>
        <p:txBody>
          <a:bodyPr/>
          <a:lstStyle/>
          <a:p>
            <a:r>
              <a:rPr lang="en-US" dirty="0" err="1"/>
              <a:t>itemFrequencyPlot</a:t>
            </a:r>
            <a:r>
              <a:rPr lang="en-US" dirty="0"/>
              <a:t>() </a:t>
            </a:r>
            <a:r>
              <a:rPr lang="en-US" dirty="0" smtClean="0"/>
              <a:t>function allows </a:t>
            </a:r>
            <a:r>
              <a:rPr lang="en-US" dirty="0"/>
              <a:t>you to produce a bar chart depicting the proportion of transactions </a:t>
            </a:r>
            <a:r>
              <a:rPr lang="en-US" dirty="0" smtClean="0"/>
              <a:t>containing certain </a:t>
            </a:r>
            <a:r>
              <a:rPr lang="en-US" dirty="0"/>
              <a:t>items</a:t>
            </a:r>
            <a:r>
              <a:rPr lang="en-US" dirty="0" smtClean="0"/>
              <a:t>.</a:t>
            </a:r>
          </a:p>
          <a:p>
            <a:r>
              <a:rPr lang="en-US" dirty="0"/>
              <a:t>If you require these items to appear in a minimum proportion of </a:t>
            </a:r>
            <a:r>
              <a:rPr lang="en-US" dirty="0" smtClean="0"/>
              <a:t>transactions, use </a:t>
            </a:r>
            <a:r>
              <a:rPr lang="en-US" dirty="0" err="1"/>
              <a:t>itemFrequencyPlot</a:t>
            </a:r>
            <a:r>
              <a:rPr lang="en-US" dirty="0"/>
              <a:t>() with the support parameter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08" y="3024481"/>
            <a:ext cx="5894092" cy="325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145" y="3225817"/>
            <a:ext cx="4609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&gt; </a:t>
            </a:r>
            <a:r>
              <a:rPr lang="en-US" sz="2400" b="1" dirty="0" err="1"/>
              <a:t>itemFrequencyPlot</a:t>
            </a:r>
            <a:r>
              <a:rPr lang="en-US" sz="2400" b="1" dirty="0"/>
              <a:t>(groceries, support = 0.1)</a:t>
            </a:r>
          </a:p>
          <a:p>
            <a:r>
              <a:rPr lang="en-US" sz="2400" dirty="0"/>
              <a:t>As shown in the following plot, this results in a histogram showing the eight items in the groceries data with at least 10 percent support:</a:t>
            </a:r>
          </a:p>
        </p:txBody>
      </p:sp>
    </p:spTree>
    <p:extLst>
      <p:ext uri="{BB962C8B-B14F-4D97-AF65-F5344CB8AC3E}">
        <p14:creationId xmlns:p14="http://schemas.microsoft.com/office/powerpoint/2010/main" val="1331615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US" dirty="0" err="1"/>
              <a:t>topN</a:t>
            </a:r>
            <a:r>
              <a:rPr lang="en-US" dirty="0"/>
              <a:t>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97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If you would rather limit the plot to a specific number of items, the </a:t>
            </a:r>
            <a:r>
              <a:rPr lang="en-US" sz="2400" dirty="0" err="1"/>
              <a:t>topN</a:t>
            </a:r>
            <a:r>
              <a:rPr lang="en-US" sz="2400" dirty="0"/>
              <a:t> </a:t>
            </a:r>
            <a:r>
              <a:rPr lang="en-US" sz="2400" dirty="0" smtClean="0"/>
              <a:t>parameter can </a:t>
            </a:r>
            <a:r>
              <a:rPr lang="en-US" sz="2400" dirty="0"/>
              <a:t>be used with </a:t>
            </a:r>
            <a:r>
              <a:rPr lang="en-US" sz="2400" dirty="0" err="1"/>
              <a:t>itemFrequencyPlot</a:t>
            </a:r>
            <a:r>
              <a:rPr lang="en-US" sz="2400" dirty="0"/>
              <a:t>():</a:t>
            </a:r>
          </a:p>
          <a:p>
            <a:pPr marL="0" indent="0">
              <a:buNone/>
            </a:pPr>
            <a:r>
              <a:rPr lang="en-US" sz="2400" b="1" dirty="0"/>
              <a:t>&gt; </a:t>
            </a:r>
            <a:r>
              <a:rPr lang="en-US" sz="2400" b="1" dirty="0" err="1"/>
              <a:t>itemFrequencyPlot</a:t>
            </a:r>
            <a:r>
              <a:rPr lang="en-US" sz="2400" b="1" dirty="0"/>
              <a:t>(groceries, </a:t>
            </a:r>
            <a:r>
              <a:rPr lang="en-US" sz="2400" b="1" dirty="0" err="1"/>
              <a:t>topN</a:t>
            </a:r>
            <a:r>
              <a:rPr lang="en-US" sz="2400" b="1" dirty="0"/>
              <a:t> = 20)</a:t>
            </a:r>
          </a:p>
          <a:p>
            <a:r>
              <a:rPr lang="en-US" sz="2400" dirty="0"/>
              <a:t>The histogram is then sorted by decreasing support, as shown in the </a:t>
            </a:r>
            <a:r>
              <a:rPr lang="en-US" sz="2400" dirty="0" smtClean="0"/>
              <a:t>following diagram </a:t>
            </a:r>
            <a:r>
              <a:rPr lang="en-US" sz="2400" dirty="0"/>
              <a:t>of the top 20 items in the groceries data: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12" y="3130360"/>
            <a:ext cx="7062748" cy="33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7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r>
              <a:rPr lang="en-US" sz="3200" b="1" dirty="0"/>
              <a:t>Visualizing the transaction data – plotting </a:t>
            </a:r>
            <a:r>
              <a:rPr lang="en-US" sz="3200" b="1" dirty="0" smtClean="0"/>
              <a:t>the sparse </a:t>
            </a:r>
            <a:r>
              <a:rPr lang="en-US" sz="3200" b="1" dirty="0"/>
              <a:t>matrix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95" y="101743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it's also possible to visualize the entire </a:t>
            </a:r>
            <a:r>
              <a:rPr lang="en-US" sz="2400" dirty="0" smtClean="0"/>
              <a:t>sparse matrix </a:t>
            </a:r>
            <a:r>
              <a:rPr lang="en-US" sz="2400" dirty="0" err="1" smtClean="0"/>
              <a:t>useing</a:t>
            </a:r>
            <a:r>
              <a:rPr lang="en-US" sz="2400" dirty="0" smtClean="0"/>
              <a:t> </a:t>
            </a:r>
            <a:r>
              <a:rPr lang="en-US" sz="2400" dirty="0"/>
              <a:t>the image() function.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command to display the </a:t>
            </a:r>
            <a:r>
              <a:rPr lang="en-US" sz="2400" dirty="0" smtClean="0"/>
              <a:t>sparse matrix </a:t>
            </a:r>
            <a:r>
              <a:rPr lang="en-US" sz="2400" dirty="0"/>
              <a:t>for the first five transactions is as follows:</a:t>
            </a:r>
          </a:p>
          <a:p>
            <a:pPr marL="0" indent="0">
              <a:buNone/>
            </a:pPr>
            <a:r>
              <a:rPr lang="en-US" sz="2400" b="1" dirty="0"/>
              <a:t>&gt; image(groceries[1:5])</a:t>
            </a:r>
          </a:p>
          <a:p>
            <a:r>
              <a:rPr lang="en-US" sz="2400" dirty="0"/>
              <a:t>The resulting diagram depicts a matrix with 5 rows and 169 columns, indicating </a:t>
            </a:r>
            <a:r>
              <a:rPr lang="en-US" sz="2400" dirty="0" smtClean="0"/>
              <a:t>the 5 </a:t>
            </a:r>
            <a:r>
              <a:rPr lang="en-US" sz="2400" dirty="0"/>
              <a:t>transactions and 169 possible items we requested.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95" y="3492266"/>
            <a:ext cx="10517905" cy="26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3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actionable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 in the diagram may help reveal actionable insights </a:t>
            </a:r>
            <a:r>
              <a:rPr lang="en-US" dirty="0" smtClean="0"/>
              <a:t>within the </a:t>
            </a:r>
            <a:r>
              <a:rPr lang="en-US" dirty="0"/>
              <a:t>transactions and items, particularly if the data is sorted in interesting ways.</a:t>
            </a:r>
          </a:p>
          <a:p>
            <a:r>
              <a:rPr lang="en-US" dirty="0"/>
              <a:t>For example, if the transactions are sorted by date, the patterns in black dots </a:t>
            </a:r>
            <a:r>
              <a:rPr lang="en-US" dirty="0" smtClean="0"/>
              <a:t>could reveal </a:t>
            </a:r>
            <a:r>
              <a:rPr lang="en-US" dirty="0"/>
              <a:t>seasonal effects in the number or types of items purchased. Perhaps </a:t>
            </a:r>
            <a:r>
              <a:rPr lang="en-US" dirty="0" smtClean="0"/>
              <a:t>around Christmas </a:t>
            </a:r>
            <a:r>
              <a:rPr lang="en-US" dirty="0"/>
              <a:t>or Hanukkah, toys are more common; around Halloween, </a:t>
            </a:r>
            <a:r>
              <a:rPr lang="en-US" dirty="0" smtClean="0"/>
              <a:t>perhaps candies </a:t>
            </a:r>
            <a:r>
              <a:rPr lang="en-US" dirty="0"/>
              <a:t>become popular.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type of visualization could be especially powerful </a:t>
            </a:r>
            <a:r>
              <a:rPr lang="en-US" dirty="0" smtClean="0"/>
              <a:t>if the </a:t>
            </a:r>
            <a:r>
              <a:rPr lang="en-US" dirty="0"/>
              <a:t>items were also sorted into categories.</a:t>
            </a:r>
          </a:p>
        </p:txBody>
      </p:sp>
    </p:spTree>
    <p:extLst>
      <p:ext uri="{BB962C8B-B14F-4D97-AF65-F5344CB8AC3E}">
        <p14:creationId xmlns:p14="http://schemas.microsoft.com/office/powerpoint/2010/main" val="281834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>
            <a:normAutofit/>
          </a:bodyPr>
          <a:lstStyle/>
          <a:p>
            <a:r>
              <a:rPr lang="en-US" sz="3200" dirty="0"/>
              <a:t>creates a matrix diagram with 100 rows </a:t>
            </a:r>
            <a:r>
              <a:rPr lang="en-US" sz="3200" dirty="0" smtClean="0"/>
              <a:t>and 169 </a:t>
            </a:r>
            <a:r>
              <a:rPr lang="en-US" sz="3200" dirty="0"/>
              <a:t>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&gt; image(sample(groceries, 100))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22" y="1617769"/>
            <a:ext cx="7648654" cy="47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8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824"/>
            <a:ext cx="3321676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Step 3 – training a model on the data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209" y="488402"/>
            <a:ext cx="7215181" cy="59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3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confidence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can </a:t>
            </a:r>
            <a:r>
              <a:rPr lang="en-US" dirty="0" smtClean="0"/>
              <a:t>sometimes be </a:t>
            </a:r>
            <a:r>
              <a:rPr lang="en-US" dirty="0"/>
              <a:t>a fair amount of trial and error needed to find the support and </a:t>
            </a:r>
            <a:r>
              <a:rPr lang="en-US" dirty="0" smtClean="0"/>
              <a:t>confidence parameters </a:t>
            </a:r>
            <a:r>
              <a:rPr lang="en-US" dirty="0"/>
              <a:t>that produce a reasonable number of association rules.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set </a:t>
            </a:r>
            <a:r>
              <a:rPr lang="en-US" dirty="0" smtClean="0"/>
              <a:t>these levels </a:t>
            </a:r>
            <a:r>
              <a:rPr lang="en-US" dirty="0"/>
              <a:t>too high, you might find no rules or rules that are too generic to be very useful.</a:t>
            </a:r>
          </a:p>
          <a:p>
            <a:r>
              <a:rPr lang="en-US" dirty="0"/>
              <a:t>On the other hand, a threshold too low might result in an unwieldy number of </a:t>
            </a:r>
            <a:r>
              <a:rPr lang="en-US" dirty="0" smtClean="0"/>
              <a:t>rules, or </a:t>
            </a:r>
            <a:r>
              <a:rPr lang="en-US" dirty="0"/>
              <a:t>worse, the operation might take a very long time or run out of memory during </a:t>
            </a:r>
            <a:r>
              <a:rPr lang="en-US" dirty="0" smtClean="0"/>
              <a:t>the learning </a:t>
            </a:r>
            <a:r>
              <a:rPr lang="en-US" dirty="0"/>
              <a:t>phase</a:t>
            </a:r>
            <a:r>
              <a:rPr lang="en-US" dirty="0" smtClean="0"/>
              <a:t>.</a:t>
            </a:r>
          </a:p>
          <a:p>
            <a:r>
              <a:rPr lang="en-US" dirty="0"/>
              <a:t>In this case, if we attempt to use the default settings of support = 0.1 and</a:t>
            </a:r>
          </a:p>
          <a:p>
            <a:r>
              <a:rPr lang="en-US" dirty="0"/>
              <a:t>confidence = 0.8, we will end up with a set of zero rules: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apriori</a:t>
            </a:r>
            <a:r>
              <a:rPr lang="en-US" b="1" dirty="0"/>
              <a:t>(groceries)</a:t>
            </a:r>
          </a:p>
          <a:p>
            <a:pPr marL="0" indent="0">
              <a:buNone/>
            </a:pPr>
            <a:r>
              <a:rPr lang="en-US" b="1" dirty="0"/>
              <a:t>set of 0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4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 minimum support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</a:t>
            </a:r>
            <a:r>
              <a:rPr lang="en-US" dirty="0"/>
              <a:t>about the smallest number of transactions you would need before you </a:t>
            </a:r>
            <a:r>
              <a:rPr lang="en-US" dirty="0" smtClean="0"/>
              <a:t>would consider </a:t>
            </a:r>
            <a:r>
              <a:rPr lang="en-US" dirty="0"/>
              <a:t>a pattern interesting.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you could argue that if an item </a:t>
            </a:r>
            <a:r>
              <a:rPr lang="en-US" dirty="0" smtClean="0"/>
              <a:t>is purchased </a:t>
            </a:r>
            <a:r>
              <a:rPr lang="en-US" dirty="0"/>
              <a:t>twice a day (about 60 times in a month of data), it may be an </a:t>
            </a:r>
            <a:r>
              <a:rPr lang="en-US" dirty="0" smtClean="0"/>
              <a:t>interesting pattern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60 out of 9,835 equals </a:t>
            </a:r>
            <a:r>
              <a:rPr lang="en-US" dirty="0" smtClean="0"/>
              <a:t>0.006, we'll </a:t>
            </a:r>
            <a:r>
              <a:rPr lang="en-US" dirty="0"/>
              <a:t>try setting the support there first.</a:t>
            </a:r>
          </a:p>
        </p:txBody>
      </p:sp>
    </p:spTree>
    <p:extLst>
      <p:ext uri="{BB962C8B-B14F-4D97-AF65-F5344CB8AC3E}">
        <p14:creationId xmlns:p14="http://schemas.microsoft.com/office/powerpoint/2010/main" val="34155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65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building blocks of a market basket analysis are the items that may appear </a:t>
            </a:r>
            <a:r>
              <a:rPr lang="en-US" dirty="0" smtClean="0"/>
              <a:t>in any </a:t>
            </a:r>
            <a:r>
              <a:rPr lang="en-US" dirty="0"/>
              <a:t>given transaction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Itemset</a:t>
            </a:r>
            <a:r>
              <a:rPr lang="en-US" b="1" dirty="0" smtClean="0"/>
              <a:t>: </a:t>
            </a:r>
            <a:r>
              <a:rPr lang="en-US" dirty="0" smtClean="0"/>
              <a:t>Group </a:t>
            </a:r>
            <a:r>
              <a:rPr lang="en-US" dirty="0"/>
              <a:t>of one or more items </a:t>
            </a:r>
            <a:r>
              <a:rPr lang="en-US" dirty="0" smtClean="0"/>
              <a:t>surrounded </a:t>
            </a:r>
            <a:r>
              <a:rPr lang="en-US" dirty="0"/>
              <a:t>by </a:t>
            </a:r>
            <a:r>
              <a:rPr lang="en-US" dirty="0" smtClean="0"/>
              <a:t>brackets, e.g.,</a:t>
            </a:r>
          </a:p>
          <a:p>
            <a:endParaRPr lang="en-US" dirty="0"/>
          </a:p>
          <a:p>
            <a:r>
              <a:rPr lang="en-US" dirty="0"/>
              <a:t>The result of a market basket analysis is a collection of </a:t>
            </a:r>
            <a:r>
              <a:rPr lang="en-US" b="1" dirty="0"/>
              <a:t>association rules </a:t>
            </a:r>
            <a:r>
              <a:rPr lang="en-US" dirty="0"/>
              <a:t>that </a:t>
            </a:r>
            <a:r>
              <a:rPr lang="en-US" dirty="0" smtClean="0"/>
              <a:t>specify patterns </a:t>
            </a:r>
            <a:r>
              <a:rPr lang="en-US" dirty="0"/>
              <a:t>found in the relationships among items </a:t>
            </a:r>
            <a:r>
              <a:rPr lang="en-US" dirty="0" smtClean="0"/>
              <a:t>in the </a:t>
            </a:r>
            <a:r>
              <a:rPr lang="en-US" dirty="0" err="1"/>
              <a:t>itemsets</a:t>
            </a:r>
            <a:r>
              <a:rPr lang="en-US" dirty="0" smtClean="0"/>
              <a:t>.</a:t>
            </a:r>
          </a:p>
          <a:p>
            <a:r>
              <a:rPr lang="en-US" dirty="0"/>
              <a:t>The LHS is the condition that needs to be met in order </a:t>
            </a:r>
            <a:r>
              <a:rPr lang="en-US" dirty="0" smtClean="0"/>
              <a:t>to trigger </a:t>
            </a:r>
            <a:r>
              <a:rPr lang="en-US" dirty="0"/>
              <a:t>the rule, and the RHS is the expected result of meeting that condition.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39" y="2909426"/>
            <a:ext cx="3353535" cy="292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790" y="5585262"/>
            <a:ext cx="3810835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8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minimum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Setting the minimum confidence involves a delicate balance. </a:t>
            </a:r>
            <a:endParaRPr lang="en-US" dirty="0" smtClean="0"/>
          </a:p>
          <a:p>
            <a:r>
              <a:rPr lang="en-US" dirty="0" smtClean="0"/>
              <a:t>if confidence </a:t>
            </a:r>
            <a:r>
              <a:rPr lang="en-US" dirty="0"/>
              <a:t>is too low, we might be overwhelmed with a large number of </a:t>
            </a:r>
            <a:r>
              <a:rPr lang="en-US" dirty="0" smtClean="0"/>
              <a:t>unreliable rules.</a:t>
            </a:r>
          </a:p>
          <a:p>
            <a:r>
              <a:rPr lang="en-US" dirty="0" smtClean="0"/>
              <a:t>if </a:t>
            </a:r>
            <a:r>
              <a:rPr lang="en-US" dirty="0"/>
              <a:t>we set confidence too high, we will be limited to the rules that </a:t>
            </a:r>
            <a:r>
              <a:rPr lang="en-US" dirty="0" smtClean="0"/>
              <a:t>are obvious </a:t>
            </a:r>
            <a:r>
              <a:rPr lang="en-US" dirty="0"/>
              <a:t>or inevitable—similar to the fact that smoke detectors are always </a:t>
            </a:r>
            <a:r>
              <a:rPr lang="en-US" dirty="0" smtClean="0"/>
              <a:t>purchased in </a:t>
            </a:r>
            <a:r>
              <a:rPr lang="en-US" dirty="0"/>
              <a:t>combination with batteries</a:t>
            </a:r>
            <a:r>
              <a:rPr lang="en-US" dirty="0" smtClean="0"/>
              <a:t>.</a:t>
            </a:r>
          </a:p>
          <a:p>
            <a:r>
              <a:rPr lang="en-US" dirty="0"/>
              <a:t>The appropriate minimum confidence level depends a great </a:t>
            </a:r>
            <a:r>
              <a:rPr lang="en-US" dirty="0" smtClean="0"/>
              <a:t>deal on </a:t>
            </a:r>
            <a:r>
              <a:rPr lang="en-US" dirty="0"/>
              <a:t>the goals of your analysis.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start with a </a:t>
            </a:r>
            <a:r>
              <a:rPr lang="en-US" dirty="0" smtClean="0"/>
              <a:t>conservative value</a:t>
            </a:r>
            <a:r>
              <a:rPr lang="en-US" dirty="0"/>
              <a:t>, you can always reduce it to broaden the search if you </a:t>
            </a:r>
            <a:r>
              <a:rPr lang="en-US" dirty="0" smtClean="0"/>
              <a:t>aren't finding </a:t>
            </a:r>
            <a:r>
              <a:rPr lang="en-US" dirty="0"/>
              <a:t>actionable intelligence.</a:t>
            </a:r>
          </a:p>
        </p:txBody>
      </p:sp>
    </p:spTree>
    <p:extLst>
      <p:ext uri="{BB962C8B-B14F-4D97-AF65-F5344CB8AC3E}">
        <p14:creationId xmlns:p14="http://schemas.microsoft.com/office/powerpoint/2010/main" val="1810518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helpful to set </a:t>
            </a:r>
            <a:r>
              <a:rPr lang="en-US" dirty="0" err="1"/>
              <a:t>minlen</a:t>
            </a:r>
            <a:r>
              <a:rPr lang="en-US" dirty="0"/>
              <a:t> = 2 to eliminate rules </a:t>
            </a:r>
            <a:r>
              <a:rPr lang="en-US" dirty="0" smtClean="0"/>
              <a:t>that contain </a:t>
            </a:r>
            <a:r>
              <a:rPr lang="en-US" dirty="0"/>
              <a:t>fewer than two items.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prevents uninteresting rules from being </a:t>
            </a:r>
            <a:r>
              <a:rPr lang="en-US" dirty="0" smtClean="0"/>
              <a:t>created simply </a:t>
            </a:r>
            <a:r>
              <a:rPr lang="en-US" dirty="0"/>
              <a:t>because the item is purchased frequently, for instance, </a:t>
            </a:r>
            <a:r>
              <a:rPr lang="en-US" i="1" dirty="0"/>
              <a:t>{} → whole milk</a:t>
            </a:r>
            <a:r>
              <a:rPr lang="en-US" dirty="0"/>
              <a:t>. </a:t>
            </a:r>
            <a:r>
              <a:rPr lang="en-US" dirty="0" smtClean="0"/>
              <a:t>This rule </a:t>
            </a:r>
            <a:r>
              <a:rPr lang="en-US" dirty="0"/>
              <a:t>meets the minimum support and confidence because whole milk is </a:t>
            </a:r>
            <a:r>
              <a:rPr lang="en-US" dirty="0" smtClean="0"/>
              <a:t>purchased in </a:t>
            </a:r>
            <a:r>
              <a:rPr lang="en-US" dirty="0"/>
              <a:t>over 25 percent of the transactions, but it isn't a very actionable insight.</a:t>
            </a:r>
          </a:p>
          <a:p>
            <a:r>
              <a:rPr lang="en-US" dirty="0"/>
              <a:t>The full command to find a set of association rules using the </a:t>
            </a:r>
            <a:r>
              <a:rPr lang="en-US" dirty="0" err="1"/>
              <a:t>Apriori</a:t>
            </a:r>
            <a:r>
              <a:rPr lang="en-US" dirty="0"/>
              <a:t> algorithm </a:t>
            </a:r>
            <a:r>
              <a:rPr lang="en-US" dirty="0" smtClean="0"/>
              <a:t>is as </a:t>
            </a:r>
            <a:r>
              <a:rPr lang="en-US" dirty="0"/>
              <a:t>follows: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groceryrules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apriori</a:t>
            </a:r>
            <a:r>
              <a:rPr lang="en-US" b="1" dirty="0"/>
              <a:t>(groceries, parameter = list(support </a:t>
            </a:r>
            <a:r>
              <a:rPr lang="en-US" b="1" dirty="0" smtClean="0"/>
              <a:t>= 0.006</a:t>
            </a:r>
            <a:r>
              <a:rPr lang="en-US" b="1" dirty="0"/>
              <a:t>, confidence = 0.25, </a:t>
            </a:r>
            <a:r>
              <a:rPr lang="en-US" b="1" dirty="0" err="1"/>
              <a:t>minlen</a:t>
            </a:r>
            <a:r>
              <a:rPr lang="en-US" b="1" dirty="0"/>
              <a:t> = 2</a:t>
            </a:r>
            <a:r>
              <a:rPr lang="en-US" b="1" dirty="0" smtClean="0"/>
              <a:t>))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groceryrules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set of 463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n-US" b="1" dirty="0"/>
              <a:t>Step 4 – evaluating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4351338"/>
          </a:xfrm>
        </p:spPr>
        <p:txBody>
          <a:bodyPr/>
          <a:lstStyle/>
          <a:p>
            <a:r>
              <a:rPr lang="en-US" dirty="0"/>
              <a:t>the size of the rule is </a:t>
            </a:r>
            <a:r>
              <a:rPr lang="en-US" dirty="0" smtClean="0"/>
              <a:t>calculated as </a:t>
            </a:r>
            <a:r>
              <a:rPr lang="en-US" dirty="0"/>
              <a:t>the total of both the left-hand side (lhs) and right-hand </a:t>
            </a:r>
            <a:r>
              <a:rPr lang="en-US" dirty="0" smtClean="0"/>
              <a:t>side (</a:t>
            </a:r>
            <a:r>
              <a:rPr lang="en-US" dirty="0" err="1" smtClean="0"/>
              <a:t>rhs</a:t>
            </a:r>
            <a:r>
              <a:rPr lang="en-US" dirty="0"/>
              <a:t>) of the rule.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means that a rule like </a:t>
            </a:r>
            <a:r>
              <a:rPr lang="en-US" i="1" dirty="0"/>
              <a:t>{bread} → {butter} </a:t>
            </a:r>
            <a:r>
              <a:rPr lang="en-US" dirty="0" smtClean="0"/>
              <a:t>is two </a:t>
            </a:r>
            <a:r>
              <a:rPr lang="en-US" dirty="0"/>
              <a:t>items and </a:t>
            </a:r>
            <a:r>
              <a:rPr lang="en-US" i="1" dirty="0"/>
              <a:t>{peanut butter, jelly} → {bread} </a:t>
            </a:r>
            <a:r>
              <a:rPr lang="en-US" dirty="0"/>
              <a:t>is three.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8" y="2968097"/>
            <a:ext cx="6466919" cy="3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0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quality measures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0" y="1690687"/>
            <a:ext cx="9221663" cy="18252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77" y="3713727"/>
            <a:ext cx="9073431" cy="18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7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68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lift </a:t>
            </a:r>
            <a:r>
              <a:rPr lang="en-US" dirty="0"/>
              <a:t>of a rule </a:t>
            </a:r>
            <a:r>
              <a:rPr lang="en-US" dirty="0" smtClean="0"/>
              <a:t>measures how </a:t>
            </a:r>
            <a:r>
              <a:rPr lang="en-US" dirty="0"/>
              <a:t>much more likely one item or </a:t>
            </a:r>
            <a:r>
              <a:rPr lang="en-US" dirty="0" err="1"/>
              <a:t>itemset</a:t>
            </a:r>
            <a:r>
              <a:rPr lang="en-US" dirty="0"/>
              <a:t> is purchased relative to its typical rate </a:t>
            </a:r>
            <a:r>
              <a:rPr lang="en-US" dirty="0" smtClean="0"/>
              <a:t>of purchase</a:t>
            </a:r>
            <a:r>
              <a:rPr lang="en-US" dirty="0"/>
              <a:t>, given that you know another item or </a:t>
            </a:r>
            <a:r>
              <a:rPr lang="en-US" dirty="0" err="1"/>
              <a:t>itemset</a:t>
            </a:r>
            <a:r>
              <a:rPr lang="en-US" dirty="0"/>
              <a:t> has been purchased. </a:t>
            </a:r>
            <a:endParaRPr lang="en-US" dirty="0" smtClean="0"/>
          </a:p>
          <a:p>
            <a:r>
              <a:rPr lang="en-US" dirty="0" smtClean="0"/>
              <a:t>This is defined </a:t>
            </a:r>
            <a:r>
              <a:rPr lang="en-US" dirty="0"/>
              <a:t>by the following equation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Unlike confidence where the item order matters, </a:t>
            </a:r>
            <a:r>
              <a:rPr lang="en-US" i="1" dirty="0" smtClean="0"/>
              <a:t>lift(X → </a:t>
            </a:r>
            <a:r>
              <a:rPr lang="en-US" i="1" dirty="0"/>
              <a:t>Y) </a:t>
            </a:r>
            <a:r>
              <a:rPr lang="en-US" dirty="0"/>
              <a:t>is the same as </a:t>
            </a:r>
            <a:r>
              <a:rPr lang="en-US" i="1" dirty="0"/>
              <a:t>lift(Y → X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/>
              <a:t>if </a:t>
            </a:r>
            <a:r>
              <a:rPr lang="en-US" i="1" dirty="0"/>
              <a:t>lift(milk → bread) </a:t>
            </a:r>
            <a:r>
              <a:rPr lang="en-US" dirty="0"/>
              <a:t>is greater than one, it implies that the two items </a:t>
            </a:r>
            <a:r>
              <a:rPr lang="en-US" dirty="0" smtClean="0"/>
              <a:t>are found </a:t>
            </a:r>
            <a:r>
              <a:rPr lang="en-US" dirty="0"/>
              <a:t>together more often than one would expect by chance.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large lift value </a:t>
            </a:r>
            <a:r>
              <a:rPr lang="en-US" dirty="0" smtClean="0"/>
              <a:t>is therefore </a:t>
            </a:r>
            <a:r>
              <a:rPr lang="en-US" dirty="0"/>
              <a:t>a strong indicator that a rule is important, and reflects a true </a:t>
            </a:r>
            <a:r>
              <a:rPr lang="en-US" dirty="0" smtClean="0"/>
              <a:t>connection between </a:t>
            </a:r>
            <a:r>
              <a:rPr lang="en-US" dirty="0"/>
              <a:t>the items.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01" y="3097463"/>
            <a:ext cx="3810835" cy="5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1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351338"/>
          </a:xfrm>
        </p:spPr>
        <p:txBody>
          <a:bodyPr/>
          <a:lstStyle/>
          <a:p>
            <a:r>
              <a:rPr lang="en-US" dirty="0"/>
              <a:t>In the final section of the summary() output, we receive mining information, </a:t>
            </a:r>
            <a:r>
              <a:rPr lang="en-US" dirty="0" smtClean="0"/>
              <a:t>telling us </a:t>
            </a:r>
            <a:r>
              <a:rPr lang="en-US" dirty="0"/>
              <a:t>about how the rules were chosen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can take a look at specific rules using the inspect() function.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42" y="2337561"/>
            <a:ext cx="7990875" cy="142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" y="4522032"/>
            <a:ext cx="11330652" cy="15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35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i="1" dirty="0"/>
              <a:t>{potted plants} → {</a:t>
            </a:r>
            <a:r>
              <a:rPr lang="en-US" i="1" dirty="0" err="1" smtClean="0"/>
              <a:t>wholemilk</a:t>
            </a:r>
            <a:r>
              <a:rPr lang="en-US" i="1" dirty="0"/>
              <a:t>} </a:t>
            </a:r>
            <a:r>
              <a:rPr lang="en-US" dirty="0"/>
              <a:t>seem like a very useful rule? </a:t>
            </a:r>
            <a:endParaRPr lang="en-US" dirty="0" smtClean="0"/>
          </a:p>
          <a:p>
            <a:r>
              <a:rPr lang="en-US" dirty="0" smtClean="0"/>
              <a:t>Yet our data </a:t>
            </a:r>
            <a:r>
              <a:rPr lang="en-US" dirty="0"/>
              <a:t>suggests otherwise. How can we make sense of this fact?</a:t>
            </a:r>
          </a:p>
          <a:p>
            <a:r>
              <a:rPr lang="en-US" dirty="0"/>
              <a:t>A common approach is to take the association rules and divide them into </a:t>
            </a:r>
            <a:r>
              <a:rPr lang="en-US" dirty="0" smtClean="0"/>
              <a:t>the following </a:t>
            </a:r>
            <a:r>
              <a:rPr lang="en-US" dirty="0"/>
              <a:t>three categories:</a:t>
            </a:r>
          </a:p>
          <a:p>
            <a:pPr lvl="1"/>
            <a:r>
              <a:rPr lang="en-US" dirty="0" smtClean="0"/>
              <a:t>Actionable</a:t>
            </a:r>
            <a:endParaRPr lang="en-US" dirty="0"/>
          </a:p>
          <a:p>
            <a:pPr lvl="1"/>
            <a:r>
              <a:rPr lang="en-US" dirty="0" smtClean="0"/>
              <a:t>Trivial</a:t>
            </a:r>
            <a:endParaRPr lang="en-US" dirty="0"/>
          </a:p>
          <a:p>
            <a:pPr lvl="1"/>
            <a:r>
              <a:rPr lang="en-US" dirty="0" smtClean="0"/>
              <a:t>Inexplicable</a:t>
            </a:r>
            <a:endParaRPr lang="en-US" dirty="0"/>
          </a:p>
          <a:p>
            <a:r>
              <a:rPr lang="en-US" dirty="0"/>
              <a:t>Obviously, the goal of a market basket analysis is to find </a:t>
            </a:r>
            <a:r>
              <a:rPr lang="en-US" b="1" dirty="0"/>
              <a:t>actionable </a:t>
            </a:r>
            <a:r>
              <a:rPr lang="en-US" dirty="0"/>
              <a:t>rules </a:t>
            </a:r>
            <a:r>
              <a:rPr lang="en-US" dirty="0" smtClean="0"/>
              <a:t>that provide </a:t>
            </a:r>
            <a:r>
              <a:rPr lang="en-US" dirty="0"/>
              <a:t>a clear and useful insight.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rules are clear, others are useful; it </a:t>
            </a:r>
            <a:r>
              <a:rPr lang="en-US" dirty="0" smtClean="0"/>
              <a:t>is less </a:t>
            </a:r>
            <a:r>
              <a:rPr lang="en-US" dirty="0"/>
              <a:t>common to find a combination of both of these factors.</a:t>
            </a:r>
          </a:p>
        </p:txBody>
      </p:sp>
    </p:spTree>
    <p:extLst>
      <p:ext uri="{BB962C8B-B14F-4D97-AF65-F5344CB8AC3E}">
        <p14:creationId xmlns:p14="http://schemas.microsoft.com/office/powerpoint/2010/main" val="443776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trivial </a:t>
            </a:r>
            <a:r>
              <a:rPr lang="en-US" b="1" dirty="0" smtClean="0"/>
              <a:t>and </a:t>
            </a:r>
            <a:r>
              <a:rPr lang="en-US" b="1" dirty="0"/>
              <a:t>inexplicable </a:t>
            </a:r>
            <a:r>
              <a:rPr lang="en-US" b="1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So-called </a:t>
            </a:r>
            <a:r>
              <a:rPr lang="en-US" b="1" dirty="0"/>
              <a:t>trivial rules </a:t>
            </a:r>
            <a:r>
              <a:rPr lang="en-US" dirty="0"/>
              <a:t>include any rules that are so obvious that they are </a:t>
            </a:r>
            <a:r>
              <a:rPr lang="en-US" dirty="0" smtClean="0"/>
              <a:t>not worth </a:t>
            </a:r>
            <a:r>
              <a:rPr lang="en-US" dirty="0"/>
              <a:t>mentioning—they are clear, but not useful. </a:t>
            </a:r>
            <a:endParaRPr lang="en-US" dirty="0" smtClean="0"/>
          </a:p>
          <a:p>
            <a:r>
              <a:rPr lang="en-US" i="1" dirty="0" smtClean="0"/>
              <a:t>E.g., {diapers</a:t>
            </a:r>
            <a:r>
              <a:rPr lang="en-US" i="1" dirty="0"/>
              <a:t>} → {formula</a:t>
            </a:r>
            <a:r>
              <a:rPr lang="en-US" i="1" dirty="0" smtClean="0"/>
              <a:t>}</a:t>
            </a:r>
          </a:p>
          <a:p>
            <a:r>
              <a:rPr lang="en-US" dirty="0"/>
              <a:t>Rules are </a:t>
            </a:r>
            <a:r>
              <a:rPr lang="en-US" b="1" dirty="0"/>
              <a:t>inexplicable </a:t>
            </a:r>
            <a:r>
              <a:rPr lang="en-US" dirty="0"/>
              <a:t>if the connection between the items is so unclear that </a:t>
            </a:r>
            <a:r>
              <a:rPr lang="en-US" dirty="0" smtClean="0"/>
              <a:t>figuring out </a:t>
            </a:r>
            <a:r>
              <a:rPr lang="en-US" dirty="0"/>
              <a:t>how to use the information is impossible or nearly impossible.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rule </a:t>
            </a:r>
            <a:r>
              <a:rPr lang="en-US" dirty="0" smtClean="0"/>
              <a:t>may simply </a:t>
            </a:r>
            <a:r>
              <a:rPr lang="en-US" dirty="0"/>
              <a:t>be a random pattern in the data, for instance, a rule stating that </a:t>
            </a:r>
            <a:r>
              <a:rPr lang="en-US" i="1" dirty="0"/>
              <a:t>{pickles</a:t>
            </a:r>
            <a:r>
              <a:rPr lang="en-US" i="1" dirty="0" smtClean="0"/>
              <a:t>} → </a:t>
            </a:r>
            <a:r>
              <a:rPr lang="en-US" i="1" dirty="0"/>
              <a:t>{chocolate ice cream} </a:t>
            </a:r>
            <a:r>
              <a:rPr lang="en-US" dirty="0"/>
              <a:t>may be due to a single customer, whose pregnant wife </a:t>
            </a:r>
            <a:r>
              <a:rPr lang="en-US" dirty="0" smtClean="0"/>
              <a:t>had regular </a:t>
            </a:r>
            <a:r>
              <a:rPr lang="en-US" dirty="0"/>
              <a:t>cravings for strange combinations of foods.</a:t>
            </a:r>
          </a:p>
        </p:txBody>
      </p:sp>
    </p:spTree>
    <p:extLst>
      <p:ext uri="{BB962C8B-B14F-4D97-AF65-F5344CB8AC3E}">
        <p14:creationId xmlns:p14="http://schemas.microsoft.com/office/powerpoint/2010/main" val="149501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 – improving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Sorting the set of association </a:t>
            </a:r>
            <a:r>
              <a:rPr lang="en-US" b="1" dirty="0" smtClean="0"/>
              <a:t>rules</a:t>
            </a:r>
          </a:p>
          <a:p>
            <a:r>
              <a:rPr lang="en-US" dirty="0"/>
              <a:t>The </a:t>
            </a:r>
            <a:r>
              <a:rPr lang="en-US" dirty="0" err="1" smtClean="0"/>
              <a:t>arules</a:t>
            </a:r>
            <a:r>
              <a:rPr lang="en-US" dirty="0"/>
              <a:t> </a:t>
            </a:r>
            <a:r>
              <a:rPr lang="en-US" dirty="0" smtClean="0"/>
              <a:t>package </a:t>
            </a:r>
            <a:r>
              <a:rPr lang="en-US" dirty="0"/>
              <a:t>includes a sort() function that can be used to reorder the list of rules </a:t>
            </a:r>
            <a:r>
              <a:rPr lang="en-US" dirty="0" smtClean="0"/>
              <a:t>so that </a:t>
            </a:r>
            <a:r>
              <a:rPr lang="en-US" dirty="0"/>
              <a:t>the ones with the highest or lowest values of the quality measure come first.</a:t>
            </a:r>
          </a:p>
          <a:p>
            <a:r>
              <a:rPr lang="en-US" dirty="0"/>
              <a:t>To reorder the </a:t>
            </a:r>
            <a:r>
              <a:rPr lang="en-US" dirty="0" err="1"/>
              <a:t>groceryrules</a:t>
            </a:r>
            <a:r>
              <a:rPr lang="en-US" dirty="0"/>
              <a:t> object, we can apply sort() while specifying </a:t>
            </a:r>
            <a:r>
              <a:rPr lang="en-US" dirty="0" smtClean="0"/>
              <a:t>a "support</a:t>
            </a:r>
            <a:r>
              <a:rPr lang="en-US" dirty="0"/>
              <a:t>", "confidence", or "lift" value to the by parameter.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combining </a:t>
            </a:r>
            <a:r>
              <a:rPr lang="en-US" dirty="0" smtClean="0"/>
              <a:t>the sort </a:t>
            </a:r>
            <a:r>
              <a:rPr lang="en-US" dirty="0"/>
              <a:t>function with vector operators, we can obtain a specific number of </a:t>
            </a:r>
            <a:r>
              <a:rPr lang="en-US" dirty="0" smtClean="0"/>
              <a:t>interesting rules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the best five rules according to the lift statistic can be </a:t>
            </a:r>
            <a:r>
              <a:rPr lang="en-US" dirty="0" smtClean="0"/>
              <a:t>examined using </a:t>
            </a:r>
            <a:r>
              <a:rPr lang="en-US" dirty="0"/>
              <a:t>the following command:</a:t>
            </a:r>
          </a:p>
          <a:p>
            <a:pPr marL="0" indent="0">
              <a:buNone/>
            </a:pPr>
            <a:r>
              <a:rPr lang="en-US" b="1" dirty="0"/>
              <a:t>&gt; inspect(sort(</a:t>
            </a:r>
            <a:r>
              <a:rPr lang="en-US" b="1" dirty="0" err="1"/>
              <a:t>groceryrules</a:t>
            </a:r>
            <a:r>
              <a:rPr lang="en-US" b="1" dirty="0"/>
              <a:t>, by = "lift")[1:5])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71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&gt; inspect(sort(</a:t>
            </a:r>
            <a:r>
              <a:rPr lang="en-US" b="1" dirty="0" err="1"/>
              <a:t>groceryrules</a:t>
            </a:r>
            <a:r>
              <a:rPr lang="en-US" b="1" dirty="0"/>
              <a:t>, by = "lift")[1:5</a:t>
            </a:r>
            <a:r>
              <a:rPr lang="en-US" b="1" dirty="0" smtClean="0"/>
              <a:t>])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79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These output is shown as follows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first </a:t>
            </a:r>
            <a:r>
              <a:rPr lang="en-US" dirty="0"/>
              <a:t>rule, with a lift of about 3.96, implies that people who buy herbs are </a:t>
            </a:r>
            <a:r>
              <a:rPr lang="en-US" dirty="0" smtClean="0"/>
              <a:t>nearly four </a:t>
            </a:r>
            <a:r>
              <a:rPr lang="en-US" dirty="0"/>
              <a:t>times more likely to buy root vegetables than the typical </a:t>
            </a:r>
            <a:r>
              <a:rPr lang="en-US" dirty="0" smtClean="0"/>
              <a:t>customer.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96" y="1825160"/>
            <a:ext cx="10198939" cy="30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4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knowledge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in the context of retail transaction databases, association rules are not </a:t>
            </a:r>
            <a:r>
              <a:rPr lang="en-US" dirty="0" smtClean="0"/>
              <a:t>used for </a:t>
            </a:r>
            <a:r>
              <a:rPr lang="en-US" dirty="0"/>
              <a:t>prediction, but rather for unsupervised knowledge discovery in large databases</a:t>
            </a:r>
            <a:r>
              <a:rPr lang="en-US" dirty="0" smtClean="0"/>
              <a:t>.</a:t>
            </a:r>
          </a:p>
          <a:p>
            <a:r>
              <a:rPr lang="en-US" dirty="0"/>
              <a:t>Because association rule learners are unsupervised, there is no need for the </a:t>
            </a:r>
            <a:r>
              <a:rPr lang="en-US" dirty="0" smtClean="0"/>
              <a:t>algorithm to </a:t>
            </a:r>
            <a:r>
              <a:rPr lang="en-US" dirty="0"/>
              <a:t>be trained; data does not need to be labeled ahead of time.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program </a:t>
            </a:r>
            <a:r>
              <a:rPr lang="en-US" dirty="0" smtClean="0"/>
              <a:t>is to find interesting associations from the dataset.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downside is </a:t>
            </a:r>
            <a:r>
              <a:rPr lang="en-US" dirty="0"/>
              <a:t>that there isn't an easy way to objectively </a:t>
            </a:r>
            <a:r>
              <a:rPr lang="en-US" dirty="0" smtClean="0"/>
              <a:t>measure the </a:t>
            </a:r>
            <a:r>
              <a:rPr lang="en-US" dirty="0"/>
              <a:t>performance of a rule learner, aside from evaluating them for </a:t>
            </a:r>
            <a:r>
              <a:rPr lang="en-US" dirty="0" smtClean="0"/>
              <a:t>qualitative usefulness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59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Taking subsets of 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subset() function provides a method to search for subsets of </a:t>
            </a:r>
            <a:r>
              <a:rPr lang="en-US" dirty="0" smtClean="0"/>
              <a:t>transactions, items</a:t>
            </a:r>
            <a:r>
              <a:rPr lang="en-US" dirty="0"/>
              <a:t>, or rules.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use it to find any rules with berries appearing in the rule, </a:t>
            </a:r>
            <a:r>
              <a:rPr lang="en-US" dirty="0" smtClean="0"/>
              <a:t>use the </a:t>
            </a:r>
            <a:r>
              <a:rPr lang="en-US" dirty="0"/>
              <a:t>following command. It will store the rules in a new object titled </a:t>
            </a:r>
            <a:r>
              <a:rPr lang="en-US" dirty="0" err="1"/>
              <a:t>berryrules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berryrules</a:t>
            </a:r>
            <a:r>
              <a:rPr lang="en-US" b="1" dirty="0"/>
              <a:t> &lt;- subset(</a:t>
            </a:r>
            <a:r>
              <a:rPr lang="en-US" b="1" dirty="0" err="1"/>
              <a:t>groceryrules</a:t>
            </a:r>
            <a:r>
              <a:rPr lang="en-US" b="1" dirty="0"/>
              <a:t>, items %in% "berries")</a:t>
            </a:r>
          </a:p>
          <a:p>
            <a:r>
              <a:rPr lang="en-US" dirty="0"/>
              <a:t>We can then inspect the rules as we did with the larger set:</a:t>
            </a:r>
          </a:p>
          <a:p>
            <a:pPr marL="0" indent="0">
              <a:buNone/>
            </a:pPr>
            <a:r>
              <a:rPr lang="en-US" b="1" dirty="0"/>
              <a:t>&gt; inspect(</a:t>
            </a:r>
            <a:r>
              <a:rPr lang="en-US" b="1" dirty="0" err="1"/>
              <a:t>berryrules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&gt; inspect(</a:t>
            </a:r>
            <a:r>
              <a:rPr lang="en-US" b="1" dirty="0" err="1"/>
              <a:t>berryrules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 is the following set of rules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There are four rules involving berries, two of which seem to be interesting </a:t>
            </a:r>
            <a:r>
              <a:rPr lang="en-US" dirty="0" smtClean="0"/>
              <a:t>enough to </a:t>
            </a:r>
            <a:r>
              <a:rPr lang="en-US" dirty="0"/>
              <a:t>be called actionable.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1429"/>
            <a:ext cx="10411796" cy="18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3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and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subset() function is very powerful. The criteria for choosing the subset can </a:t>
            </a:r>
            <a:r>
              <a:rPr lang="en-US" dirty="0" smtClean="0"/>
              <a:t>be defined </a:t>
            </a:r>
            <a:r>
              <a:rPr lang="en-US" dirty="0"/>
              <a:t>with several keywords and operators: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keyword items explained previously, matches an item </a:t>
            </a:r>
            <a:r>
              <a:rPr lang="en-US" dirty="0" smtClean="0"/>
              <a:t>appearing anywhere </a:t>
            </a:r>
            <a:r>
              <a:rPr lang="en-US" dirty="0"/>
              <a:t>in the rule. To limit the subset to where the match occurs </a:t>
            </a:r>
            <a:r>
              <a:rPr lang="en-US" dirty="0" smtClean="0"/>
              <a:t>only on </a:t>
            </a:r>
            <a:r>
              <a:rPr lang="en-US" dirty="0"/>
              <a:t>the left- or right-hand side, use lhs and </a:t>
            </a:r>
            <a:r>
              <a:rPr lang="en-US" dirty="0" err="1"/>
              <a:t>rhs</a:t>
            </a:r>
            <a:r>
              <a:rPr lang="en-US" dirty="0"/>
              <a:t> instead.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operator %in% means that at least one of the items must be found in </a:t>
            </a:r>
            <a:r>
              <a:rPr lang="en-US" dirty="0" smtClean="0"/>
              <a:t>the list </a:t>
            </a:r>
            <a:r>
              <a:rPr lang="en-US" dirty="0"/>
              <a:t>you defined. If you want any rules matching either berries or yogurt, </a:t>
            </a:r>
            <a:r>
              <a:rPr lang="en-US" dirty="0" smtClean="0"/>
              <a:t>you could </a:t>
            </a:r>
            <a:r>
              <a:rPr lang="en-US" dirty="0"/>
              <a:t>write items %in</a:t>
            </a:r>
            <a:r>
              <a:rPr lang="en-US" dirty="0" smtClean="0"/>
              <a:t>% c</a:t>
            </a:r>
            <a:r>
              <a:rPr lang="en-US" dirty="0"/>
              <a:t>("berries", "yogurt”).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operators are available for partial matching (%pin%) and </a:t>
            </a:r>
            <a:r>
              <a:rPr lang="en-US" dirty="0" smtClean="0"/>
              <a:t>complete matching </a:t>
            </a:r>
            <a:r>
              <a:rPr lang="en-US" dirty="0"/>
              <a:t>(%</a:t>
            </a:r>
            <a:r>
              <a:rPr lang="en-US" dirty="0" err="1"/>
              <a:t>ain</a:t>
            </a:r>
            <a:r>
              <a:rPr lang="en-US" dirty="0"/>
              <a:t>%). Partial matching allows you to find both citrus fruit </a:t>
            </a:r>
            <a:r>
              <a:rPr lang="en-US" dirty="0" smtClean="0"/>
              <a:t>and tropical </a:t>
            </a:r>
            <a:r>
              <a:rPr lang="en-US" dirty="0"/>
              <a:t>fruit using one search: items %pin% "fruit". Complete </a:t>
            </a:r>
            <a:r>
              <a:rPr lang="en-US" dirty="0" smtClean="0"/>
              <a:t>matching requires </a:t>
            </a:r>
            <a:r>
              <a:rPr lang="en-US" dirty="0"/>
              <a:t>that all the listed items are present. For instance, items %</a:t>
            </a:r>
            <a:r>
              <a:rPr lang="en-US" dirty="0" err="1" smtClean="0"/>
              <a:t>ain</a:t>
            </a:r>
            <a:r>
              <a:rPr lang="en-US" dirty="0" smtClean="0"/>
              <a:t>% c</a:t>
            </a:r>
            <a:r>
              <a:rPr lang="en-US" dirty="0"/>
              <a:t>("berries", "yogurt") finds only rules with both berries and yogurt.</a:t>
            </a:r>
          </a:p>
          <a:p>
            <a:pPr lvl="1"/>
            <a:r>
              <a:rPr lang="en-US" dirty="0" smtClean="0"/>
              <a:t>Subsets </a:t>
            </a:r>
            <a:r>
              <a:rPr lang="en-US" dirty="0"/>
              <a:t>can also be limited by support, confidence, or lift. For </a:t>
            </a:r>
            <a:r>
              <a:rPr lang="en-US" dirty="0" smtClean="0"/>
              <a:t>instance, confidence </a:t>
            </a:r>
            <a:r>
              <a:rPr lang="en-US" dirty="0"/>
              <a:t>&gt; 0.50 would limit you to the rules with confidence </a:t>
            </a:r>
            <a:r>
              <a:rPr lang="en-US" dirty="0" smtClean="0"/>
              <a:t>greater than </a:t>
            </a:r>
            <a:r>
              <a:rPr lang="en-US" dirty="0"/>
              <a:t>50 percent.</a:t>
            </a:r>
          </a:p>
          <a:p>
            <a:pPr lvl="1"/>
            <a:r>
              <a:rPr lang="en-US" dirty="0" smtClean="0"/>
              <a:t>Matching </a:t>
            </a:r>
            <a:r>
              <a:rPr lang="en-US" dirty="0"/>
              <a:t>criteria can be combined with the standard R logical operators </a:t>
            </a:r>
            <a:r>
              <a:rPr lang="en-US" dirty="0" smtClean="0"/>
              <a:t>such as </a:t>
            </a:r>
            <a:r>
              <a:rPr lang="en-US" dirty="0"/>
              <a:t>and (&amp;), or (|), and not (!).</a:t>
            </a:r>
          </a:p>
        </p:txBody>
      </p:sp>
    </p:spTree>
    <p:extLst>
      <p:ext uri="{BB962C8B-B14F-4D97-AF65-F5344CB8AC3E}">
        <p14:creationId xmlns:p14="http://schemas.microsoft.com/office/powerpoint/2010/main" val="2691913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Saving association rules to a file or data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share the results of your market basket analysis, you can save the rules to a </a:t>
            </a:r>
            <a:r>
              <a:rPr lang="en-US" dirty="0" smtClean="0"/>
              <a:t>CSV file </a:t>
            </a:r>
            <a:r>
              <a:rPr lang="en-US" dirty="0"/>
              <a:t>with the write() function. This will produce a CSV file that can be used in </a:t>
            </a:r>
            <a:r>
              <a:rPr lang="en-US" dirty="0" smtClean="0"/>
              <a:t>most spreadsheet </a:t>
            </a:r>
            <a:r>
              <a:rPr lang="en-US" dirty="0"/>
              <a:t>programs including Microsoft Excel:</a:t>
            </a:r>
          </a:p>
          <a:p>
            <a:pPr marL="0" indent="0">
              <a:buNone/>
            </a:pPr>
            <a:r>
              <a:rPr lang="en-US" b="1" dirty="0"/>
              <a:t>&gt; write(</a:t>
            </a:r>
            <a:r>
              <a:rPr lang="en-US" b="1" dirty="0" err="1"/>
              <a:t>groceryrules</a:t>
            </a:r>
            <a:r>
              <a:rPr lang="en-US" b="1" dirty="0"/>
              <a:t>, file = "groceryrules.csv</a:t>
            </a:r>
            <a:r>
              <a:rPr lang="en-US" b="1" dirty="0" smtClean="0"/>
              <a:t>", </a:t>
            </a:r>
            <a:r>
              <a:rPr lang="en-US" b="1" dirty="0" err="1" smtClean="0"/>
              <a:t>sep</a:t>
            </a:r>
            <a:r>
              <a:rPr lang="en-US" b="1" dirty="0" smtClean="0"/>
              <a:t> </a:t>
            </a:r>
            <a:r>
              <a:rPr lang="en-US" b="1" dirty="0"/>
              <a:t>= ",", quote = TRUE, </a:t>
            </a:r>
            <a:r>
              <a:rPr lang="en-US" b="1" dirty="0" err="1"/>
              <a:t>row.names</a:t>
            </a:r>
            <a:r>
              <a:rPr lang="en-US" b="1" dirty="0"/>
              <a:t> = FALSE)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57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the rules into an R data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84"/>
            <a:ext cx="10515600" cy="4351338"/>
          </a:xfrm>
        </p:spPr>
        <p:txBody>
          <a:bodyPr/>
          <a:lstStyle/>
          <a:p>
            <a:r>
              <a:rPr lang="en-US" dirty="0"/>
              <a:t>Sometimes it is also convenient to convert the rules into an R data frame. This can </a:t>
            </a:r>
            <a:r>
              <a:rPr lang="en-US" dirty="0" smtClean="0"/>
              <a:t>be accomplished </a:t>
            </a:r>
            <a:r>
              <a:rPr lang="en-US" dirty="0"/>
              <a:t>easily using the as() function, as follows: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groceryrules_df</a:t>
            </a:r>
            <a:r>
              <a:rPr lang="en-US" b="1" dirty="0"/>
              <a:t> &lt;- as(</a:t>
            </a:r>
            <a:r>
              <a:rPr lang="en-US" b="1" dirty="0" err="1"/>
              <a:t>groceryrules</a:t>
            </a:r>
            <a:r>
              <a:rPr lang="en-US" b="1" dirty="0"/>
              <a:t>, "</a:t>
            </a:r>
            <a:r>
              <a:rPr lang="en-US" b="1" dirty="0" err="1"/>
              <a:t>data.frame</a:t>
            </a:r>
            <a:r>
              <a:rPr lang="en-US" b="1" dirty="0"/>
              <a:t>")</a:t>
            </a:r>
          </a:p>
          <a:p>
            <a:r>
              <a:rPr lang="en-US" dirty="0"/>
              <a:t>This creates a data frame with the rules in the factor format, and numeric vectors </a:t>
            </a:r>
            <a:r>
              <a:rPr lang="en-US" dirty="0" smtClean="0"/>
              <a:t>for support</a:t>
            </a:r>
            <a:r>
              <a:rPr lang="en-US" dirty="0"/>
              <a:t>, confidence, and lift: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3554"/>
            <a:ext cx="7646703" cy="22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13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9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association rules are most often used for market basket analysis, </a:t>
            </a:r>
            <a:r>
              <a:rPr lang="en-US" dirty="0" smtClean="0"/>
              <a:t>they are </a:t>
            </a:r>
            <a:r>
              <a:rPr lang="en-US" dirty="0"/>
              <a:t>helpful for finding patterns in many different types of data. </a:t>
            </a:r>
            <a:endParaRPr lang="en-US" dirty="0" smtClean="0"/>
          </a:p>
          <a:p>
            <a:r>
              <a:rPr lang="en-US" dirty="0" smtClean="0"/>
              <a:t>Other potential applications </a:t>
            </a:r>
            <a:r>
              <a:rPr lang="en-US" dirty="0"/>
              <a:t>include:</a:t>
            </a:r>
          </a:p>
          <a:p>
            <a:pPr lvl="1"/>
            <a:r>
              <a:rPr lang="en-US" dirty="0" smtClean="0"/>
              <a:t>Searching </a:t>
            </a:r>
            <a:r>
              <a:rPr lang="en-US" dirty="0"/>
              <a:t>for interesting and frequently occurring patterns of DNA </a:t>
            </a:r>
            <a:r>
              <a:rPr lang="en-US" dirty="0" smtClean="0"/>
              <a:t>and protein </a:t>
            </a:r>
            <a:r>
              <a:rPr lang="en-US" dirty="0"/>
              <a:t>sequences in cancer data</a:t>
            </a:r>
          </a:p>
          <a:p>
            <a:pPr lvl="1"/>
            <a:r>
              <a:rPr lang="en-US" dirty="0" smtClean="0"/>
              <a:t>Finding </a:t>
            </a:r>
            <a:r>
              <a:rPr lang="en-US" dirty="0"/>
              <a:t>patterns of purchases or medical claims that occur in </a:t>
            </a:r>
            <a:r>
              <a:rPr lang="en-US" dirty="0" smtClean="0"/>
              <a:t>combination with </a:t>
            </a:r>
            <a:r>
              <a:rPr lang="en-US" dirty="0"/>
              <a:t>fraudulent credit card or insurance use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combinations of behavior that precede customers dropping </a:t>
            </a:r>
            <a:r>
              <a:rPr lang="en-US" dirty="0" smtClean="0"/>
              <a:t>their cellular </a:t>
            </a:r>
            <a:r>
              <a:rPr lang="en-US" dirty="0"/>
              <a:t>phone service or upgrading their cable television package</a:t>
            </a:r>
          </a:p>
        </p:txBody>
      </p:sp>
    </p:spTree>
    <p:extLst>
      <p:ext uri="{BB962C8B-B14F-4D97-AF65-F5344CB8AC3E}">
        <p14:creationId xmlns:p14="http://schemas.microsoft.com/office/powerpoint/2010/main" val="245708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</a:t>
            </a:r>
            <a:r>
              <a:rPr lang="en-US" sz="4000" b="1" dirty="0" err="1"/>
              <a:t>Apriori</a:t>
            </a:r>
            <a:r>
              <a:rPr lang="en-US" sz="4000" b="1" dirty="0"/>
              <a:t> algorithm for association </a:t>
            </a:r>
            <a:r>
              <a:rPr lang="en-US" sz="4000" b="1" dirty="0" smtClean="0"/>
              <a:t>rule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Transactional datasets are </a:t>
            </a:r>
            <a:r>
              <a:rPr lang="en-US" dirty="0" smtClean="0"/>
              <a:t>typically extremely </a:t>
            </a:r>
            <a:r>
              <a:rPr lang="en-US" dirty="0"/>
              <a:t>large, both in terms of the number of transactions as well as the </a:t>
            </a:r>
            <a:r>
              <a:rPr lang="en-US" dirty="0" smtClean="0"/>
              <a:t>number of </a:t>
            </a:r>
            <a:r>
              <a:rPr lang="en-US" dirty="0"/>
              <a:t>items or features that are monitored.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problem is that the number of </a:t>
            </a:r>
            <a:r>
              <a:rPr lang="en-US" dirty="0" smtClean="0"/>
              <a:t>potential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grows exponentially with the number of features.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i="1" dirty="0"/>
              <a:t>k </a:t>
            </a:r>
            <a:r>
              <a:rPr lang="en-US" dirty="0"/>
              <a:t>items that </a:t>
            </a:r>
            <a:r>
              <a:rPr lang="en-US" dirty="0" smtClean="0"/>
              <a:t>can appear </a:t>
            </a:r>
            <a:r>
              <a:rPr lang="en-US" dirty="0"/>
              <a:t>or not appear in a set, there are </a:t>
            </a:r>
            <a:r>
              <a:rPr lang="en-US" i="1" dirty="0"/>
              <a:t>2^k </a:t>
            </a:r>
            <a:r>
              <a:rPr lang="en-US" dirty="0"/>
              <a:t>possible </a:t>
            </a:r>
            <a:r>
              <a:rPr lang="en-US" dirty="0" err="1"/>
              <a:t>itemsets</a:t>
            </a:r>
            <a:r>
              <a:rPr lang="en-US" dirty="0"/>
              <a:t> that could be </a:t>
            </a:r>
            <a:r>
              <a:rPr lang="en-US" dirty="0" smtClean="0"/>
              <a:t>potential rules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retailer that sells only 100 different items could have on the order of </a:t>
            </a:r>
            <a:r>
              <a:rPr lang="en-US" i="1" dirty="0"/>
              <a:t>2^100 </a:t>
            </a:r>
            <a:r>
              <a:rPr lang="en-US" i="1" dirty="0" smtClean="0"/>
              <a:t>= 1.27e+30 </a:t>
            </a:r>
            <a:r>
              <a:rPr lang="en-US" dirty="0" err="1"/>
              <a:t>itemsets</a:t>
            </a:r>
            <a:r>
              <a:rPr lang="en-US" dirty="0"/>
              <a:t> that an algorithm must </a:t>
            </a:r>
            <a:r>
              <a:rPr lang="en-US" dirty="0" smtClean="0"/>
              <a:t>evaluate.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9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the scope of the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reality, many of the </a:t>
            </a:r>
            <a:r>
              <a:rPr lang="en-US" dirty="0" smtClean="0"/>
              <a:t>potential combinations </a:t>
            </a:r>
            <a:r>
              <a:rPr lang="en-US" dirty="0"/>
              <a:t>of items are rarely, if ever, found in practice.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even if </a:t>
            </a:r>
            <a:r>
              <a:rPr lang="en-US" dirty="0" smtClean="0"/>
              <a:t>a store </a:t>
            </a:r>
            <a:r>
              <a:rPr lang="en-US" dirty="0"/>
              <a:t>sells both automotive items and women's cosmetics, a set of </a:t>
            </a:r>
            <a:r>
              <a:rPr lang="en-US" i="1" dirty="0"/>
              <a:t>{motor oil, </a:t>
            </a:r>
            <a:r>
              <a:rPr lang="en-US" i="1" dirty="0" smtClean="0"/>
              <a:t>lipstick} </a:t>
            </a:r>
            <a:r>
              <a:rPr lang="en-US" dirty="0" smtClean="0"/>
              <a:t>is </a:t>
            </a:r>
            <a:r>
              <a:rPr lang="en-US" dirty="0"/>
              <a:t>likely to be extraordinarily uncommon.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ignoring these rare (and, perhaps, </a:t>
            </a:r>
            <a:r>
              <a:rPr lang="en-US" dirty="0" smtClean="0"/>
              <a:t>less important</a:t>
            </a:r>
            <a:r>
              <a:rPr lang="en-US" dirty="0"/>
              <a:t>) combinations, it is possible to limit the scope of the search for rules to </a:t>
            </a:r>
            <a:r>
              <a:rPr lang="en-US" dirty="0" smtClean="0"/>
              <a:t>a more </a:t>
            </a:r>
            <a:r>
              <a:rPr lang="en-US" dirty="0"/>
              <a:t>manageable size.</a:t>
            </a:r>
          </a:p>
        </p:txBody>
      </p:sp>
    </p:spTree>
    <p:extLst>
      <p:ext uri="{BB962C8B-B14F-4D97-AF65-F5344CB8AC3E}">
        <p14:creationId xmlns:p14="http://schemas.microsoft.com/office/powerpoint/2010/main" val="68576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Apriori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Perhaps the most-widely used approach for </a:t>
            </a:r>
            <a:r>
              <a:rPr lang="en-US" dirty="0" smtClean="0"/>
              <a:t>efficiently searching </a:t>
            </a:r>
            <a:r>
              <a:rPr lang="en-US" dirty="0"/>
              <a:t>large databases for rules is known as </a:t>
            </a:r>
            <a:r>
              <a:rPr lang="en-US" b="1" dirty="0" err="1"/>
              <a:t>Apriori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Introduced </a:t>
            </a:r>
            <a:r>
              <a:rPr lang="en-US" dirty="0"/>
              <a:t>in 1994 </a:t>
            </a:r>
            <a:r>
              <a:rPr lang="en-US" dirty="0" smtClean="0"/>
              <a:t>by Rakesh </a:t>
            </a:r>
            <a:r>
              <a:rPr lang="en-US" dirty="0"/>
              <a:t>Agrawal and Ramakrishnan </a:t>
            </a:r>
            <a:r>
              <a:rPr lang="en-US" dirty="0" err="1"/>
              <a:t>Srikant</a:t>
            </a:r>
            <a:r>
              <a:rPr lang="en-US" dirty="0"/>
              <a:t>, the </a:t>
            </a:r>
            <a:r>
              <a:rPr lang="en-US" dirty="0" err="1"/>
              <a:t>Apriori</a:t>
            </a:r>
            <a:r>
              <a:rPr lang="en-US" dirty="0"/>
              <a:t> algorithm has since </a:t>
            </a:r>
            <a:r>
              <a:rPr lang="en-US" dirty="0" smtClean="0"/>
              <a:t>become somewhat </a:t>
            </a:r>
            <a:r>
              <a:rPr lang="en-US" dirty="0"/>
              <a:t>synonymous with association rule learning.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name is derived </a:t>
            </a:r>
            <a:r>
              <a:rPr lang="en-US" dirty="0" smtClean="0"/>
              <a:t>from the </a:t>
            </a:r>
            <a:r>
              <a:rPr lang="en-US" dirty="0"/>
              <a:t>fact that the algorithm utilizes a simple prior (that is, </a:t>
            </a:r>
            <a:r>
              <a:rPr lang="en-US" i="1" dirty="0"/>
              <a:t>a priori</a:t>
            </a:r>
            <a:r>
              <a:rPr lang="en-US" dirty="0"/>
              <a:t>) belief about </a:t>
            </a:r>
            <a:r>
              <a:rPr lang="en-US" dirty="0" smtClean="0"/>
              <a:t>the properties </a:t>
            </a:r>
            <a:r>
              <a:rPr lang="en-US" dirty="0"/>
              <a:t>of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61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4765</Words>
  <Application>Microsoft Office PowerPoint</Application>
  <PresentationFormat>Widescreen</PresentationFormat>
  <Paragraphs>306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Chapter 8</vt:lpstr>
      <vt:lpstr>market basket analysis</vt:lpstr>
      <vt:lpstr>the work</vt:lpstr>
      <vt:lpstr>Understanding association rules</vt:lpstr>
      <vt:lpstr>unsupervised knowledge discovery</vt:lpstr>
      <vt:lpstr>Potential applications</vt:lpstr>
      <vt:lpstr>The Apriori algorithm for association rule learning</vt:lpstr>
      <vt:lpstr>limit the scope of the search</vt:lpstr>
      <vt:lpstr>Apriori</vt:lpstr>
      <vt:lpstr>strengths and weaknesses</vt:lpstr>
      <vt:lpstr>Apriori property</vt:lpstr>
      <vt:lpstr>An example</vt:lpstr>
      <vt:lpstr>Measuring rule interest – support and confidence</vt:lpstr>
      <vt:lpstr>defining support and confidence</vt:lpstr>
      <vt:lpstr>Interpretation</vt:lpstr>
      <vt:lpstr>similarities between support, confidence, and the Bayesian probability rules</vt:lpstr>
      <vt:lpstr>Building a set of rules with the Apriori principle</vt:lpstr>
      <vt:lpstr>The first phase</vt:lpstr>
      <vt:lpstr>the second phase</vt:lpstr>
      <vt:lpstr>Example – identifying frequently purchased groceries with association rules</vt:lpstr>
      <vt:lpstr>Step 1 – collecting data</vt:lpstr>
      <vt:lpstr>manageable types</vt:lpstr>
      <vt:lpstr>Step 2 – exploring and preparing the data</vt:lpstr>
      <vt:lpstr>raw grocery.csv file</vt:lpstr>
      <vt:lpstr>read.csv()?</vt:lpstr>
      <vt:lpstr>Data preparation – creating a sparse matrix for transaction data</vt:lpstr>
      <vt:lpstr>read.transactions() function</vt:lpstr>
      <vt:lpstr>summary(groceries)</vt:lpstr>
      <vt:lpstr>most commonly found items</vt:lpstr>
      <vt:lpstr>size of the transactions</vt:lpstr>
      <vt:lpstr>inspect() function</vt:lpstr>
      <vt:lpstr>Visualizing item support – item frequency plots</vt:lpstr>
      <vt:lpstr>topN parameter</vt:lpstr>
      <vt:lpstr>Visualizing the transaction data – plotting the sparse matrix</vt:lpstr>
      <vt:lpstr>actionable insights</vt:lpstr>
      <vt:lpstr>creates a matrix diagram with 100 rows and 169 columns</vt:lpstr>
      <vt:lpstr>Step 3 – training a model on the data</vt:lpstr>
      <vt:lpstr>support and confidence parameters</vt:lpstr>
      <vt:lpstr>setting a minimum support threshold</vt:lpstr>
      <vt:lpstr>Setting the minimum confidence</vt:lpstr>
      <vt:lpstr>minlen</vt:lpstr>
      <vt:lpstr>Step 4 – evaluating model performance</vt:lpstr>
      <vt:lpstr>rule quality measures</vt:lpstr>
      <vt:lpstr>The lift</vt:lpstr>
      <vt:lpstr>mining information</vt:lpstr>
      <vt:lpstr>three categories</vt:lpstr>
      <vt:lpstr>trivial and inexplicable rules</vt:lpstr>
      <vt:lpstr>Step 5 – improving model performance</vt:lpstr>
      <vt:lpstr>&gt; inspect(sort(groceryrules, by = "lift")[1:5])</vt:lpstr>
      <vt:lpstr>Taking subsets of association rules</vt:lpstr>
      <vt:lpstr>&gt; inspect(berryrules)</vt:lpstr>
      <vt:lpstr>keywords and operators</vt:lpstr>
      <vt:lpstr>Saving association rules to a file or data frame</vt:lpstr>
      <vt:lpstr>convert the rules into an R data frame</vt:lpstr>
      <vt:lpstr>The End of Chapter 8</vt:lpstr>
    </vt:vector>
  </TitlesOfParts>
  <Company>University of Houston Downtown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LinH</dc:creator>
  <cp:lastModifiedBy>LinH</cp:lastModifiedBy>
  <cp:revision>74</cp:revision>
  <dcterms:created xsi:type="dcterms:W3CDTF">2017-04-16T14:24:12Z</dcterms:created>
  <dcterms:modified xsi:type="dcterms:W3CDTF">2018-04-15T22:42:28Z</dcterms:modified>
</cp:coreProperties>
</file>