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6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5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6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1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7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1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2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A8CB7-6A73-481C-ABB6-486817B0BE15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0A54-5252-4781-A98F-4FB1DD7A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Support Vector Machines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Support Vector Machine </a:t>
            </a:r>
            <a:r>
              <a:rPr lang="en-US" dirty="0"/>
              <a:t>(</a:t>
            </a:r>
            <a:r>
              <a:rPr lang="en-US" b="1" dirty="0"/>
              <a:t>SVM</a:t>
            </a:r>
            <a:r>
              <a:rPr lang="en-US" dirty="0"/>
              <a:t>) can be imagined as a surface that </a:t>
            </a:r>
            <a:r>
              <a:rPr lang="en-US" dirty="0" smtClean="0"/>
              <a:t>creates a </a:t>
            </a:r>
            <a:r>
              <a:rPr lang="en-US" dirty="0"/>
              <a:t>boundary between points of data plotted in multidimensional that </a:t>
            </a:r>
            <a:r>
              <a:rPr lang="en-US" dirty="0" smtClean="0"/>
              <a:t>represent examples </a:t>
            </a:r>
            <a:r>
              <a:rPr lang="en-US" dirty="0"/>
              <a:t>and their feature values.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goal of a SVM is to create a flat </a:t>
            </a:r>
            <a:r>
              <a:rPr lang="en-US" dirty="0" smtClean="0"/>
              <a:t>boundary called </a:t>
            </a:r>
            <a:r>
              <a:rPr lang="en-US" dirty="0"/>
              <a:t>a </a:t>
            </a:r>
            <a:r>
              <a:rPr lang="en-US" b="1" dirty="0"/>
              <a:t>hyperplane</a:t>
            </a:r>
            <a:r>
              <a:rPr lang="en-US" dirty="0"/>
              <a:t>, which divides the space to create fairly </a:t>
            </a:r>
            <a:r>
              <a:rPr lang="en-US" dirty="0" smtClean="0"/>
              <a:t>homogeneous partitions </a:t>
            </a:r>
            <a:r>
              <a:rPr lang="en-US" dirty="0"/>
              <a:t>on either side.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SVM learning combines aspects of </a:t>
            </a:r>
            <a:r>
              <a:rPr lang="en-US" dirty="0" smtClean="0"/>
              <a:t>both the </a:t>
            </a:r>
            <a:r>
              <a:rPr lang="en-US" dirty="0"/>
              <a:t>instance-based nearest neighbor learning </a:t>
            </a:r>
            <a:r>
              <a:rPr lang="en-US" dirty="0" smtClean="0"/>
              <a:t>and </a:t>
            </a:r>
            <a:r>
              <a:rPr lang="en-US" dirty="0"/>
              <a:t>the linear regression </a:t>
            </a:r>
            <a:r>
              <a:rPr lang="en-US" dirty="0" smtClean="0"/>
              <a:t>modeling. </a:t>
            </a:r>
          </a:p>
          <a:p>
            <a:r>
              <a:rPr lang="en-US" dirty="0" smtClean="0"/>
              <a:t>The </a:t>
            </a:r>
            <a:r>
              <a:rPr lang="en-US" dirty="0"/>
              <a:t>combination </a:t>
            </a:r>
            <a:r>
              <a:rPr lang="en-US" dirty="0" smtClean="0"/>
              <a:t>is extremely </a:t>
            </a:r>
            <a:r>
              <a:rPr lang="en-US" dirty="0"/>
              <a:t>powerful, allowing SVMs to model highly complex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66946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task is typically </a:t>
            </a:r>
            <a:r>
              <a:rPr lang="en-US" dirty="0" err="1"/>
              <a:t>reexpressed</a:t>
            </a:r>
            <a:r>
              <a:rPr lang="en-US" dirty="0"/>
              <a:t> as a set of constraints, as follows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finding </a:t>
            </a:r>
            <a:r>
              <a:rPr lang="en-US" dirty="0"/>
              <a:t>a solution </a:t>
            </a:r>
            <a:r>
              <a:rPr lang="en-US" dirty="0" smtClean="0"/>
              <a:t>to this </a:t>
            </a:r>
            <a:r>
              <a:rPr lang="en-US" dirty="0"/>
              <a:t>problem is a task best left for quadratic optimization software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924" y="2362150"/>
            <a:ext cx="4320429" cy="12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5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case of nonlinearly separable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</a:t>
            </a:r>
            <a:r>
              <a:rPr lang="en-US" dirty="0"/>
              <a:t>to this problem is the use of a </a:t>
            </a:r>
            <a:r>
              <a:rPr lang="en-US" b="1" dirty="0"/>
              <a:t>slack variable</a:t>
            </a:r>
            <a:r>
              <a:rPr lang="en-US" dirty="0"/>
              <a:t>, which creates a soft </a:t>
            </a:r>
            <a:r>
              <a:rPr lang="en-US" dirty="0" smtClean="0"/>
              <a:t>margin that </a:t>
            </a:r>
            <a:r>
              <a:rPr lang="en-US" dirty="0"/>
              <a:t>allows some points to fall on the incorrect side of the margin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106" y="2720363"/>
            <a:ext cx="3558000" cy="3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en-US" dirty="0"/>
              <a:t>cost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449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cost value (denoted as </a:t>
            </a:r>
            <a:r>
              <a:rPr lang="en-US" i="1" dirty="0"/>
              <a:t>C</a:t>
            </a:r>
            <a:r>
              <a:rPr lang="en-US" dirty="0"/>
              <a:t>) is applied to all points that violate the constraints, </a:t>
            </a:r>
            <a:endParaRPr lang="en-US" dirty="0" smtClean="0"/>
          </a:p>
          <a:p>
            <a:r>
              <a:rPr lang="en-US" dirty="0" smtClean="0"/>
              <a:t>rather </a:t>
            </a:r>
            <a:r>
              <a:rPr lang="en-US" dirty="0"/>
              <a:t>than finding the maximum margin, the algorithm attempts to minimize </a:t>
            </a:r>
            <a:r>
              <a:rPr lang="en-US" dirty="0" smtClean="0"/>
              <a:t>the total cost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greater the cost parameter, the harder the optimization will try </a:t>
            </a:r>
            <a:r>
              <a:rPr lang="en-US" dirty="0" smtClean="0"/>
              <a:t>to achieve </a:t>
            </a:r>
            <a:r>
              <a:rPr lang="en-US" dirty="0"/>
              <a:t>100 percent separation.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other hand, a lower cost parameter will </a:t>
            </a:r>
            <a:r>
              <a:rPr lang="en-US" dirty="0" smtClean="0"/>
              <a:t>place the </a:t>
            </a:r>
            <a:r>
              <a:rPr lang="en-US" dirty="0"/>
              <a:t>emphasis on a wider overall margin.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important to strike a balance </a:t>
            </a:r>
            <a:r>
              <a:rPr lang="en-US" dirty="0" smtClean="0"/>
              <a:t>between these </a:t>
            </a:r>
            <a:r>
              <a:rPr lang="en-US" dirty="0"/>
              <a:t>two in order to create a model that generalizes well to future data.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376" y="2017077"/>
            <a:ext cx="5411872" cy="144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31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kernels for non-linear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key feature of </a:t>
            </a:r>
            <a:r>
              <a:rPr lang="en-US" dirty="0" smtClean="0"/>
              <a:t>SVMs is </a:t>
            </a:r>
            <a:r>
              <a:rPr lang="en-US" dirty="0"/>
              <a:t>their ability to map the problem into a higher dimension space using a </a:t>
            </a:r>
            <a:r>
              <a:rPr lang="en-US" dirty="0" smtClean="0"/>
              <a:t>process known </a:t>
            </a:r>
            <a:r>
              <a:rPr lang="en-US" dirty="0"/>
              <a:t>as the </a:t>
            </a:r>
            <a:r>
              <a:rPr lang="en-US" b="1" dirty="0"/>
              <a:t>kernel trick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doing so, a nonlinear relationship may </a:t>
            </a:r>
            <a:r>
              <a:rPr lang="en-US" dirty="0" smtClean="0"/>
              <a:t>suddenly </a:t>
            </a:r>
            <a:r>
              <a:rPr lang="en-US" dirty="0"/>
              <a:t>appear to be quite </a:t>
            </a:r>
            <a:r>
              <a:rPr lang="en-US" dirty="0" smtClean="0"/>
              <a:t>linear.</a:t>
            </a:r>
          </a:p>
          <a:p>
            <a:r>
              <a:rPr lang="en-US" dirty="0"/>
              <a:t>the scatterplot on the left depicts a nonlinear </a:t>
            </a:r>
            <a:r>
              <a:rPr lang="en-US" dirty="0" smtClean="0"/>
              <a:t>relationship between </a:t>
            </a:r>
            <a:r>
              <a:rPr lang="en-US" dirty="0"/>
              <a:t>a weather class (sunny or snowy) and two features: latitude and longitude.</a:t>
            </a:r>
          </a:p>
          <a:p>
            <a:r>
              <a:rPr lang="en-US" dirty="0"/>
              <a:t>The points at the center of the plot are members of the snowy class, while the points </a:t>
            </a:r>
            <a:r>
              <a:rPr lang="en-US" dirty="0" smtClean="0"/>
              <a:t>at the </a:t>
            </a:r>
            <a:r>
              <a:rPr lang="en-US" dirty="0"/>
              <a:t>margins are all sunny.</a:t>
            </a:r>
          </a:p>
        </p:txBody>
      </p:sp>
    </p:spTree>
    <p:extLst>
      <p:ext uri="{BB962C8B-B14F-4D97-AF65-F5344CB8AC3E}">
        <p14:creationId xmlns:p14="http://schemas.microsoft.com/office/powerpoint/2010/main" val="551282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en-US" dirty="0"/>
              <a:t>altitude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4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With the addition of </a:t>
            </a:r>
            <a:r>
              <a:rPr lang="en-US" sz="2400" dirty="0" smtClean="0"/>
              <a:t>this feature</a:t>
            </a:r>
            <a:r>
              <a:rPr lang="en-US" sz="2400" dirty="0"/>
              <a:t>, the classes are now perfectly linearly separable.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left figure, we are </a:t>
            </a:r>
            <a:r>
              <a:rPr lang="en-US" sz="2400" dirty="0" smtClean="0"/>
              <a:t>viewing the </a:t>
            </a:r>
            <a:r>
              <a:rPr lang="en-US" sz="2400" dirty="0"/>
              <a:t>mountain from a bird's eye view, </a:t>
            </a:r>
            <a:endParaRPr lang="en-US" sz="2400" dirty="0" smtClean="0"/>
          </a:p>
          <a:p>
            <a:r>
              <a:rPr lang="en-US" sz="2400" dirty="0" smtClean="0"/>
              <a:t>while </a:t>
            </a:r>
            <a:r>
              <a:rPr lang="en-US" sz="2400" dirty="0"/>
              <a:t>in the right one, we are viewing </a:t>
            </a:r>
            <a:r>
              <a:rPr lang="en-US" sz="2400" dirty="0" smtClean="0"/>
              <a:t>the mountain </a:t>
            </a:r>
            <a:r>
              <a:rPr lang="en-US" sz="2400" dirty="0"/>
              <a:t>from a distance at the ground level. </a:t>
            </a:r>
            <a:endParaRPr lang="en-US" sz="2400" dirty="0" smtClean="0"/>
          </a:p>
          <a:p>
            <a:r>
              <a:rPr lang="en-US" sz="2400" dirty="0" smtClean="0"/>
              <a:t>Here</a:t>
            </a:r>
            <a:r>
              <a:rPr lang="en-US" sz="2400" dirty="0"/>
              <a:t>, the trend is obvious: </a:t>
            </a:r>
            <a:r>
              <a:rPr lang="en-US" sz="2400" dirty="0" smtClean="0"/>
              <a:t>snowy weather </a:t>
            </a:r>
            <a:r>
              <a:rPr lang="en-US" sz="2400" dirty="0"/>
              <a:t>is found at higher altitudes.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21" y="3187743"/>
            <a:ext cx="10111416" cy="329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47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kernels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SVMs with nonlinear kernels add additional dimensions to the data in order to </a:t>
            </a:r>
            <a:r>
              <a:rPr lang="en-US" dirty="0" smtClean="0"/>
              <a:t>create separation </a:t>
            </a:r>
            <a:r>
              <a:rPr lang="en-US" dirty="0"/>
              <a:t>in this way. </a:t>
            </a:r>
            <a:endParaRPr lang="en-US" dirty="0" smtClean="0"/>
          </a:p>
          <a:p>
            <a:r>
              <a:rPr lang="en-US" dirty="0" smtClean="0"/>
              <a:t>Essentially</a:t>
            </a:r>
            <a:r>
              <a:rPr lang="en-US" dirty="0"/>
              <a:t>, the kernel trick involves a process of </a:t>
            </a:r>
            <a:r>
              <a:rPr lang="en-US" dirty="0" smtClean="0"/>
              <a:t>constructing new </a:t>
            </a:r>
            <a:r>
              <a:rPr lang="en-US" dirty="0"/>
              <a:t>features that express mathematical relationships between </a:t>
            </a:r>
            <a:r>
              <a:rPr lang="en-US" dirty="0" smtClean="0"/>
              <a:t>measured characteristics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instance, the altitude feature can be expressed mathematically </a:t>
            </a:r>
            <a:r>
              <a:rPr lang="en-US" dirty="0" smtClean="0"/>
              <a:t>as an </a:t>
            </a:r>
            <a:r>
              <a:rPr lang="en-US" dirty="0"/>
              <a:t>interaction between latitude and longitude—the closer the point is to the center </a:t>
            </a:r>
            <a:r>
              <a:rPr lang="en-US" dirty="0" smtClean="0"/>
              <a:t>of each </a:t>
            </a:r>
            <a:r>
              <a:rPr lang="en-US" dirty="0"/>
              <a:t>of these scales, the greater the altitude.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allows SVM to learn concepts </a:t>
            </a:r>
            <a:r>
              <a:rPr lang="en-US" dirty="0" smtClean="0"/>
              <a:t>that were </a:t>
            </a:r>
            <a:r>
              <a:rPr lang="en-US" dirty="0"/>
              <a:t>not explicitly measured in the original data.</a:t>
            </a:r>
          </a:p>
        </p:txBody>
      </p:sp>
    </p:spTree>
    <p:extLst>
      <p:ext uri="{BB962C8B-B14F-4D97-AF65-F5344CB8AC3E}">
        <p14:creationId xmlns:p14="http://schemas.microsoft.com/office/powerpoint/2010/main" val="2662572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2282"/>
            <a:ext cx="10476690" cy="43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ϕ(x), is a mapping of the data into another space.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general kernel function applies some transformation to the feature vectors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/>
              <a:t>and combines them using the </a:t>
            </a:r>
            <a:r>
              <a:rPr lang="en-US" b="1" dirty="0"/>
              <a:t>dot product</a:t>
            </a:r>
            <a:r>
              <a:rPr lang="en-US" dirty="0"/>
              <a:t>, which takes two vectors and returns </a:t>
            </a:r>
            <a:r>
              <a:rPr lang="en-US" dirty="0" smtClean="0"/>
              <a:t>a single </a:t>
            </a:r>
            <a:r>
              <a:rPr lang="en-US" dirty="0"/>
              <a:t>number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Using this form, kernel functions have been developed for many different </a:t>
            </a:r>
            <a:r>
              <a:rPr lang="en-US" dirty="0" smtClean="0"/>
              <a:t>domains of </a:t>
            </a:r>
            <a:r>
              <a:rPr lang="en-US" dirty="0"/>
              <a:t>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538" y="3785341"/>
            <a:ext cx="3861646" cy="4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commonly used kernel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532"/>
            <a:ext cx="10515600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linear kernel </a:t>
            </a:r>
            <a:r>
              <a:rPr lang="en-US" dirty="0"/>
              <a:t>does not transform the data at all.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be </a:t>
            </a:r>
            <a:r>
              <a:rPr lang="en-US" dirty="0" smtClean="0"/>
              <a:t>expressed simply </a:t>
            </a:r>
            <a:r>
              <a:rPr lang="en-US" dirty="0"/>
              <a:t>as the dot product of the features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polynomial kernel </a:t>
            </a:r>
            <a:r>
              <a:rPr lang="en-US" dirty="0"/>
              <a:t>of degree </a:t>
            </a:r>
            <a:r>
              <a:rPr lang="en-US" i="1" dirty="0"/>
              <a:t>d </a:t>
            </a:r>
            <a:r>
              <a:rPr lang="en-US" dirty="0"/>
              <a:t>adds a simple nonlinear transformation </a:t>
            </a:r>
            <a:r>
              <a:rPr lang="en-US" dirty="0" smtClean="0"/>
              <a:t>of the data: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sigmoid kernel </a:t>
            </a:r>
            <a:r>
              <a:rPr lang="en-US" dirty="0"/>
              <a:t>results in a SVM model somewhat analogous to a </a:t>
            </a:r>
            <a:r>
              <a:rPr lang="en-US" dirty="0" smtClean="0"/>
              <a:t>neural network </a:t>
            </a:r>
            <a:r>
              <a:rPr lang="en-US" dirty="0"/>
              <a:t>using a sigmoid activation function.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407" y="2626142"/>
            <a:ext cx="2845424" cy="4319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706" y="3961744"/>
            <a:ext cx="3658402" cy="495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2567" y="5386268"/>
            <a:ext cx="4928680" cy="44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Gaussian RBF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01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Gaussian RBF kernel </a:t>
            </a:r>
            <a:r>
              <a:rPr lang="en-US" dirty="0"/>
              <a:t>is similar to a RBF neural network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There is no reliable rule to match a kernel to a particular learning task. </a:t>
            </a:r>
            <a:endParaRPr lang="en-US" dirty="0" smtClean="0"/>
          </a:p>
          <a:p>
            <a:r>
              <a:rPr lang="en-US" dirty="0" smtClean="0"/>
              <a:t>The fit depends </a:t>
            </a:r>
            <a:r>
              <a:rPr lang="en-US" dirty="0"/>
              <a:t>heavily on the concept to be learned as well as the amount of training </a:t>
            </a:r>
            <a:r>
              <a:rPr lang="en-US" dirty="0" smtClean="0"/>
              <a:t>data and </a:t>
            </a:r>
            <a:r>
              <a:rPr lang="en-US" dirty="0"/>
              <a:t>the relationships among the features. </a:t>
            </a:r>
            <a:endParaRPr lang="en-US" dirty="0" smtClean="0"/>
          </a:p>
          <a:p>
            <a:r>
              <a:rPr lang="en-US" dirty="0" smtClean="0"/>
              <a:t>Often</a:t>
            </a:r>
            <a:r>
              <a:rPr lang="en-US" dirty="0"/>
              <a:t>, a bit of trial and error is </a:t>
            </a:r>
            <a:r>
              <a:rPr lang="en-US" dirty="0" smtClean="0"/>
              <a:t>required by </a:t>
            </a:r>
            <a:r>
              <a:rPr lang="en-US" dirty="0"/>
              <a:t>training and evaluating several SVMs on a validation dataset. </a:t>
            </a:r>
            <a:endParaRPr lang="en-US" dirty="0" smtClean="0"/>
          </a:p>
          <a:p>
            <a:r>
              <a:rPr lang="en-US" dirty="0" smtClean="0"/>
              <a:t>in many cases</a:t>
            </a:r>
            <a:r>
              <a:rPr lang="en-US" dirty="0"/>
              <a:t>, the choice of kernel is arbitrary, as the performance may vary slightly.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718" y="1903268"/>
            <a:ext cx="3861646" cy="9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SVMs can be adapted for use with nearly any type of learning task, including </a:t>
            </a:r>
            <a:r>
              <a:rPr lang="en-US" dirty="0" smtClean="0"/>
              <a:t>both classification </a:t>
            </a:r>
            <a:r>
              <a:rPr lang="en-US" dirty="0"/>
              <a:t>and numeric prediction.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of the algorithm's key successes </a:t>
            </a:r>
            <a:r>
              <a:rPr lang="en-US" dirty="0" smtClean="0"/>
              <a:t>have come </a:t>
            </a:r>
            <a:r>
              <a:rPr lang="en-US" dirty="0"/>
              <a:t>in pattern recognition. </a:t>
            </a:r>
            <a:endParaRPr lang="en-US" dirty="0" smtClean="0"/>
          </a:p>
          <a:p>
            <a:r>
              <a:rPr lang="en-US" dirty="0" smtClean="0"/>
              <a:t>Notable </a:t>
            </a:r>
            <a:r>
              <a:rPr lang="en-US" dirty="0"/>
              <a:t>applications include:</a:t>
            </a:r>
          </a:p>
          <a:p>
            <a:pPr lvl="1"/>
            <a:r>
              <a:rPr lang="en-US" dirty="0" smtClean="0"/>
              <a:t>Classification </a:t>
            </a:r>
            <a:r>
              <a:rPr lang="en-US" dirty="0"/>
              <a:t>of microarray gene expression data in the field </a:t>
            </a:r>
            <a:r>
              <a:rPr lang="en-US" dirty="0" smtClean="0"/>
              <a:t>of bioinformatics </a:t>
            </a:r>
            <a:r>
              <a:rPr lang="en-US" dirty="0"/>
              <a:t>to identify cancer or other genetic diseases</a:t>
            </a:r>
          </a:p>
          <a:p>
            <a:pPr lvl="1"/>
            <a:r>
              <a:rPr lang="en-US" dirty="0" smtClean="0"/>
              <a:t>Text </a:t>
            </a:r>
            <a:r>
              <a:rPr lang="en-US" dirty="0"/>
              <a:t>categorization such as identification of the language used in a </a:t>
            </a:r>
            <a:r>
              <a:rPr lang="en-US" dirty="0" smtClean="0"/>
              <a:t>document or </a:t>
            </a:r>
            <a:r>
              <a:rPr lang="en-US" dirty="0"/>
              <a:t>the classification of documents by subject matter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detection of rare yet important events like combustion engine </a:t>
            </a:r>
            <a:r>
              <a:rPr lang="en-US" dirty="0" smtClean="0"/>
              <a:t>failure, security </a:t>
            </a:r>
            <a:r>
              <a:rPr lang="en-US" dirty="0"/>
              <a:t>breaches, or earthquakes</a:t>
            </a:r>
          </a:p>
        </p:txBody>
      </p:sp>
    </p:spTree>
    <p:extLst>
      <p:ext uri="{BB962C8B-B14F-4D97-AF65-F5344CB8AC3E}">
        <p14:creationId xmlns:p14="http://schemas.microsoft.com/office/powerpoint/2010/main" val="3388018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– performing OCR with SVMs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Image processing is a difficult task for many types of machine learning algorithms</a:t>
            </a:r>
            <a:r>
              <a:rPr lang="en-US" dirty="0" smtClean="0"/>
              <a:t>.</a:t>
            </a:r>
          </a:p>
          <a:p>
            <a:r>
              <a:rPr lang="en-US" dirty="0"/>
              <a:t>SVMs are well-suited to tackle the challenges of image data. </a:t>
            </a:r>
            <a:endParaRPr lang="en-US" dirty="0" smtClean="0"/>
          </a:p>
          <a:p>
            <a:r>
              <a:rPr lang="en-US" dirty="0" smtClean="0"/>
              <a:t>Capable </a:t>
            </a:r>
            <a:r>
              <a:rPr lang="en-US" dirty="0"/>
              <a:t>of </a:t>
            </a:r>
            <a:r>
              <a:rPr lang="en-US" dirty="0" smtClean="0"/>
              <a:t>learning complex </a:t>
            </a:r>
            <a:r>
              <a:rPr lang="en-US" dirty="0"/>
              <a:t>patterns without being overly sensitive to </a:t>
            </a:r>
            <a:r>
              <a:rPr lang="en-US" dirty="0" smtClean="0"/>
              <a:t>noise</a:t>
            </a:r>
          </a:p>
          <a:p>
            <a:r>
              <a:rPr lang="en-US" dirty="0" smtClean="0"/>
              <a:t>able </a:t>
            </a:r>
            <a:r>
              <a:rPr lang="en-US" dirty="0"/>
              <a:t>to </a:t>
            </a:r>
            <a:r>
              <a:rPr lang="en-US" dirty="0" smtClean="0"/>
              <a:t>recognize visual </a:t>
            </a:r>
            <a:r>
              <a:rPr lang="en-US" dirty="0"/>
              <a:t>patterns with a high degree of accuracy.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key weakness </a:t>
            </a:r>
            <a:r>
              <a:rPr lang="en-US" dirty="0" smtClean="0"/>
              <a:t>of SVMs—the </a:t>
            </a:r>
            <a:r>
              <a:rPr lang="en-US" dirty="0"/>
              <a:t>black box model representation—is less critical for image processing.</a:t>
            </a:r>
          </a:p>
        </p:txBody>
      </p:sp>
    </p:spTree>
    <p:extLst>
      <p:ext uri="{BB962C8B-B14F-4D97-AF65-F5344CB8AC3E}">
        <p14:creationId xmlns:p14="http://schemas.microsoft.com/office/powerpoint/2010/main" val="39391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Optical Character Recognition </a:t>
            </a:r>
            <a:r>
              <a:rPr lang="en-US" dirty="0"/>
              <a:t>(</a:t>
            </a:r>
            <a:r>
              <a:rPr lang="en-US" b="1" dirty="0"/>
              <a:t>OCR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purpose of </a:t>
            </a:r>
            <a:r>
              <a:rPr lang="en-US" dirty="0" smtClean="0"/>
              <a:t>OCR </a:t>
            </a:r>
            <a:r>
              <a:rPr lang="en-US" dirty="0"/>
              <a:t>software is to process </a:t>
            </a:r>
            <a:r>
              <a:rPr lang="en-US" dirty="0" smtClean="0"/>
              <a:t>paper-based documents </a:t>
            </a:r>
            <a:r>
              <a:rPr lang="en-US" dirty="0"/>
              <a:t>by converting printed or handwritten text into an electronic form to </a:t>
            </a:r>
            <a:r>
              <a:rPr lang="en-US" dirty="0" smtClean="0"/>
              <a:t>be saved </a:t>
            </a:r>
            <a:r>
              <a:rPr lang="en-US" dirty="0"/>
              <a:t>in a database.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 difficult problem due to the many </a:t>
            </a:r>
            <a:r>
              <a:rPr lang="en-US" dirty="0" smtClean="0"/>
              <a:t>variants in </a:t>
            </a:r>
            <a:r>
              <a:rPr lang="en-US" dirty="0"/>
              <a:t>handwritten style and printed fonts</a:t>
            </a:r>
            <a:r>
              <a:rPr lang="en-US" dirty="0" smtClean="0"/>
              <a:t>.</a:t>
            </a:r>
          </a:p>
          <a:p>
            <a:r>
              <a:rPr lang="en-US" b="1" dirty="0"/>
              <a:t>Step 1 – collecting </a:t>
            </a:r>
            <a:r>
              <a:rPr lang="en-US" b="1" dirty="0" smtClean="0"/>
              <a:t>data</a:t>
            </a:r>
          </a:p>
          <a:p>
            <a:pPr lvl="1"/>
            <a:r>
              <a:rPr lang="en-US" dirty="0"/>
              <a:t>OCR software </a:t>
            </a:r>
            <a:r>
              <a:rPr lang="en-US" dirty="0" smtClean="0"/>
              <a:t>divides </a:t>
            </a:r>
            <a:r>
              <a:rPr lang="en-US" dirty="0"/>
              <a:t>the paper into </a:t>
            </a:r>
            <a:r>
              <a:rPr lang="en-US" dirty="0" smtClean="0"/>
              <a:t>a matrix </a:t>
            </a:r>
            <a:r>
              <a:rPr lang="en-US" dirty="0"/>
              <a:t>such that each cell in the grid contains a single </a:t>
            </a:r>
            <a:r>
              <a:rPr lang="en-US" b="1" dirty="0"/>
              <a:t>glyph</a:t>
            </a:r>
            <a:r>
              <a:rPr lang="en-US" dirty="0"/>
              <a:t>, which is just a </a:t>
            </a:r>
            <a:r>
              <a:rPr lang="en-US" dirty="0" smtClean="0"/>
              <a:t>term referring </a:t>
            </a:r>
            <a:r>
              <a:rPr lang="en-US" dirty="0"/>
              <a:t>to a letter, symbol, or number. </a:t>
            </a:r>
            <a:endParaRPr lang="en-US" dirty="0" smtClean="0"/>
          </a:p>
          <a:p>
            <a:pPr lvl="1"/>
            <a:r>
              <a:rPr lang="en-US" dirty="0" smtClean="0"/>
              <a:t>Next</a:t>
            </a:r>
            <a:r>
              <a:rPr lang="en-US" dirty="0"/>
              <a:t>, for each cell, the software will </a:t>
            </a:r>
            <a:r>
              <a:rPr lang="en-US" dirty="0" smtClean="0"/>
              <a:t>attempt to </a:t>
            </a:r>
            <a:r>
              <a:rPr lang="en-US" dirty="0"/>
              <a:t>match the glyph to a set of all characters it recognizes. </a:t>
            </a:r>
            <a:endParaRPr lang="en-US" dirty="0" smtClean="0"/>
          </a:p>
          <a:p>
            <a:pPr lvl="1"/>
            <a:r>
              <a:rPr lang="en-US" dirty="0" smtClean="0"/>
              <a:t>Finally</a:t>
            </a:r>
            <a:r>
              <a:rPr lang="en-US" dirty="0"/>
              <a:t>, the </a:t>
            </a:r>
            <a:r>
              <a:rPr lang="en-US" dirty="0" smtClean="0"/>
              <a:t>individual characters </a:t>
            </a:r>
            <a:r>
              <a:rPr lang="en-US" dirty="0"/>
              <a:t>would be combined back together into words, which optionally could </a:t>
            </a:r>
            <a:r>
              <a:rPr lang="en-US" dirty="0" smtClean="0"/>
              <a:t>be spell-checked </a:t>
            </a:r>
            <a:r>
              <a:rPr lang="en-US" dirty="0"/>
              <a:t>against a dictionary in the document's language.</a:t>
            </a:r>
          </a:p>
        </p:txBody>
      </p:sp>
    </p:spTree>
    <p:extLst>
      <p:ext uri="{BB962C8B-B14F-4D97-AF65-F5344CB8AC3E}">
        <p14:creationId xmlns:p14="http://schemas.microsoft.com/office/powerpoint/2010/main" val="40609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&amp;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already developed the algorithm </a:t>
            </a:r>
            <a:r>
              <a:rPr lang="en-US" dirty="0" smtClean="0"/>
              <a:t>to partition </a:t>
            </a:r>
            <a:r>
              <a:rPr lang="en-US" dirty="0"/>
              <a:t>the document into rectangular regions each consisting of a single character.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document contains only alphabetic characters in English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Dataset:</a:t>
            </a:r>
          </a:p>
          <a:p>
            <a:pPr lvl="1"/>
            <a:r>
              <a:rPr lang="en-US" dirty="0"/>
              <a:t>dataset donated to the UCI Machine Learning </a:t>
            </a:r>
            <a:r>
              <a:rPr lang="en-US" dirty="0" smtClean="0"/>
              <a:t>Data Repository </a:t>
            </a:r>
            <a:r>
              <a:rPr lang="en-US" dirty="0"/>
              <a:t>(http://archive.ics.uci.edu/ml) by W. Frey and D. J. Slate. </a:t>
            </a:r>
            <a:endParaRPr lang="en-US" dirty="0" smtClean="0"/>
          </a:p>
          <a:p>
            <a:pPr lvl="1"/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dataset </a:t>
            </a:r>
            <a:r>
              <a:rPr lang="en-US" dirty="0"/>
              <a:t>contains 20,000 examples of 26 English alphabet capital letters as </a:t>
            </a:r>
            <a:r>
              <a:rPr lang="en-US" dirty="0" smtClean="0"/>
              <a:t>printed using </a:t>
            </a:r>
            <a:r>
              <a:rPr lang="en-US" dirty="0"/>
              <a:t>20 different randomly reshaped and distorted black and white fonts.</a:t>
            </a:r>
          </a:p>
        </p:txBody>
      </p:sp>
    </p:spTree>
    <p:extLst>
      <p:ext uri="{BB962C8B-B14F-4D97-AF65-F5344CB8AC3E}">
        <p14:creationId xmlns:p14="http://schemas.microsoft.com/office/powerpoint/2010/main" val="38064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printed glyphs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114" y="1883821"/>
            <a:ext cx="4451074" cy="319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2 – exploring and preparing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16 statistical </a:t>
            </a:r>
            <a:r>
              <a:rPr lang="en-US" dirty="0" smtClean="0"/>
              <a:t>attributes</a:t>
            </a:r>
          </a:p>
          <a:p>
            <a:r>
              <a:rPr lang="en-US" dirty="0"/>
              <a:t>The </a:t>
            </a:r>
            <a:r>
              <a:rPr lang="en-US" dirty="0" smtClean="0"/>
              <a:t>attributes: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horizontal and </a:t>
            </a:r>
            <a:r>
              <a:rPr lang="en-US" dirty="0" smtClean="0"/>
              <a:t>vertical dimensions </a:t>
            </a:r>
            <a:r>
              <a:rPr lang="en-US" dirty="0"/>
              <a:t>of the </a:t>
            </a:r>
            <a:r>
              <a:rPr lang="en-US" dirty="0" smtClean="0"/>
              <a:t>glyph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proportion of black (versus white) </a:t>
            </a:r>
            <a:r>
              <a:rPr lang="en-US" dirty="0" smtClean="0"/>
              <a:t>pixels</a:t>
            </a:r>
          </a:p>
          <a:p>
            <a:pPr lvl="1"/>
            <a:r>
              <a:rPr lang="en-US" dirty="0" smtClean="0"/>
              <a:t>The average </a:t>
            </a:r>
            <a:r>
              <a:rPr lang="en-US" dirty="0"/>
              <a:t>horizontal and vertical position of the pixels. </a:t>
            </a:r>
            <a:endParaRPr lang="en-US" dirty="0" smtClean="0"/>
          </a:p>
          <a:p>
            <a:r>
              <a:rPr lang="en-US" dirty="0" smtClean="0"/>
              <a:t>Presumably</a:t>
            </a:r>
            <a:r>
              <a:rPr lang="en-US" dirty="0"/>
              <a:t>, differences in </a:t>
            </a:r>
            <a:r>
              <a:rPr lang="en-US" dirty="0" smtClean="0"/>
              <a:t>the concentration </a:t>
            </a:r>
            <a:r>
              <a:rPr lang="en-US" dirty="0"/>
              <a:t>of black pixels across various areas of the box should provide a way </a:t>
            </a:r>
            <a:r>
              <a:rPr lang="en-US" dirty="0" smtClean="0"/>
              <a:t>to differentiate </a:t>
            </a:r>
            <a:r>
              <a:rPr lang="en-US" dirty="0"/>
              <a:t>among the 26 letters of the alphabet</a:t>
            </a:r>
            <a:r>
              <a:rPr lang="en-US" dirty="0" smtClean="0"/>
              <a:t>.</a:t>
            </a:r>
          </a:p>
          <a:p>
            <a:r>
              <a:rPr lang="en-US" dirty="0"/>
              <a:t>download the </a:t>
            </a:r>
            <a:r>
              <a:rPr lang="en-US" dirty="0" smtClean="0"/>
              <a:t>letterdata.csv file </a:t>
            </a:r>
            <a:r>
              <a:rPr lang="en-US" dirty="0"/>
              <a:t>from the </a:t>
            </a:r>
            <a:r>
              <a:rPr lang="en-US" dirty="0" err="1"/>
              <a:t>Packt</a:t>
            </a:r>
            <a:r>
              <a:rPr lang="en-US" dirty="0"/>
              <a:t> Publishing website</a:t>
            </a:r>
          </a:p>
        </p:txBody>
      </p:sp>
    </p:spTree>
    <p:extLst>
      <p:ext uri="{BB962C8B-B14F-4D97-AF65-F5344CB8AC3E}">
        <p14:creationId xmlns:p14="http://schemas.microsoft.com/office/powerpoint/2010/main" val="21487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7293" cy="1325563"/>
          </a:xfrm>
        </p:spPr>
        <p:txBody>
          <a:bodyPr/>
          <a:lstStyle/>
          <a:p>
            <a:r>
              <a:rPr lang="en-US" dirty="0"/>
              <a:t>Reading the data into 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573" y="497541"/>
            <a:ext cx="5310525" cy="23435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219" y="2854185"/>
            <a:ext cx="4593602" cy="3609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190" y="2125014"/>
            <a:ext cx="4752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SVM learners require all features to be </a:t>
            </a:r>
            <a:r>
              <a:rPr lang="en-US" sz="2400" dirty="0" smtClean="0"/>
              <a:t>numeric.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some of the ranges for these integer variables appear fairly </a:t>
            </a:r>
            <a:r>
              <a:rPr lang="en-US" sz="2400" dirty="0" smtClean="0"/>
              <a:t>wide</a:t>
            </a:r>
            <a:r>
              <a:rPr lang="en-US" sz="2400" dirty="0"/>
              <a:t> </a:t>
            </a:r>
            <a:r>
              <a:rPr lang="en-US" sz="2400" dirty="0" smtClean="0"/>
              <a:t>-&gt; we </a:t>
            </a:r>
            <a:r>
              <a:rPr lang="en-US" sz="2400" dirty="0"/>
              <a:t>need to normalize or standardize the data.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R package that we will use for fitting the SVM model will </a:t>
            </a:r>
            <a:r>
              <a:rPr lang="en-US" sz="2400" dirty="0" smtClean="0"/>
              <a:t>perform the </a:t>
            </a:r>
            <a:r>
              <a:rPr lang="en-US" sz="2400" dirty="0"/>
              <a:t>rescaling </a:t>
            </a:r>
            <a:r>
              <a:rPr lang="en-US" sz="2400" dirty="0" smtClean="0"/>
              <a:t>automatically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51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training </a:t>
            </a:r>
            <a:r>
              <a:rPr lang="en-US" dirty="0"/>
              <a:t>and testing data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Frey and Slate have already randomized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/>
              <a:t>using </a:t>
            </a:r>
            <a:r>
              <a:rPr lang="en-US" dirty="0"/>
              <a:t>the first 16,000 records (80 percent) to build the </a:t>
            </a:r>
            <a:r>
              <a:rPr lang="en-US" dirty="0" smtClean="0"/>
              <a:t>model and </a:t>
            </a:r>
            <a:r>
              <a:rPr lang="en-US" dirty="0"/>
              <a:t>the next 4,000 records (20 percent) to </a:t>
            </a:r>
            <a:r>
              <a:rPr lang="en-US" dirty="0" smtClean="0"/>
              <a:t>test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letters_train</a:t>
            </a:r>
            <a:r>
              <a:rPr lang="en-US" b="1" dirty="0"/>
              <a:t> &lt;- letters[1:16000, ]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letters_test</a:t>
            </a:r>
            <a:r>
              <a:rPr lang="en-US" b="1" dirty="0"/>
              <a:t> &lt;- letters[16001:20000,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 – training a model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e1071 </a:t>
            </a:r>
            <a:r>
              <a:rPr lang="en-US" dirty="0" smtClean="0"/>
              <a:t>package: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Department of Statistics at the </a:t>
            </a:r>
            <a:r>
              <a:rPr lang="en-US" dirty="0" smtClean="0"/>
              <a:t>Vienna University </a:t>
            </a:r>
            <a:r>
              <a:rPr lang="en-US" dirty="0"/>
              <a:t>of Technology (TU Wien) provides an R interface to the award </a:t>
            </a:r>
            <a:r>
              <a:rPr lang="en-US" dirty="0" smtClean="0"/>
              <a:t>winning LIBSVM </a:t>
            </a:r>
            <a:r>
              <a:rPr lang="en-US" dirty="0"/>
              <a:t>library, a widely used open source SVM program written in C</a:t>
            </a:r>
            <a:r>
              <a:rPr lang="en-US" dirty="0" smtClean="0"/>
              <a:t>++.</a:t>
            </a:r>
          </a:p>
          <a:p>
            <a:pPr lvl="1"/>
            <a:r>
              <a:rPr lang="en-US" dirty="0"/>
              <a:t>the authors' </a:t>
            </a:r>
            <a:r>
              <a:rPr lang="en-US" dirty="0" smtClean="0"/>
              <a:t>website at </a:t>
            </a:r>
            <a:r>
              <a:rPr lang="en-US" dirty="0">
                <a:hlinkClick r:id="rId2"/>
              </a:rPr>
              <a:t>http://www.csie.ntu.edu.tw/~cjlin/libsvm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klaR</a:t>
            </a:r>
            <a:r>
              <a:rPr lang="en-US" dirty="0"/>
              <a:t> </a:t>
            </a:r>
            <a:r>
              <a:rPr lang="en-US" dirty="0" smtClean="0"/>
              <a:t>package: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Department of Statistics at the Dortmund University of Technology (</a:t>
            </a:r>
            <a:r>
              <a:rPr lang="en-US" dirty="0" smtClean="0"/>
              <a:t>TU Dortmund</a:t>
            </a:r>
            <a:r>
              <a:rPr lang="en-US" dirty="0"/>
              <a:t>) provides functions to work with this SVM implementation </a:t>
            </a:r>
            <a:r>
              <a:rPr lang="en-US" dirty="0" smtClean="0"/>
              <a:t>directly within </a:t>
            </a:r>
            <a:r>
              <a:rPr lang="en-US" dirty="0"/>
              <a:t>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For information on </a:t>
            </a:r>
            <a:r>
              <a:rPr lang="en-US" dirty="0" err="1"/>
              <a:t>SVMlight</a:t>
            </a:r>
            <a:r>
              <a:rPr lang="en-US" dirty="0"/>
              <a:t>, have a look </a:t>
            </a:r>
            <a:r>
              <a:rPr lang="en-US" dirty="0" smtClean="0"/>
              <a:t>at http</a:t>
            </a:r>
            <a:r>
              <a:rPr lang="en-US" dirty="0"/>
              <a:t>://svmlight.joachims.org/.</a:t>
            </a:r>
          </a:p>
        </p:txBody>
      </p:sp>
    </p:spTree>
    <p:extLst>
      <p:ext uri="{BB962C8B-B14F-4D97-AF65-F5344CB8AC3E}">
        <p14:creationId xmlns:p14="http://schemas.microsoft.com/office/powerpoint/2010/main" val="42831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kernlab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Advantage:</a:t>
            </a:r>
            <a:endParaRPr lang="en-US" dirty="0"/>
          </a:p>
          <a:p>
            <a:pPr lvl="1"/>
            <a:r>
              <a:rPr lang="en-US" dirty="0"/>
              <a:t>it was developed natively in R rather than C or C++, which allows it to be </a:t>
            </a:r>
            <a:r>
              <a:rPr lang="en-US" dirty="0" smtClean="0"/>
              <a:t>easily customized</a:t>
            </a:r>
            <a:r>
              <a:rPr lang="en-US" dirty="0"/>
              <a:t>; </a:t>
            </a:r>
            <a:endParaRPr lang="en-US" dirty="0" smtClean="0"/>
          </a:p>
          <a:p>
            <a:pPr lvl="1"/>
            <a:r>
              <a:rPr lang="en-US" dirty="0" smtClean="0"/>
              <a:t>none </a:t>
            </a:r>
            <a:r>
              <a:rPr lang="en-US" dirty="0"/>
              <a:t>of the internals are hidden behind the scenes. </a:t>
            </a:r>
            <a:endParaRPr lang="en-US" dirty="0" smtClean="0"/>
          </a:p>
          <a:p>
            <a:pPr lvl="1"/>
            <a:r>
              <a:rPr lang="en-US" dirty="0" smtClean="0"/>
              <a:t>Perhaps </a:t>
            </a:r>
            <a:r>
              <a:rPr lang="en-US" dirty="0"/>
              <a:t>even </a:t>
            </a:r>
            <a:r>
              <a:rPr lang="en-US" dirty="0" smtClean="0"/>
              <a:t>more importantly</a:t>
            </a:r>
            <a:r>
              <a:rPr lang="en-US" dirty="0"/>
              <a:t>, unlike the other options, </a:t>
            </a:r>
            <a:r>
              <a:rPr lang="en-US" dirty="0" err="1"/>
              <a:t>kernlab</a:t>
            </a:r>
            <a:r>
              <a:rPr lang="en-US" dirty="0"/>
              <a:t> can be used with the caret </a:t>
            </a:r>
            <a:r>
              <a:rPr lang="en-US" dirty="0" smtClean="0"/>
              <a:t>package, which </a:t>
            </a:r>
            <a:r>
              <a:rPr lang="en-US" dirty="0"/>
              <a:t>allows SVM models to be trained and evaluated using a variety of </a:t>
            </a:r>
            <a:r>
              <a:rPr lang="en-US" dirty="0" smtClean="0"/>
              <a:t>automated </a:t>
            </a:r>
            <a:r>
              <a:rPr lang="en-US" dirty="0" smtClean="0"/>
              <a:t>methods.</a:t>
            </a:r>
            <a:endParaRPr lang="en-US" dirty="0" smtClean="0"/>
          </a:p>
          <a:p>
            <a:r>
              <a:rPr lang="en-US" dirty="0"/>
              <a:t>authors' paper at http://www.jstatsoft.org/v11/i09</a:t>
            </a:r>
            <a:r>
              <a:rPr lang="en-US" dirty="0" smtClean="0"/>
              <a:t>/.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60324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ksvm</a:t>
            </a:r>
            <a:r>
              <a:rPr lang="en-US" dirty="0"/>
              <a:t>() function uses the Gaussian RBF kernel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724" y="365125"/>
            <a:ext cx="5122075" cy="60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with 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linearly separable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285" y="2390208"/>
            <a:ext cx="8335887" cy="322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83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 </a:t>
            </a:r>
            <a:r>
              <a:rPr lang="en-US" dirty="0" smtClean="0"/>
              <a:t>simple linear </a:t>
            </a:r>
            <a:r>
              <a:rPr lang="en-US" dirty="0"/>
              <a:t>SVM classifier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501"/>
            <a:ext cx="10515600" cy="4351338"/>
          </a:xfrm>
        </p:spPr>
        <p:txBody>
          <a:bodyPr/>
          <a:lstStyle/>
          <a:p>
            <a:r>
              <a:rPr lang="en-US" dirty="0"/>
              <a:t>specify the linear (that is, vanilla) </a:t>
            </a:r>
            <a:r>
              <a:rPr lang="en-US" dirty="0" smtClean="0"/>
              <a:t>kernel using </a:t>
            </a:r>
            <a:r>
              <a:rPr lang="en-US" dirty="0"/>
              <a:t>the </a:t>
            </a:r>
            <a:r>
              <a:rPr lang="en-US" dirty="0" err="1"/>
              <a:t>vanilladot</a:t>
            </a:r>
            <a:r>
              <a:rPr lang="en-US" dirty="0"/>
              <a:t> </a:t>
            </a:r>
            <a:r>
              <a:rPr lang="en-US" dirty="0" smtClean="0"/>
              <a:t>option</a:t>
            </a:r>
          </a:p>
          <a:p>
            <a:pPr marL="0" indent="0">
              <a:buNone/>
            </a:pPr>
            <a:r>
              <a:rPr lang="en-US" sz="2000" dirty="0"/>
              <a:t>&gt; library(</a:t>
            </a:r>
            <a:r>
              <a:rPr lang="en-US" sz="2000" dirty="0" err="1"/>
              <a:t>kernlab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/>
              <a:t>&gt; </a:t>
            </a:r>
            <a:r>
              <a:rPr lang="en-US" sz="2000" dirty="0" err="1" smtClean="0"/>
              <a:t>letter_classifier</a:t>
            </a:r>
            <a:r>
              <a:rPr lang="en-US" sz="2000" dirty="0" smtClean="0"/>
              <a:t> </a:t>
            </a:r>
            <a:r>
              <a:rPr lang="en-US" sz="2000" dirty="0"/>
              <a:t>&lt;- </a:t>
            </a:r>
            <a:r>
              <a:rPr lang="en-US" sz="2000" dirty="0" err="1"/>
              <a:t>ksvm</a:t>
            </a:r>
            <a:r>
              <a:rPr lang="en-US" sz="2000" dirty="0"/>
              <a:t>(letter ~ ., data = </a:t>
            </a:r>
            <a:r>
              <a:rPr lang="en-US" sz="2000" dirty="0" err="1" smtClean="0"/>
              <a:t>letters_train</a:t>
            </a:r>
            <a:r>
              <a:rPr lang="en-US" sz="2000" dirty="0" smtClean="0"/>
              <a:t>, kernel </a:t>
            </a:r>
            <a:r>
              <a:rPr lang="en-US" sz="2000" dirty="0"/>
              <a:t>= "</a:t>
            </a:r>
            <a:r>
              <a:rPr lang="en-US" sz="2000" dirty="0" err="1"/>
              <a:t>vanilladot</a:t>
            </a:r>
            <a:r>
              <a:rPr lang="en-US" sz="2000" dirty="0" smtClean="0"/>
              <a:t>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43" y="2739064"/>
            <a:ext cx="6706272" cy="368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4 – evaluating model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letter_predictions</a:t>
            </a:r>
            <a:r>
              <a:rPr lang="en-US" b="1" dirty="0"/>
              <a:t> &lt;- predict(</a:t>
            </a:r>
            <a:r>
              <a:rPr lang="en-US" b="1" dirty="0" err="1"/>
              <a:t>letter_classifier</a:t>
            </a:r>
            <a:r>
              <a:rPr lang="en-US" b="1" dirty="0"/>
              <a:t>, </a:t>
            </a:r>
            <a:r>
              <a:rPr lang="en-US" b="1" dirty="0" err="1"/>
              <a:t>letters_test</a:t>
            </a:r>
            <a:r>
              <a:rPr lang="en-US" b="1" dirty="0"/>
              <a:t>)</a:t>
            </a:r>
          </a:p>
          <a:p>
            <a:r>
              <a:rPr lang="en-US" dirty="0" smtClean="0"/>
              <a:t>type </a:t>
            </a:r>
            <a:r>
              <a:rPr lang="en-US" dirty="0"/>
              <a:t>= "response" default </a:t>
            </a:r>
            <a:r>
              <a:rPr lang="en-US" dirty="0" smtClean="0"/>
              <a:t>was used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returns </a:t>
            </a:r>
            <a:r>
              <a:rPr lang="en-US" dirty="0"/>
              <a:t>a vector containing a predicted letter for each row of values in </a:t>
            </a:r>
            <a:r>
              <a:rPr lang="en-US" dirty="0" smtClean="0"/>
              <a:t>the test </a:t>
            </a:r>
            <a:r>
              <a:rPr lang="en-US" dirty="0"/>
              <a:t>data.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93347"/>
            <a:ext cx="10422282" cy="137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how well our classifier performed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62" y="1852129"/>
            <a:ext cx="10515600" cy="4351338"/>
          </a:xfrm>
        </p:spPr>
        <p:txBody>
          <a:bodyPr/>
          <a:lstStyle/>
          <a:p>
            <a:r>
              <a:rPr lang="en-US" dirty="0"/>
              <a:t>compare the </a:t>
            </a:r>
            <a:r>
              <a:rPr lang="en-US" dirty="0" smtClean="0"/>
              <a:t>predicted letter </a:t>
            </a:r>
            <a:r>
              <a:rPr lang="en-US" dirty="0"/>
              <a:t>to the true letter in the testing dataset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77" y="2410859"/>
            <a:ext cx="7601097" cy="29853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50052" y="2975020"/>
            <a:ext cx="3985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diagonal values of 144, 121, 120, 156, and 127 indicate the total number of</a:t>
            </a:r>
          </a:p>
          <a:p>
            <a:r>
              <a:rPr lang="en-US" dirty="0"/>
              <a:t>records where the predicted letter matches the true value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0053" y="4416344"/>
            <a:ext cx="4117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 of 5 in row B and column D </a:t>
            </a:r>
            <a:r>
              <a:rPr lang="en-US" dirty="0" smtClean="0"/>
              <a:t>indicates that </a:t>
            </a:r>
            <a:r>
              <a:rPr lang="en-US" dirty="0"/>
              <a:t>there were five cases where the letter D was misidentified as a B.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638261" y="3432313"/>
            <a:ext cx="2994803" cy="142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15339" y="3697357"/>
            <a:ext cx="2517725" cy="206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374201" y="3903553"/>
            <a:ext cx="1258863" cy="974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6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01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&gt; agreement &lt;- </a:t>
            </a:r>
            <a:r>
              <a:rPr lang="en-US" sz="2400" dirty="0" err="1"/>
              <a:t>letter_predictions</a:t>
            </a:r>
            <a:r>
              <a:rPr lang="en-US" sz="2400" dirty="0"/>
              <a:t> == </a:t>
            </a:r>
            <a:r>
              <a:rPr lang="en-US" sz="2400" dirty="0" err="1"/>
              <a:t>letters_test$letter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1177"/>
            <a:ext cx="3347434" cy="1914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26250"/>
            <a:ext cx="5021837" cy="16923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90952" y="3116687"/>
            <a:ext cx="471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when Frey and Slate published the dataset in 1991, they reported </a:t>
            </a:r>
            <a:r>
              <a:rPr lang="en-US" sz="2400" dirty="0" smtClean="0"/>
              <a:t>a recognition </a:t>
            </a:r>
            <a:r>
              <a:rPr lang="en-US" sz="2400" dirty="0"/>
              <a:t>accuracy of about 80 percent</a:t>
            </a:r>
          </a:p>
        </p:txBody>
      </p:sp>
    </p:spTree>
    <p:extLst>
      <p:ext uri="{BB962C8B-B14F-4D97-AF65-F5344CB8AC3E}">
        <p14:creationId xmlns:p14="http://schemas.microsoft.com/office/powerpoint/2010/main" val="30582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5 – improving model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By using a </a:t>
            </a:r>
            <a:r>
              <a:rPr lang="en-US" dirty="0" smtClean="0"/>
              <a:t>more complex </a:t>
            </a:r>
            <a:r>
              <a:rPr lang="en-US" dirty="0"/>
              <a:t>kernel function, we can map the data into a higher dimensional space, </a:t>
            </a:r>
            <a:r>
              <a:rPr lang="en-US" dirty="0" smtClean="0"/>
              <a:t>and potentially </a:t>
            </a:r>
            <a:r>
              <a:rPr lang="en-US" dirty="0"/>
              <a:t>obtain a better model fit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popular </a:t>
            </a:r>
            <a:r>
              <a:rPr lang="en-US" dirty="0"/>
              <a:t>convention is to begin with the Gaussian RBF kernel, which has been </a:t>
            </a:r>
            <a:r>
              <a:rPr lang="en-US" dirty="0" smtClean="0"/>
              <a:t>shown to </a:t>
            </a:r>
            <a:r>
              <a:rPr lang="en-US" dirty="0"/>
              <a:t>perform well for many types of data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letter_classifier_rbf</a:t>
            </a:r>
            <a:r>
              <a:rPr lang="en-US" b="1" dirty="0"/>
              <a:t> &lt;- </a:t>
            </a:r>
            <a:r>
              <a:rPr lang="en-US" b="1" dirty="0" err="1"/>
              <a:t>ksvm</a:t>
            </a:r>
            <a:r>
              <a:rPr lang="en-US" b="1" dirty="0"/>
              <a:t>(letter ~ ., data = </a:t>
            </a:r>
            <a:r>
              <a:rPr lang="en-US" b="1" dirty="0" err="1" smtClean="0"/>
              <a:t>letters_train</a:t>
            </a:r>
            <a:r>
              <a:rPr lang="en-US" b="1" dirty="0" smtClean="0"/>
              <a:t>, kernel </a:t>
            </a:r>
            <a:r>
              <a:rPr lang="en-US" b="1" dirty="0"/>
              <a:t>= "</a:t>
            </a:r>
            <a:r>
              <a:rPr lang="en-US" b="1" dirty="0" err="1"/>
              <a:t>rbfdot</a:t>
            </a:r>
            <a:r>
              <a:rPr lang="en-US" b="1" dirty="0" smtClean="0"/>
              <a:t>")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letter_predictions_rbf</a:t>
            </a:r>
            <a:r>
              <a:rPr lang="en-US" b="1" dirty="0"/>
              <a:t> &lt;- </a:t>
            </a:r>
            <a:r>
              <a:rPr lang="en-US" b="1" dirty="0" smtClean="0"/>
              <a:t>predict(</a:t>
            </a:r>
            <a:r>
              <a:rPr lang="en-US" b="1" dirty="0" err="1" smtClean="0"/>
              <a:t>letter_classifier_rbf</a:t>
            </a:r>
            <a:r>
              <a:rPr lang="en-US" b="1" dirty="0" smtClean="0"/>
              <a:t>, </a:t>
            </a:r>
            <a:r>
              <a:rPr lang="en-US" b="1" dirty="0" err="1" smtClean="0"/>
              <a:t>letters_test</a:t>
            </a:r>
            <a:r>
              <a:rPr lang="en-US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the accuracy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83241"/>
            <a:ext cx="10104652" cy="38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267"/>
          </a:xfrm>
        </p:spPr>
        <p:txBody>
          <a:bodyPr>
            <a:normAutofit fontScale="90000"/>
          </a:bodyPr>
          <a:lstStyle/>
          <a:p>
            <a:r>
              <a:rPr lang="en-US" dirty="0"/>
              <a:t>hyperplane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2392"/>
            <a:ext cx="10515600" cy="4351338"/>
          </a:xfrm>
        </p:spPr>
        <p:txBody>
          <a:bodyPr/>
          <a:lstStyle/>
          <a:p>
            <a:r>
              <a:rPr lang="en-US" dirty="0"/>
              <a:t>the hyperplane is a </a:t>
            </a:r>
            <a:r>
              <a:rPr lang="en-US" dirty="0" smtClean="0"/>
              <a:t>flat surface </a:t>
            </a:r>
            <a:r>
              <a:rPr lang="en-US" dirty="0"/>
              <a:t>in a high-dimensional </a:t>
            </a:r>
            <a:r>
              <a:rPr lang="en-US" dirty="0" smtClean="0"/>
              <a:t>space</a:t>
            </a:r>
          </a:p>
          <a:p>
            <a:r>
              <a:rPr lang="en-US" dirty="0"/>
              <a:t>In two dimensions, the task of the SVM algorithm is to identify a line that </a:t>
            </a:r>
            <a:r>
              <a:rPr lang="en-US" dirty="0" smtClean="0"/>
              <a:t>separates the </a:t>
            </a:r>
            <a:r>
              <a:rPr lang="en-US" dirty="0"/>
              <a:t>two </a:t>
            </a:r>
            <a:r>
              <a:rPr lang="en-US" dirty="0" smtClean="0"/>
              <a:t>classes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480" y="2238509"/>
            <a:ext cx="4269601" cy="37803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2196" y="2616074"/>
            <a:ext cx="52438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there is more than one choice of dividing line between the groups of circles and squares.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Three such possibilities are labeled </a:t>
            </a:r>
            <a:r>
              <a:rPr lang="en-US" sz="2800" b="1" dirty="0"/>
              <a:t>a</a:t>
            </a:r>
            <a:r>
              <a:rPr lang="en-US" sz="2800" dirty="0"/>
              <a:t>, </a:t>
            </a:r>
            <a:r>
              <a:rPr lang="en-US" sz="2800" b="1" dirty="0"/>
              <a:t>b</a:t>
            </a:r>
            <a:r>
              <a:rPr lang="en-US" sz="2800" dirty="0"/>
              <a:t>, and </a:t>
            </a:r>
            <a:r>
              <a:rPr lang="en-US" sz="2800" b="1" dirty="0"/>
              <a:t>c</a:t>
            </a:r>
            <a:r>
              <a:rPr lang="en-US" sz="2800" dirty="0"/>
              <a:t>. How does the algorithm choose?</a:t>
            </a:r>
          </a:p>
        </p:txBody>
      </p:sp>
    </p:spTree>
    <p:extLst>
      <p:ext uri="{BB962C8B-B14F-4D97-AF65-F5344CB8AC3E}">
        <p14:creationId xmlns:p14="http://schemas.microsoft.com/office/powerpoint/2010/main" val="368966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r>
              <a:rPr lang="en-US" b="1" dirty="0"/>
              <a:t>Maximum Margin </a:t>
            </a:r>
            <a:r>
              <a:rPr lang="en-US" b="1" dirty="0" smtClean="0"/>
              <a:t>Hyperplane </a:t>
            </a:r>
            <a:r>
              <a:rPr lang="en-US" dirty="0" smtClean="0"/>
              <a:t>(</a:t>
            </a:r>
            <a:r>
              <a:rPr lang="en-US" b="1" dirty="0" smtClean="0"/>
              <a:t>MMH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7127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MMH</a:t>
            </a:r>
            <a:r>
              <a:rPr lang="en-US" dirty="0" smtClean="0"/>
              <a:t> </a:t>
            </a:r>
            <a:r>
              <a:rPr lang="en-US" dirty="0"/>
              <a:t>creates the greatest separation between the two </a:t>
            </a:r>
            <a:r>
              <a:rPr lang="en-US" dirty="0" smtClean="0"/>
              <a:t>classes</a:t>
            </a:r>
          </a:p>
          <a:p>
            <a:r>
              <a:rPr lang="en-US" dirty="0"/>
              <a:t>The maximum margin will improve the chance that, in </a:t>
            </a:r>
            <a:r>
              <a:rPr lang="en-US" dirty="0" smtClean="0"/>
              <a:t>spite of </a:t>
            </a:r>
            <a:r>
              <a:rPr lang="en-US" dirty="0"/>
              <a:t>random noise, the points will remain on the correct side of the </a:t>
            </a:r>
            <a:r>
              <a:rPr lang="en-US" dirty="0" smtClean="0"/>
              <a:t>boundary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402" y="2623135"/>
            <a:ext cx="4117115" cy="3666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043920"/>
            <a:ext cx="53557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/>
              <a:t>support vectors </a:t>
            </a:r>
            <a:r>
              <a:rPr lang="en-US" sz="2000" dirty="0"/>
              <a:t>(indicated by arrows in the figure that follows) are the points from each class that are the closest to the MMH;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class must have at least one support vector, but it is possible to have more than 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Using the support vectors alone, it is possible to define the MMH</a:t>
            </a:r>
          </a:p>
        </p:txBody>
      </p:sp>
    </p:spTree>
    <p:extLst>
      <p:ext uri="{BB962C8B-B14F-4D97-AF65-F5344CB8AC3E}">
        <p14:creationId xmlns:p14="http://schemas.microsoft.com/office/powerpoint/2010/main" val="418161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case of linearly separable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easiest to understand how to find the maximum margin under the </a:t>
            </a:r>
            <a:r>
              <a:rPr lang="en-US" dirty="0" smtClean="0"/>
              <a:t>assumption that </a:t>
            </a:r>
            <a:r>
              <a:rPr lang="en-US" dirty="0"/>
              <a:t>the classes are linearly separable.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case, the MMH is as far away </a:t>
            </a:r>
            <a:r>
              <a:rPr lang="en-US" dirty="0" smtClean="0"/>
              <a:t>as possible </a:t>
            </a:r>
            <a:r>
              <a:rPr lang="en-US" dirty="0"/>
              <a:t>from the outer boundaries of the two groups of data points. </a:t>
            </a:r>
            <a:endParaRPr lang="en-US" dirty="0" smtClean="0"/>
          </a:p>
          <a:p>
            <a:r>
              <a:rPr lang="en-US" dirty="0" smtClean="0"/>
              <a:t>These outer boundaries </a:t>
            </a:r>
            <a:r>
              <a:rPr lang="en-US" dirty="0"/>
              <a:t>are known as the </a:t>
            </a:r>
            <a:r>
              <a:rPr lang="en-US" b="1" dirty="0"/>
              <a:t>convex hull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MMH is then the </a:t>
            </a:r>
            <a:r>
              <a:rPr lang="en-US" dirty="0" smtClean="0"/>
              <a:t>perpendicular bisector </a:t>
            </a:r>
            <a:r>
              <a:rPr lang="en-US" dirty="0"/>
              <a:t>of the shortest line between the two convex hulls. </a:t>
            </a:r>
            <a:endParaRPr lang="en-US" dirty="0" smtClean="0"/>
          </a:p>
          <a:p>
            <a:r>
              <a:rPr lang="en-US" dirty="0" smtClean="0"/>
              <a:t>Sophisticated computer algorithms </a:t>
            </a:r>
            <a:r>
              <a:rPr lang="en-US" dirty="0"/>
              <a:t>that use a technique known as </a:t>
            </a:r>
            <a:r>
              <a:rPr lang="en-US" b="1" dirty="0"/>
              <a:t>quadratic optimization </a:t>
            </a:r>
            <a:r>
              <a:rPr lang="en-US" dirty="0"/>
              <a:t>are capable </a:t>
            </a:r>
            <a:r>
              <a:rPr lang="en-US" dirty="0" smtClean="0"/>
              <a:t>of finding </a:t>
            </a:r>
            <a:r>
              <a:rPr lang="en-US" dirty="0"/>
              <a:t>the maximum margin in this way.</a:t>
            </a:r>
          </a:p>
        </p:txBody>
      </p:sp>
    </p:spTree>
    <p:extLst>
      <p:ext uri="{BB962C8B-B14F-4D97-AF65-F5344CB8AC3E}">
        <p14:creationId xmlns:p14="http://schemas.microsoft.com/office/powerpoint/2010/main" val="208758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723"/>
            <a:ext cx="5264020" cy="4351338"/>
          </a:xfrm>
        </p:spPr>
        <p:txBody>
          <a:bodyPr/>
          <a:lstStyle/>
          <a:p>
            <a:r>
              <a:rPr lang="en-US" dirty="0"/>
              <a:t>An alternative (but equivalent) approach involves a search through the space </a:t>
            </a:r>
            <a:r>
              <a:rPr lang="en-US" dirty="0" smtClean="0"/>
              <a:t>of every </a:t>
            </a:r>
            <a:r>
              <a:rPr lang="en-US" dirty="0"/>
              <a:t>possible hyperplane in order to find a set of two parallel planes that </a:t>
            </a:r>
            <a:r>
              <a:rPr lang="en-US" dirty="0" smtClean="0"/>
              <a:t>divide the </a:t>
            </a:r>
            <a:r>
              <a:rPr lang="en-US" dirty="0"/>
              <a:t>points into homogeneous groups yet themselves are as far apart as </a:t>
            </a:r>
            <a:r>
              <a:rPr lang="en-US" dirty="0" smtClean="0"/>
              <a:t>possible.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797" y="1690688"/>
            <a:ext cx="4117115" cy="367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1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920"/>
          </a:xfrm>
        </p:spPr>
        <p:txBody>
          <a:bodyPr>
            <a:normAutofit fontScale="90000"/>
          </a:bodyPr>
          <a:lstStyle/>
          <a:p>
            <a:r>
              <a:rPr lang="en-US" dirty="0"/>
              <a:t>hyperplane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5829"/>
            <a:ext cx="10515600" cy="4351338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i="1" dirty="0"/>
              <a:t>n</a:t>
            </a:r>
            <a:r>
              <a:rPr lang="en-US" dirty="0"/>
              <a:t>-dimensional space, the following equation is </a:t>
            </a:r>
            <a:r>
              <a:rPr lang="en-US" dirty="0" smtClean="0"/>
              <a:t>used</a:t>
            </a:r>
          </a:p>
          <a:p>
            <a:endParaRPr lang="en-US" dirty="0"/>
          </a:p>
          <a:p>
            <a:r>
              <a:rPr lang="en-US" i="1" dirty="0"/>
              <a:t>w </a:t>
            </a:r>
            <a:r>
              <a:rPr lang="en-US" dirty="0"/>
              <a:t>is a vector of </a:t>
            </a:r>
            <a:r>
              <a:rPr lang="en-US" i="1" dirty="0"/>
              <a:t>n </a:t>
            </a:r>
            <a:r>
              <a:rPr lang="en-US" dirty="0" smtClean="0"/>
              <a:t>weights, that </a:t>
            </a:r>
            <a:r>
              <a:rPr lang="en-US" dirty="0"/>
              <a:t>is, </a:t>
            </a:r>
            <a:r>
              <a:rPr lang="en-US" i="1" dirty="0"/>
              <a:t>{w1, w2, ..., </a:t>
            </a:r>
            <a:r>
              <a:rPr lang="en-US" i="1" dirty="0" err="1"/>
              <a:t>wn</a:t>
            </a:r>
            <a:r>
              <a:rPr lang="en-US" i="1" dirty="0"/>
              <a:t>}</a:t>
            </a:r>
            <a:r>
              <a:rPr lang="en-US" dirty="0"/>
              <a:t>, </a:t>
            </a:r>
          </a:p>
          <a:p>
            <a:r>
              <a:rPr lang="en-US" i="1" dirty="0" smtClean="0"/>
              <a:t>b </a:t>
            </a:r>
            <a:r>
              <a:rPr lang="en-US" dirty="0"/>
              <a:t>is a single number known as the </a:t>
            </a:r>
            <a:r>
              <a:rPr lang="en-US" b="1" dirty="0"/>
              <a:t>bias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bias </a:t>
            </a:r>
            <a:r>
              <a:rPr lang="en-US" dirty="0" smtClean="0"/>
              <a:t>is conceptually </a:t>
            </a:r>
            <a:r>
              <a:rPr lang="en-US" dirty="0"/>
              <a:t>equivalent to the intercept term in the slope-intercept </a:t>
            </a:r>
            <a:r>
              <a:rPr lang="en-US" dirty="0" smtClean="0"/>
              <a:t>form</a:t>
            </a:r>
          </a:p>
          <a:p>
            <a:r>
              <a:rPr lang="en-US" dirty="0"/>
              <a:t>the goal of the process is to find a set of weights that specify </a:t>
            </a:r>
            <a:r>
              <a:rPr lang="en-US" dirty="0" smtClean="0"/>
              <a:t>two hyperplanes</a:t>
            </a:r>
            <a:r>
              <a:rPr lang="en-US" dirty="0"/>
              <a:t>, as follows: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616" y="1709228"/>
            <a:ext cx="2033143" cy="3044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771" y="4957114"/>
            <a:ext cx="2541429" cy="86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5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251"/>
          </a:xfrm>
        </p:spPr>
        <p:txBody>
          <a:bodyPr>
            <a:normAutofit fontScale="90000"/>
          </a:bodyPr>
          <a:lstStyle/>
          <a:p>
            <a:r>
              <a:rPr lang="en-US" dirty="0"/>
              <a:t>the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37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will also require that these hyperplanes are specified such that all the points of </a:t>
            </a:r>
            <a:r>
              <a:rPr lang="en-US" dirty="0" smtClean="0"/>
              <a:t>one class </a:t>
            </a:r>
            <a:r>
              <a:rPr lang="en-US" dirty="0"/>
              <a:t>fall above the first hyperplane and all the points of the other class fall beneath </a:t>
            </a:r>
            <a:r>
              <a:rPr lang="en-US" dirty="0" smtClean="0"/>
              <a:t>the second </a:t>
            </a:r>
            <a:r>
              <a:rPr lang="en-US" dirty="0"/>
              <a:t>hyperplane.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possible so long as the data are linearly separable</a:t>
            </a:r>
            <a:r>
              <a:rPr lang="en-US" dirty="0" smtClean="0"/>
              <a:t>.</a:t>
            </a:r>
          </a:p>
          <a:p>
            <a:r>
              <a:rPr lang="en-US" dirty="0"/>
              <a:t>Vector geometry defines the distance between these two planes as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||</a:t>
            </a:r>
            <a:r>
              <a:rPr lang="en-US" i="1" dirty="0"/>
              <a:t>w</a:t>
            </a:r>
            <a:r>
              <a:rPr lang="en-US" dirty="0"/>
              <a:t>||</a:t>
            </a:r>
            <a:r>
              <a:rPr lang="en-US" i="1" dirty="0"/>
              <a:t> </a:t>
            </a:r>
            <a:r>
              <a:rPr lang="en-US" dirty="0"/>
              <a:t>indicates the </a:t>
            </a:r>
            <a:r>
              <a:rPr lang="en-US" b="1" dirty="0"/>
              <a:t>Euclidean norm </a:t>
            </a:r>
            <a:r>
              <a:rPr lang="en-US" dirty="0"/>
              <a:t>(the distance from the origin to vector </a:t>
            </a:r>
            <a:r>
              <a:rPr lang="en-US" i="1" dirty="0"/>
              <a:t>w</a:t>
            </a:r>
            <a:r>
              <a:rPr lang="en-US" dirty="0"/>
              <a:t>).</a:t>
            </a:r>
          </a:p>
          <a:p>
            <a:r>
              <a:rPr lang="en-US" dirty="0"/>
              <a:t>Because ||</a:t>
            </a:r>
            <a:r>
              <a:rPr lang="en-US" i="1" dirty="0"/>
              <a:t>w</a:t>
            </a:r>
            <a:r>
              <a:rPr lang="en-US" dirty="0"/>
              <a:t>||</a:t>
            </a:r>
            <a:r>
              <a:rPr lang="en-US" i="1" dirty="0"/>
              <a:t> </a:t>
            </a:r>
            <a:r>
              <a:rPr lang="en-US" dirty="0"/>
              <a:t>is in the denominator, to maximize distance, we need to </a:t>
            </a:r>
            <a:r>
              <a:rPr lang="en-US" dirty="0" smtClean="0"/>
              <a:t>minimize ||</a:t>
            </a:r>
            <a:r>
              <a:rPr lang="en-US" i="1" dirty="0"/>
              <a:t>w</a:t>
            </a:r>
            <a:r>
              <a:rPr lang="en-US" dirty="0"/>
              <a:t>||.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110" y="2954347"/>
            <a:ext cx="711600" cy="84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11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2253</Words>
  <Application>Microsoft Office PowerPoint</Application>
  <PresentationFormat>Widescreen</PresentationFormat>
  <Paragraphs>181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Understanding Support Vector Machines</vt:lpstr>
      <vt:lpstr>applications</vt:lpstr>
      <vt:lpstr>Classification with hyperplanes</vt:lpstr>
      <vt:lpstr>hyperplane</vt:lpstr>
      <vt:lpstr>Maximum Margin Hyperplane (MMH)</vt:lpstr>
      <vt:lpstr>The case of linearly separable data</vt:lpstr>
      <vt:lpstr>An alternative approach</vt:lpstr>
      <vt:lpstr>hyperplane</vt:lpstr>
      <vt:lpstr>the distance</vt:lpstr>
      <vt:lpstr>The task</vt:lpstr>
      <vt:lpstr>The case of nonlinearly separable data</vt:lpstr>
      <vt:lpstr>cost value</vt:lpstr>
      <vt:lpstr>Using kernels for non-linear spaces</vt:lpstr>
      <vt:lpstr>altitude</vt:lpstr>
      <vt:lpstr>nonlinear kernels</vt:lpstr>
      <vt:lpstr>Pros and cons</vt:lpstr>
      <vt:lpstr>Kernel functions</vt:lpstr>
      <vt:lpstr>most commonly used kernel functions</vt:lpstr>
      <vt:lpstr>The Gaussian RBF kernel</vt:lpstr>
      <vt:lpstr>Example – performing OCR with SVMs</vt:lpstr>
      <vt:lpstr>Optical Character Recognition (OCR)</vt:lpstr>
      <vt:lpstr>Assumptions &amp; Dataset</vt:lpstr>
      <vt:lpstr>examples of the printed glyphs</vt:lpstr>
      <vt:lpstr>Step 2 – exploring and preparing the data</vt:lpstr>
      <vt:lpstr>Reading the data into R</vt:lpstr>
      <vt:lpstr>Create training and testing data frames</vt:lpstr>
      <vt:lpstr>Step 3 – training a model on the data</vt:lpstr>
      <vt:lpstr>the kernlab package</vt:lpstr>
      <vt:lpstr>The syntax</vt:lpstr>
      <vt:lpstr>training a simple linear SVM classifier</vt:lpstr>
      <vt:lpstr>Step 4 – evaluating model performance</vt:lpstr>
      <vt:lpstr>examine how well our classifier performed</vt:lpstr>
      <vt:lpstr>accuracy</vt:lpstr>
      <vt:lpstr>Step 5 – improving model performance</vt:lpstr>
      <vt:lpstr>compare the accuracy</vt:lpstr>
      <vt:lpstr>The End of Chapter 7</vt:lpstr>
    </vt:vector>
  </TitlesOfParts>
  <Company>University of Houston-Downtown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Support Vector Machines</dc:title>
  <dc:creator>Lin, Hong</dc:creator>
  <cp:lastModifiedBy>LinH</cp:lastModifiedBy>
  <cp:revision>47</cp:revision>
  <dcterms:created xsi:type="dcterms:W3CDTF">2017-04-07T17:05:32Z</dcterms:created>
  <dcterms:modified xsi:type="dcterms:W3CDTF">2018-04-08T04:17:07Z</dcterms:modified>
</cp:coreProperties>
</file>