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DF693-22E1-48AF-A75F-1D8106DF81F4}" type="datetimeFigureOut">
              <a:rPr lang="en-US" smtClean="0"/>
              <a:t>3/28/2018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7B8E2-4440-41D4-AB9B-225ABDAA41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35522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DF693-22E1-48AF-A75F-1D8106DF81F4}" type="datetimeFigureOut">
              <a:rPr lang="en-US" smtClean="0"/>
              <a:t>3/28/2018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7B8E2-4440-41D4-AB9B-225ABDAA41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1950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DF693-22E1-48AF-A75F-1D8106DF81F4}" type="datetimeFigureOut">
              <a:rPr lang="en-US" smtClean="0"/>
              <a:t>3/28/2018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7B8E2-4440-41D4-AB9B-225ABDAA41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60278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DF693-22E1-48AF-A75F-1D8106DF81F4}" type="datetimeFigureOut">
              <a:rPr lang="en-US" smtClean="0"/>
              <a:t>3/28/2018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7B8E2-4440-41D4-AB9B-225ABDAA41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50783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DF693-22E1-48AF-A75F-1D8106DF81F4}" type="datetimeFigureOut">
              <a:rPr lang="en-US" smtClean="0"/>
              <a:t>3/28/2018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7B8E2-4440-41D4-AB9B-225ABDAA41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903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DF693-22E1-48AF-A75F-1D8106DF81F4}" type="datetimeFigureOut">
              <a:rPr lang="en-US" smtClean="0"/>
              <a:t>3/28/2018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7B8E2-4440-41D4-AB9B-225ABDAA41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96403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DF693-22E1-48AF-A75F-1D8106DF81F4}" type="datetimeFigureOut">
              <a:rPr lang="en-US" smtClean="0"/>
              <a:t>3/28/2018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7B8E2-4440-41D4-AB9B-225ABDAA41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186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DF693-22E1-48AF-A75F-1D8106DF81F4}" type="datetimeFigureOut">
              <a:rPr lang="en-US" smtClean="0"/>
              <a:t>3/28/2018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7B8E2-4440-41D4-AB9B-225ABDAA41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73202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DF693-22E1-48AF-A75F-1D8106DF81F4}" type="datetimeFigureOut">
              <a:rPr lang="en-US" smtClean="0"/>
              <a:t>3/28/2018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7B8E2-4440-41D4-AB9B-225ABDAA41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36491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DF693-22E1-48AF-A75F-1D8106DF81F4}" type="datetimeFigureOut">
              <a:rPr lang="en-US" smtClean="0"/>
              <a:t>3/28/2018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7B8E2-4440-41D4-AB9B-225ABDAA41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33201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DF693-22E1-48AF-A75F-1D8106DF81F4}" type="datetimeFigureOut">
              <a:rPr lang="en-US" smtClean="0"/>
              <a:t>3/28/2018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7B8E2-4440-41D4-AB9B-225ABDAA41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08927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1DF693-22E1-48AF-A75F-1D8106DF81F4}" type="datetimeFigureOut">
              <a:rPr lang="en-US" smtClean="0"/>
              <a:t>3/28/2018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47B8E2-4440-41D4-AB9B-225ABDAA41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7010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hyperlink" Target="http://archive.ics.uci.edu/m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7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Black Box Methods – </a:t>
            </a:r>
            <a:r>
              <a:rPr lang="en-US" sz="3600" dirty="0" smtClean="0"/>
              <a:t>Neural Networks </a:t>
            </a:r>
            <a:r>
              <a:rPr lang="en-US" sz="3600" dirty="0"/>
              <a:t>and </a:t>
            </a:r>
            <a:r>
              <a:rPr lang="en-US" sz="3600" dirty="0" smtClean="0"/>
              <a:t>Support Vector </a:t>
            </a:r>
            <a:r>
              <a:rPr lang="en-US" sz="3600" dirty="0"/>
              <a:t>Machines</a:t>
            </a:r>
          </a:p>
        </p:txBody>
      </p:sp>
    </p:spTree>
    <p:extLst>
      <p:ext uri="{BB962C8B-B14F-4D97-AF65-F5344CB8AC3E}">
        <p14:creationId xmlns:p14="http://schemas.microsoft.com/office/powerpoint/2010/main" val="15864360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sigmoid activation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69366"/>
            <a:ext cx="10515600" cy="4351338"/>
          </a:xfrm>
        </p:spPr>
        <p:txBody>
          <a:bodyPr/>
          <a:lstStyle/>
          <a:p>
            <a:r>
              <a:rPr lang="en-US" dirty="0"/>
              <a:t>output values can fall anywhere in the </a:t>
            </a:r>
            <a:r>
              <a:rPr lang="en-US" dirty="0" smtClean="0"/>
              <a:t>range from </a:t>
            </a:r>
            <a:r>
              <a:rPr lang="en-US" dirty="0"/>
              <a:t>0 to 1.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sigmoid is </a:t>
            </a:r>
            <a:r>
              <a:rPr lang="en-US" b="1" dirty="0"/>
              <a:t>differentiable</a:t>
            </a:r>
            <a:r>
              <a:rPr lang="en-US" dirty="0"/>
              <a:t>, </a:t>
            </a:r>
            <a:r>
              <a:rPr lang="en-US" dirty="0" smtClean="0"/>
              <a:t>this </a:t>
            </a:r>
            <a:r>
              <a:rPr lang="en-US" dirty="0"/>
              <a:t>feature is crucial to create efficient ANN optimization algorithms.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09724" y="2907396"/>
            <a:ext cx="5244398" cy="325589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505173" y="3156559"/>
            <a:ext cx="321692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perhaps the most commonly used activation function and </a:t>
            </a:r>
            <a:r>
              <a:rPr lang="en-US" sz="2400" dirty="0" smtClean="0"/>
              <a:t>is often </a:t>
            </a:r>
            <a:r>
              <a:rPr lang="en-US" sz="2400" dirty="0"/>
              <a:t>used by default</a:t>
            </a:r>
          </a:p>
        </p:txBody>
      </p:sp>
    </p:spTree>
    <p:extLst>
      <p:ext uri="{BB962C8B-B14F-4D97-AF65-F5344CB8AC3E}">
        <p14:creationId xmlns:p14="http://schemas.microsoft.com/office/powerpoint/2010/main" val="23092485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0621" y="599457"/>
            <a:ext cx="3621066" cy="1325563"/>
          </a:xfrm>
        </p:spPr>
        <p:txBody>
          <a:bodyPr/>
          <a:lstStyle/>
          <a:p>
            <a:r>
              <a:rPr lang="en-US" dirty="0"/>
              <a:t>choice of alternatives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5485" y="599457"/>
            <a:ext cx="7424100" cy="560898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00621" y="1925020"/>
            <a:ext cx="3524864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output </a:t>
            </a:r>
            <a:r>
              <a:rPr lang="en-US" sz="2000" dirty="0" smtClean="0"/>
              <a:t>signal range</a:t>
            </a:r>
            <a:r>
              <a:rPr lang="en-US" sz="2000" dirty="0"/>
              <a:t>:</a:t>
            </a:r>
            <a:r>
              <a:rPr lang="en-US" sz="2000" dirty="0" smtClean="0"/>
              <a:t>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(</a:t>
            </a:r>
            <a:r>
              <a:rPr lang="en-US" sz="2000" dirty="0"/>
              <a:t>0, 1), </a:t>
            </a:r>
            <a:endParaRPr lang="en-US" sz="2000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(-</a:t>
            </a:r>
            <a:r>
              <a:rPr lang="en-US" sz="2000" dirty="0"/>
              <a:t>1, +1</a:t>
            </a:r>
            <a:r>
              <a:rPr lang="en-US" sz="2000" dirty="0" smtClean="0"/>
              <a:t>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(-</a:t>
            </a:r>
            <a:r>
              <a:rPr lang="en-US" sz="2000" dirty="0" err="1"/>
              <a:t>inf</a:t>
            </a:r>
            <a:r>
              <a:rPr lang="en-US" sz="2000" dirty="0"/>
              <a:t>, +</a:t>
            </a:r>
            <a:r>
              <a:rPr lang="en-US" sz="2000" dirty="0" err="1"/>
              <a:t>inf</a:t>
            </a:r>
            <a:r>
              <a:rPr lang="en-US" sz="2000" dirty="0" smtClean="0"/>
              <a:t>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choice of </a:t>
            </a:r>
            <a:r>
              <a:rPr lang="en-US" sz="2000" dirty="0" smtClean="0"/>
              <a:t>activation function fit </a:t>
            </a:r>
            <a:r>
              <a:rPr lang="en-US" sz="2000" dirty="0"/>
              <a:t>certain types of data </a:t>
            </a:r>
            <a:r>
              <a:rPr lang="en-US" sz="2000" dirty="0" smtClean="0"/>
              <a:t>more appropriately: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linear </a:t>
            </a:r>
            <a:r>
              <a:rPr lang="en-US" sz="2000" dirty="0"/>
              <a:t>activation function </a:t>
            </a:r>
            <a:r>
              <a:rPr lang="en-US" sz="2000" dirty="0" smtClean="0"/>
              <a:t>-&gt;</a:t>
            </a:r>
            <a:r>
              <a:rPr lang="en-US" sz="2000" dirty="0"/>
              <a:t> </a:t>
            </a:r>
            <a:r>
              <a:rPr lang="en-US" sz="2000" dirty="0" smtClean="0"/>
              <a:t>linear </a:t>
            </a:r>
            <a:r>
              <a:rPr lang="en-US" sz="2000" dirty="0"/>
              <a:t>regression </a:t>
            </a:r>
            <a:r>
              <a:rPr lang="en-US" sz="2000" dirty="0" smtClean="0"/>
              <a:t>model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Gaussian </a:t>
            </a:r>
            <a:r>
              <a:rPr lang="en-US" sz="2000" dirty="0"/>
              <a:t>activation function </a:t>
            </a:r>
            <a:r>
              <a:rPr lang="en-US" sz="2000" dirty="0" smtClean="0"/>
              <a:t>-&gt; </a:t>
            </a:r>
            <a:r>
              <a:rPr lang="en-US" sz="2000" dirty="0"/>
              <a:t>a </a:t>
            </a:r>
            <a:r>
              <a:rPr lang="en-US" sz="2000" dirty="0" smtClean="0"/>
              <a:t>model called </a:t>
            </a:r>
            <a:r>
              <a:rPr lang="en-US" sz="2000" dirty="0"/>
              <a:t>a </a:t>
            </a:r>
            <a:r>
              <a:rPr lang="en-US" sz="2000" b="1" dirty="0"/>
              <a:t>Radial Basis Function </a:t>
            </a:r>
            <a:r>
              <a:rPr lang="en-US" sz="2000" dirty="0"/>
              <a:t>(</a:t>
            </a:r>
            <a:r>
              <a:rPr lang="en-US" sz="2000" b="1" dirty="0"/>
              <a:t>RBF</a:t>
            </a:r>
            <a:r>
              <a:rPr lang="en-US" sz="2000" dirty="0"/>
              <a:t>) network.</a:t>
            </a:r>
          </a:p>
        </p:txBody>
      </p:sp>
    </p:spTree>
    <p:extLst>
      <p:ext uri="{BB962C8B-B14F-4D97-AF65-F5344CB8AC3E}">
        <p14:creationId xmlns:p14="http://schemas.microsoft.com/office/powerpoint/2010/main" val="13763018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squashing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for many of the activation </a:t>
            </a:r>
            <a:r>
              <a:rPr lang="en-US" dirty="0" smtClean="0"/>
              <a:t>functions, the </a:t>
            </a:r>
            <a:r>
              <a:rPr lang="en-US" dirty="0"/>
              <a:t>range of </a:t>
            </a:r>
            <a:r>
              <a:rPr lang="en-US" dirty="0" smtClean="0"/>
              <a:t>input values </a:t>
            </a:r>
            <a:r>
              <a:rPr lang="en-US" dirty="0"/>
              <a:t>that affect the output signal is relatively narrow. </a:t>
            </a:r>
            <a:endParaRPr lang="en-US" dirty="0" smtClean="0"/>
          </a:p>
          <a:p>
            <a:r>
              <a:rPr lang="en-US" dirty="0" smtClean="0"/>
              <a:t>For </a:t>
            </a:r>
            <a:r>
              <a:rPr lang="en-US" dirty="0"/>
              <a:t>example, in the case </a:t>
            </a:r>
            <a:r>
              <a:rPr lang="en-US" dirty="0" smtClean="0"/>
              <a:t>of sigmoid</a:t>
            </a:r>
            <a:r>
              <a:rPr lang="en-US" dirty="0"/>
              <a:t>, </a:t>
            </a:r>
            <a:endParaRPr lang="en-US" dirty="0" smtClean="0"/>
          </a:p>
          <a:p>
            <a:pPr lvl="1"/>
            <a:r>
              <a:rPr lang="en-US" dirty="0" smtClean="0"/>
              <a:t>the </a:t>
            </a:r>
            <a:r>
              <a:rPr lang="en-US" dirty="0"/>
              <a:t>output signal is always nearly 0 or 1 for an input signal below </a:t>
            </a:r>
            <a:r>
              <a:rPr lang="en-US" i="1" dirty="0"/>
              <a:t>-5 </a:t>
            </a:r>
            <a:r>
              <a:rPr lang="en-US" dirty="0"/>
              <a:t>or </a:t>
            </a:r>
            <a:r>
              <a:rPr lang="en-US" dirty="0" smtClean="0"/>
              <a:t>above </a:t>
            </a:r>
            <a:r>
              <a:rPr lang="en-US" i="1" dirty="0" smtClean="0"/>
              <a:t>+5</a:t>
            </a:r>
            <a:r>
              <a:rPr lang="en-US" dirty="0"/>
              <a:t>, respectively. </a:t>
            </a:r>
            <a:endParaRPr lang="en-US" dirty="0" smtClean="0"/>
          </a:p>
          <a:p>
            <a:pPr lvl="1"/>
            <a:r>
              <a:rPr lang="en-US" dirty="0" smtClean="0"/>
              <a:t>this </a:t>
            </a:r>
            <a:r>
              <a:rPr lang="en-US" dirty="0"/>
              <a:t>essentially squeezes the input values into a smaller range of </a:t>
            </a:r>
            <a:r>
              <a:rPr lang="en-US" dirty="0" smtClean="0"/>
              <a:t>outputs.</a:t>
            </a:r>
          </a:p>
          <a:p>
            <a:r>
              <a:rPr lang="en-US" dirty="0"/>
              <a:t>The solution to the squashing </a:t>
            </a:r>
            <a:r>
              <a:rPr lang="en-US" dirty="0" smtClean="0"/>
              <a:t>problem:</a:t>
            </a:r>
          </a:p>
          <a:p>
            <a:pPr lvl="1"/>
            <a:r>
              <a:rPr lang="en-US" dirty="0" smtClean="0"/>
              <a:t>transform </a:t>
            </a:r>
            <a:r>
              <a:rPr lang="en-US" dirty="0"/>
              <a:t>all neural network inputs </a:t>
            </a:r>
            <a:r>
              <a:rPr lang="en-US" dirty="0" smtClean="0"/>
              <a:t>such that </a:t>
            </a:r>
            <a:r>
              <a:rPr lang="en-US" dirty="0"/>
              <a:t>the features' values fall within a small range around </a:t>
            </a:r>
            <a:r>
              <a:rPr lang="en-US" dirty="0" smtClean="0"/>
              <a:t>0 -&gt; standardizing </a:t>
            </a:r>
            <a:r>
              <a:rPr lang="en-US" dirty="0"/>
              <a:t>or normalizing the features. </a:t>
            </a:r>
            <a:endParaRPr lang="en-US" dirty="0" smtClean="0"/>
          </a:p>
          <a:p>
            <a:pPr lvl="1"/>
            <a:r>
              <a:rPr lang="en-US" dirty="0" smtClean="0"/>
              <a:t>By </a:t>
            </a:r>
            <a:r>
              <a:rPr lang="en-US" dirty="0"/>
              <a:t>restricting the range of input </a:t>
            </a:r>
            <a:r>
              <a:rPr lang="en-US" dirty="0" smtClean="0"/>
              <a:t>values, the </a:t>
            </a:r>
            <a:r>
              <a:rPr lang="en-US" dirty="0"/>
              <a:t>activation function will have action across the entire </a:t>
            </a:r>
            <a:r>
              <a:rPr lang="en-US" dirty="0" smtClean="0"/>
              <a:t>range</a:t>
            </a:r>
          </a:p>
          <a:p>
            <a:pPr lvl="1"/>
            <a:r>
              <a:rPr lang="en-US" dirty="0" smtClean="0"/>
              <a:t>A </a:t>
            </a:r>
            <a:r>
              <a:rPr lang="en-US" dirty="0"/>
              <a:t>side benefit is that the </a:t>
            </a:r>
            <a:r>
              <a:rPr lang="en-US" dirty="0" smtClean="0"/>
              <a:t>model may </a:t>
            </a:r>
            <a:r>
              <a:rPr lang="en-US" dirty="0"/>
              <a:t>also be faster to train</a:t>
            </a:r>
          </a:p>
        </p:txBody>
      </p:sp>
    </p:spTree>
    <p:extLst>
      <p:ext uri="{BB962C8B-B14F-4D97-AF65-F5344CB8AC3E}">
        <p14:creationId xmlns:p14="http://schemas.microsoft.com/office/powerpoint/2010/main" val="33826304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Network topology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ability of a neural network to learn is rooted in its </a:t>
            </a:r>
            <a:r>
              <a:rPr lang="en-US" b="1" dirty="0"/>
              <a:t>topology</a:t>
            </a:r>
            <a:r>
              <a:rPr lang="en-US" dirty="0"/>
              <a:t>, or the patterns </a:t>
            </a:r>
            <a:r>
              <a:rPr lang="en-US" dirty="0" smtClean="0"/>
              <a:t>and structures </a:t>
            </a:r>
            <a:r>
              <a:rPr lang="en-US" dirty="0"/>
              <a:t>of interconnected neurons. </a:t>
            </a:r>
            <a:endParaRPr lang="en-US" dirty="0" smtClean="0"/>
          </a:p>
          <a:p>
            <a:r>
              <a:rPr lang="en-US" dirty="0" smtClean="0"/>
              <a:t>Network architecture </a:t>
            </a:r>
            <a:r>
              <a:rPr lang="en-US" dirty="0"/>
              <a:t>can be differentiated by three key characteristics:</a:t>
            </a:r>
          </a:p>
          <a:p>
            <a:pPr marL="0" indent="0" defTabSz="282575">
              <a:buNone/>
            </a:pPr>
            <a:r>
              <a:rPr lang="en-US" dirty="0" smtClean="0"/>
              <a:t>	• </a:t>
            </a:r>
            <a:r>
              <a:rPr lang="en-US" dirty="0"/>
              <a:t>The number of layers</a:t>
            </a:r>
          </a:p>
          <a:p>
            <a:pPr marL="0" indent="0" defTabSz="282575">
              <a:buNone/>
            </a:pPr>
            <a:r>
              <a:rPr lang="en-US" dirty="0" smtClean="0"/>
              <a:t>	• </a:t>
            </a:r>
            <a:r>
              <a:rPr lang="en-US" dirty="0"/>
              <a:t>Whether information in the network is allowed to travel backward</a:t>
            </a:r>
          </a:p>
          <a:p>
            <a:pPr marL="0" indent="0" defTabSz="282575">
              <a:buNone/>
            </a:pPr>
            <a:r>
              <a:rPr lang="en-US" dirty="0" smtClean="0"/>
              <a:t>	• </a:t>
            </a:r>
            <a:r>
              <a:rPr lang="en-US" dirty="0"/>
              <a:t>The number of nodes within each layer of the </a:t>
            </a:r>
            <a:r>
              <a:rPr lang="en-US" dirty="0" smtClean="0"/>
              <a:t>network</a:t>
            </a:r>
          </a:p>
          <a:p>
            <a:pPr defTabSz="282575"/>
            <a:r>
              <a:rPr lang="en-US" dirty="0"/>
              <a:t>The topology determines the complexity of tasks that can be learned by the network</a:t>
            </a:r>
          </a:p>
        </p:txBody>
      </p:sp>
    </p:spTree>
    <p:extLst>
      <p:ext uri="{BB962C8B-B14F-4D97-AF65-F5344CB8AC3E}">
        <p14:creationId xmlns:p14="http://schemas.microsoft.com/office/powerpoint/2010/main" val="29011318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6979276" cy="1325563"/>
          </a:xfrm>
        </p:spPr>
        <p:txBody>
          <a:bodyPr/>
          <a:lstStyle/>
          <a:p>
            <a:r>
              <a:rPr lang="en-US" b="1" dirty="0"/>
              <a:t>The number of layers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4668993" cy="4351338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/>
              <a:t>input nodes </a:t>
            </a:r>
            <a:r>
              <a:rPr lang="en-US" dirty="0" smtClean="0"/>
              <a:t>receives unprocessed </a:t>
            </a:r>
            <a:r>
              <a:rPr lang="en-US" dirty="0"/>
              <a:t>signals directly from the input data. </a:t>
            </a:r>
            <a:endParaRPr lang="en-US" dirty="0" smtClean="0"/>
          </a:p>
          <a:p>
            <a:r>
              <a:rPr lang="en-US" dirty="0" smtClean="0"/>
              <a:t>Each </a:t>
            </a:r>
            <a:r>
              <a:rPr lang="en-US" dirty="0"/>
              <a:t>input node is responsible </a:t>
            </a:r>
            <a:r>
              <a:rPr lang="en-US" dirty="0" smtClean="0"/>
              <a:t>for processing </a:t>
            </a:r>
            <a:r>
              <a:rPr lang="en-US" dirty="0"/>
              <a:t>a single feature in the dataset;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feature's value will be transformed </a:t>
            </a:r>
            <a:r>
              <a:rPr lang="en-US" dirty="0" smtClean="0"/>
              <a:t>by the </a:t>
            </a:r>
            <a:r>
              <a:rPr lang="en-US" dirty="0"/>
              <a:t>corresponding node's activation function. </a:t>
            </a:r>
            <a:endParaRPr lang="en-US" dirty="0" smtClean="0"/>
          </a:p>
          <a:p>
            <a:r>
              <a:rPr lang="en-US" dirty="0" smtClean="0"/>
              <a:t>output node </a:t>
            </a:r>
            <a:r>
              <a:rPr lang="en-US" dirty="0"/>
              <a:t>uses its own activation function to generate </a:t>
            </a:r>
            <a:r>
              <a:rPr lang="en-US" dirty="0" smtClean="0"/>
              <a:t>a final </a:t>
            </a:r>
            <a:r>
              <a:rPr lang="en-US" dirty="0"/>
              <a:t>prediction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9768" y="2129518"/>
            <a:ext cx="6457950" cy="374355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9530367" y="1944852"/>
            <a:ext cx="20406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connection weights</a:t>
            </a:r>
          </a:p>
        </p:txBody>
      </p:sp>
      <p:sp>
        <p:nvSpPr>
          <p:cNvPr id="6" name="Down Arrow 5"/>
          <p:cNvSpPr/>
          <p:nvPr/>
        </p:nvSpPr>
        <p:spPr>
          <a:xfrm rot="1221204">
            <a:off x="9515487" y="2311513"/>
            <a:ext cx="502275" cy="32139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7361238" y="1427044"/>
            <a:ext cx="27918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single-layer network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85705764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multilayer network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74865"/>
            <a:ext cx="10515600" cy="4351338"/>
          </a:xfrm>
        </p:spPr>
        <p:txBody>
          <a:bodyPr/>
          <a:lstStyle/>
          <a:p>
            <a:r>
              <a:rPr lang="en-US" b="1" dirty="0" smtClean="0"/>
              <a:t>Hidden layers</a:t>
            </a:r>
            <a:r>
              <a:rPr lang="en-US" dirty="0" smtClean="0"/>
              <a:t> </a:t>
            </a:r>
            <a:r>
              <a:rPr lang="en-US" dirty="0"/>
              <a:t>process the signals from the input nodes prior to it reaching the </a:t>
            </a:r>
            <a:r>
              <a:rPr lang="en-US" dirty="0" smtClean="0"/>
              <a:t>output node</a:t>
            </a:r>
          </a:p>
          <a:p>
            <a:r>
              <a:rPr lang="en-US" dirty="0"/>
              <a:t>Most multilayer networks are </a:t>
            </a:r>
            <a:r>
              <a:rPr lang="en-US" b="1" dirty="0"/>
              <a:t>fully connected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73787" y="2700428"/>
            <a:ext cx="8186850" cy="36420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415782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12034"/>
          </a:xfrm>
        </p:spPr>
        <p:txBody>
          <a:bodyPr/>
          <a:lstStyle/>
          <a:p>
            <a:r>
              <a:rPr lang="en-US" b="1" dirty="0"/>
              <a:t>The direction of information travel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77160"/>
            <a:ext cx="10515600" cy="4351338"/>
          </a:xfrm>
        </p:spPr>
        <p:txBody>
          <a:bodyPr>
            <a:normAutofit/>
          </a:bodyPr>
          <a:lstStyle/>
          <a:p>
            <a:r>
              <a:rPr lang="en-US" b="1" dirty="0"/>
              <a:t>feedforward </a:t>
            </a:r>
            <a:r>
              <a:rPr lang="en-US" dirty="0" smtClean="0"/>
              <a:t>networks: </a:t>
            </a:r>
            <a:r>
              <a:rPr lang="en-US" dirty="0"/>
              <a:t>Networks in which the input signal is </a:t>
            </a:r>
            <a:r>
              <a:rPr lang="en-US" dirty="0" smtClean="0"/>
              <a:t>fed continuously </a:t>
            </a:r>
            <a:r>
              <a:rPr lang="en-US" dirty="0"/>
              <a:t>in one direction from connection to connection until it reaches </a:t>
            </a:r>
            <a:r>
              <a:rPr lang="en-US" dirty="0" smtClean="0"/>
              <a:t>the output layer</a:t>
            </a:r>
          </a:p>
          <a:p>
            <a:r>
              <a:rPr lang="en-US" b="1" dirty="0"/>
              <a:t>Deep Neural Network </a:t>
            </a:r>
            <a:r>
              <a:rPr lang="en-US" dirty="0"/>
              <a:t>(</a:t>
            </a:r>
            <a:r>
              <a:rPr lang="en-US" b="1" dirty="0"/>
              <a:t>DNN</a:t>
            </a:r>
            <a:r>
              <a:rPr lang="en-US" dirty="0" smtClean="0"/>
              <a:t>): </a:t>
            </a:r>
            <a:r>
              <a:rPr lang="en-US" dirty="0"/>
              <a:t>A neural network with multiple hidden </a:t>
            </a:r>
            <a:r>
              <a:rPr lang="en-US" dirty="0" smtClean="0"/>
              <a:t>layers</a:t>
            </a:r>
          </a:p>
          <a:p>
            <a:r>
              <a:rPr lang="en-US" b="1" dirty="0"/>
              <a:t>deep </a:t>
            </a:r>
            <a:r>
              <a:rPr lang="en-US" b="1" dirty="0" smtClean="0"/>
              <a:t>learning: </a:t>
            </a:r>
            <a:r>
              <a:rPr lang="en-US" dirty="0"/>
              <a:t>the practice of training </a:t>
            </a:r>
            <a:r>
              <a:rPr lang="en-US" dirty="0" smtClean="0"/>
              <a:t>DNN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97876" y="3761336"/>
            <a:ext cx="9468945" cy="2668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955206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recurrent network </a:t>
            </a:r>
            <a:r>
              <a:rPr lang="en-US" dirty="0"/>
              <a:t>(or </a:t>
            </a:r>
            <a:r>
              <a:rPr lang="en-US" b="1" dirty="0"/>
              <a:t>feedback network</a:t>
            </a:r>
            <a:r>
              <a:rPr lang="en-US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6014545" cy="4351338"/>
          </a:xfrm>
        </p:spPr>
        <p:txBody>
          <a:bodyPr>
            <a:normAutofit lnSpcReduction="10000"/>
          </a:bodyPr>
          <a:lstStyle/>
          <a:p>
            <a:r>
              <a:rPr lang="en-US" dirty="0"/>
              <a:t>allows signals to </a:t>
            </a:r>
            <a:r>
              <a:rPr lang="en-US" dirty="0" smtClean="0"/>
              <a:t>travel in </a:t>
            </a:r>
            <a:r>
              <a:rPr lang="en-US" dirty="0"/>
              <a:t>both directions using </a:t>
            </a:r>
            <a:r>
              <a:rPr lang="en-US" dirty="0" smtClean="0"/>
              <a:t>loops</a:t>
            </a:r>
          </a:p>
          <a:p>
            <a:r>
              <a:rPr lang="en-US" dirty="0"/>
              <a:t>allows extremely complex patterns to be </a:t>
            </a:r>
            <a:r>
              <a:rPr lang="en-US" dirty="0" smtClean="0"/>
              <a:t>learned</a:t>
            </a:r>
          </a:p>
          <a:p>
            <a:r>
              <a:rPr lang="en-US" dirty="0"/>
              <a:t>short-term memory, or </a:t>
            </a:r>
            <a:r>
              <a:rPr lang="en-US" b="1" dirty="0"/>
              <a:t>delay</a:t>
            </a:r>
            <a:r>
              <a:rPr lang="en-US" dirty="0"/>
              <a:t>, increases the power of </a:t>
            </a:r>
            <a:r>
              <a:rPr lang="en-US" dirty="0" smtClean="0"/>
              <a:t>recurrent networks immensely</a:t>
            </a:r>
          </a:p>
          <a:p>
            <a:pPr lvl="1"/>
            <a:r>
              <a:rPr lang="en-US" dirty="0"/>
              <a:t>includes the capability to understand </a:t>
            </a:r>
            <a:r>
              <a:rPr lang="en-US" dirty="0" smtClean="0"/>
              <a:t>the sequences </a:t>
            </a:r>
            <a:r>
              <a:rPr lang="en-US" dirty="0"/>
              <a:t>of events over a period of time. </a:t>
            </a:r>
          </a:p>
          <a:p>
            <a:pPr lvl="1"/>
            <a:r>
              <a:rPr lang="en-US" dirty="0" smtClean="0"/>
              <a:t>used </a:t>
            </a:r>
            <a:r>
              <a:rPr lang="en-US" dirty="0"/>
              <a:t>for stock </a:t>
            </a:r>
            <a:r>
              <a:rPr lang="en-US" dirty="0" smtClean="0"/>
              <a:t>market prediction</a:t>
            </a:r>
            <a:r>
              <a:rPr lang="en-US" dirty="0"/>
              <a:t>, speech comprehension, or weather forecasting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13463" y="2091558"/>
            <a:ext cx="4910103" cy="32286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608672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Multilayer Perceptron </a:t>
            </a:r>
            <a:r>
              <a:rPr lang="en-US" dirty="0"/>
              <a:t>(</a:t>
            </a:r>
            <a:r>
              <a:rPr lang="en-US" b="1" dirty="0"/>
              <a:t>MLP</a:t>
            </a:r>
            <a:r>
              <a:rPr lang="en-US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recurrent networks are still largely theoretical </a:t>
            </a:r>
            <a:r>
              <a:rPr lang="en-US" dirty="0" smtClean="0"/>
              <a:t>and are </a:t>
            </a:r>
            <a:r>
              <a:rPr lang="en-US" dirty="0"/>
              <a:t>rarely used in </a:t>
            </a:r>
            <a:r>
              <a:rPr lang="en-US" dirty="0" smtClean="0"/>
              <a:t>practice</a:t>
            </a:r>
          </a:p>
          <a:p>
            <a:r>
              <a:rPr lang="en-US" dirty="0"/>
              <a:t>feedforward networks have </a:t>
            </a:r>
            <a:r>
              <a:rPr lang="en-US" dirty="0" smtClean="0"/>
              <a:t>been extensively </a:t>
            </a:r>
            <a:r>
              <a:rPr lang="en-US" dirty="0"/>
              <a:t>applied to real-world </a:t>
            </a:r>
            <a:r>
              <a:rPr lang="en-US" dirty="0" smtClean="0"/>
              <a:t>problems</a:t>
            </a:r>
          </a:p>
          <a:p>
            <a:r>
              <a:rPr lang="en-US" b="1" dirty="0"/>
              <a:t>Multilayer Perceptron </a:t>
            </a:r>
            <a:r>
              <a:rPr lang="en-US" dirty="0"/>
              <a:t>(</a:t>
            </a:r>
            <a:r>
              <a:rPr lang="en-US" b="1" dirty="0"/>
              <a:t>MLP</a:t>
            </a:r>
            <a:r>
              <a:rPr lang="en-US" dirty="0" smtClean="0"/>
              <a:t>): </a:t>
            </a:r>
            <a:r>
              <a:rPr lang="en-US" dirty="0"/>
              <a:t>multilayer </a:t>
            </a:r>
            <a:r>
              <a:rPr lang="en-US" dirty="0" smtClean="0"/>
              <a:t>feedforward network. </a:t>
            </a:r>
            <a:r>
              <a:rPr lang="en-US" dirty="0"/>
              <a:t>de facto </a:t>
            </a:r>
            <a:r>
              <a:rPr lang="en-US" dirty="0" smtClean="0"/>
              <a:t>standard ANN </a:t>
            </a:r>
            <a:r>
              <a:rPr lang="en-US" dirty="0"/>
              <a:t>topology</a:t>
            </a:r>
          </a:p>
        </p:txBody>
      </p:sp>
    </p:spTree>
    <p:extLst>
      <p:ext uri="{BB962C8B-B14F-4D97-AF65-F5344CB8AC3E}">
        <p14:creationId xmlns:p14="http://schemas.microsoft.com/office/powerpoint/2010/main" val="82994607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The number of nodes in each layer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The number of input nodes is predetermined by the number of features in </a:t>
            </a:r>
            <a:r>
              <a:rPr lang="en-US" dirty="0" smtClean="0"/>
              <a:t>the input </a:t>
            </a:r>
            <a:r>
              <a:rPr lang="en-US" dirty="0"/>
              <a:t>data.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number of output nodes is predetermined by the number </a:t>
            </a:r>
            <a:r>
              <a:rPr lang="en-US" dirty="0" smtClean="0"/>
              <a:t>of outcomes </a:t>
            </a:r>
            <a:r>
              <a:rPr lang="en-US" dirty="0"/>
              <a:t>to be modeled or the number of class levels in the outcome. </a:t>
            </a:r>
            <a:endParaRPr lang="en-US" dirty="0" smtClean="0"/>
          </a:p>
          <a:p>
            <a:r>
              <a:rPr lang="en-US" dirty="0" smtClean="0"/>
              <a:t>The number </a:t>
            </a:r>
            <a:r>
              <a:rPr lang="en-US" dirty="0"/>
              <a:t>of hidden nodes is left to the user to decide prior to training the model</a:t>
            </a:r>
            <a:r>
              <a:rPr lang="en-US" dirty="0" smtClean="0"/>
              <a:t>.</a:t>
            </a:r>
          </a:p>
          <a:p>
            <a:pPr lvl="1"/>
            <a:r>
              <a:rPr lang="en-US" dirty="0"/>
              <a:t>there is no reliable rule to determine the number of neurons in </a:t>
            </a:r>
            <a:r>
              <a:rPr lang="en-US" dirty="0" smtClean="0"/>
              <a:t>the hidden </a:t>
            </a:r>
            <a:r>
              <a:rPr lang="en-US" dirty="0"/>
              <a:t>layer. </a:t>
            </a:r>
            <a:endParaRPr lang="en-US" dirty="0" smtClean="0"/>
          </a:p>
          <a:p>
            <a:pPr lvl="1"/>
            <a:r>
              <a:rPr lang="en-US" dirty="0" smtClean="0"/>
              <a:t>The </a:t>
            </a:r>
            <a:r>
              <a:rPr lang="en-US" dirty="0"/>
              <a:t>appropriate number depends </a:t>
            </a:r>
            <a:r>
              <a:rPr lang="en-US" dirty="0" smtClean="0"/>
              <a:t>on:</a:t>
            </a:r>
          </a:p>
          <a:p>
            <a:pPr lvl="2"/>
            <a:r>
              <a:rPr lang="en-US" dirty="0" smtClean="0"/>
              <a:t>the </a:t>
            </a:r>
            <a:r>
              <a:rPr lang="en-US" dirty="0"/>
              <a:t>number of input nodes,</a:t>
            </a:r>
          </a:p>
          <a:p>
            <a:pPr lvl="2"/>
            <a:r>
              <a:rPr lang="en-US" dirty="0"/>
              <a:t>the amount of training </a:t>
            </a:r>
            <a:r>
              <a:rPr lang="en-US" dirty="0" smtClean="0"/>
              <a:t>data</a:t>
            </a:r>
          </a:p>
          <a:p>
            <a:pPr lvl="2"/>
            <a:r>
              <a:rPr lang="en-US" dirty="0" smtClean="0"/>
              <a:t>the </a:t>
            </a:r>
            <a:r>
              <a:rPr lang="en-US" dirty="0"/>
              <a:t>amount of noisy data, </a:t>
            </a:r>
          </a:p>
          <a:p>
            <a:pPr lvl="2"/>
            <a:r>
              <a:rPr lang="en-US" dirty="0" smtClean="0"/>
              <a:t>the </a:t>
            </a:r>
            <a:r>
              <a:rPr lang="en-US" dirty="0"/>
              <a:t>complexity of </a:t>
            </a:r>
            <a:r>
              <a:rPr lang="en-US" dirty="0" smtClean="0"/>
              <a:t>the learning task </a:t>
            </a:r>
          </a:p>
          <a:p>
            <a:pPr lvl="2"/>
            <a:r>
              <a:rPr lang="en-US" dirty="0" smtClean="0"/>
              <a:t>many </a:t>
            </a:r>
            <a:r>
              <a:rPr lang="en-US" dirty="0"/>
              <a:t>other </a:t>
            </a:r>
            <a:r>
              <a:rPr lang="en-US" dirty="0" smtClean="0"/>
              <a:t>factors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21195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black box </a:t>
            </a:r>
            <a:r>
              <a:rPr lang="en-US" dirty="0"/>
              <a:t>processes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</a:t>
            </a:r>
            <a:r>
              <a:rPr lang="en-US" dirty="0" smtClean="0"/>
              <a:t>mechanism that </a:t>
            </a:r>
            <a:r>
              <a:rPr lang="en-US" dirty="0"/>
              <a:t>transforms the input into the output is obfuscated by an imaginary </a:t>
            </a:r>
            <a:r>
              <a:rPr lang="en-US" dirty="0" smtClean="0"/>
              <a:t>box</a:t>
            </a:r>
          </a:p>
          <a:p>
            <a:r>
              <a:rPr lang="en-US" dirty="0" smtClean="0"/>
              <a:t>Topics of the chapter:</a:t>
            </a:r>
          </a:p>
          <a:p>
            <a:pPr lvl="1"/>
            <a:r>
              <a:rPr lang="en-US" dirty="0"/>
              <a:t>Neural networks mimic the structure of animal brains to </a:t>
            </a:r>
            <a:r>
              <a:rPr lang="en-US" dirty="0" smtClean="0"/>
              <a:t>model arbitrary </a:t>
            </a:r>
            <a:r>
              <a:rPr lang="en-US" dirty="0"/>
              <a:t>functions</a:t>
            </a:r>
          </a:p>
          <a:p>
            <a:pPr lvl="1"/>
            <a:r>
              <a:rPr lang="en-US" dirty="0" smtClean="0"/>
              <a:t>Support </a:t>
            </a:r>
            <a:r>
              <a:rPr lang="en-US" dirty="0"/>
              <a:t>vector machines use multidimensional surfaces to define </a:t>
            </a:r>
            <a:r>
              <a:rPr lang="en-US" dirty="0" smtClean="0"/>
              <a:t>the relationship </a:t>
            </a:r>
            <a:r>
              <a:rPr lang="en-US" dirty="0"/>
              <a:t>between features and outcomes</a:t>
            </a:r>
          </a:p>
          <a:p>
            <a:pPr lvl="1"/>
            <a:r>
              <a:rPr lang="en-US" dirty="0" smtClean="0"/>
              <a:t>Despite </a:t>
            </a:r>
            <a:r>
              <a:rPr lang="en-US" dirty="0"/>
              <a:t>their complexity, these can be applied easily to real-world problems</a:t>
            </a:r>
          </a:p>
        </p:txBody>
      </p:sp>
    </p:spTree>
    <p:extLst>
      <p:ext uri="{BB962C8B-B14F-4D97-AF65-F5344CB8AC3E}">
        <p14:creationId xmlns:p14="http://schemas.microsoft.com/office/powerpoint/2010/main" val="331211217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best practice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more complex network topologies with a greater number of </a:t>
            </a:r>
            <a:r>
              <a:rPr lang="en-US" dirty="0" smtClean="0"/>
              <a:t>network connections </a:t>
            </a:r>
            <a:r>
              <a:rPr lang="en-US" dirty="0"/>
              <a:t>allow the learning of more complex problems. </a:t>
            </a:r>
            <a:endParaRPr lang="en-US" dirty="0" smtClean="0"/>
          </a:p>
          <a:p>
            <a:r>
              <a:rPr lang="en-US" dirty="0" smtClean="0"/>
              <a:t>A </a:t>
            </a:r>
            <a:r>
              <a:rPr lang="en-US" dirty="0"/>
              <a:t>greater number </a:t>
            </a:r>
            <a:r>
              <a:rPr lang="en-US" dirty="0" smtClean="0"/>
              <a:t>of neurons </a:t>
            </a:r>
            <a:r>
              <a:rPr lang="en-US" dirty="0"/>
              <a:t>will result in a model that more closely mirrors the training data, but </a:t>
            </a:r>
            <a:r>
              <a:rPr lang="en-US" dirty="0" smtClean="0"/>
              <a:t>this runs </a:t>
            </a:r>
            <a:r>
              <a:rPr lang="en-US" dirty="0"/>
              <a:t>a risk of </a:t>
            </a:r>
            <a:r>
              <a:rPr lang="en-US" dirty="0" smtClean="0"/>
              <a:t>overfitting</a:t>
            </a:r>
          </a:p>
          <a:p>
            <a:r>
              <a:rPr lang="en-US" dirty="0"/>
              <a:t>Large </a:t>
            </a:r>
            <a:r>
              <a:rPr lang="en-US" dirty="0" smtClean="0"/>
              <a:t>neural networks </a:t>
            </a:r>
            <a:r>
              <a:rPr lang="en-US" dirty="0"/>
              <a:t>can also be computationally expensive and slow to train.</a:t>
            </a:r>
          </a:p>
          <a:p>
            <a:r>
              <a:rPr lang="en-US" dirty="0"/>
              <a:t>The best practice is to use the fewest nodes that result in adequate performance in </a:t>
            </a:r>
            <a:r>
              <a:rPr lang="en-US" dirty="0" smtClean="0"/>
              <a:t>a validation </a:t>
            </a:r>
            <a:r>
              <a:rPr lang="en-US" dirty="0"/>
              <a:t>dataset</a:t>
            </a:r>
            <a:r>
              <a:rPr lang="en-US" dirty="0" smtClean="0"/>
              <a:t>.</a:t>
            </a:r>
          </a:p>
          <a:p>
            <a:r>
              <a:rPr lang="en-US" dirty="0"/>
              <a:t>It has been proven that a neural network with at least one hidden </a:t>
            </a:r>
            <a:r>
              <a:rPr lang="en-US" dirty="0" smtClean="0"/>
              <a:t>layer of </a:t>
            </a:r>
            <a:r>
              <a:rPr lang="en-US" dirty="0"/>
              <a:t>sufficient neurons is a </a:t>
            </a:r>
            <a:r>
              <a:rPr lang="en-US" b="1" dirty="0"/>
              <a:t>universal function </a:t>
            </a:r>
            <a:r>
              <a:rPr lang="en-US" b="1" dirty="0" err="1"/>
              <a:t>approximator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smtClean="0"/>
              <a:t>This means that </a:t>
            </a:r>
            <a:r>
              <a:rPr lang="en-US" dirty="0"/>
              <a:t>neural networks can be used to approximate any </a:t>
            </a:r>
            <a:r>
              <a:rPr lang="en-US" dirty="0" smtClean="0"/>
              <a:t>continuous function </a:t>
            </a:r>
            <a:r>
              <a:rPr lang="en-US" dirty="0"/>
              <a:t>to an arbitrary precision over a finite interval.</a:t>
            </a:r>
          </a:p>
        </p:txBody>
      </p:sp>
    </p:spTree>
    <p:extLst>
      <p:ext uri="{BB962C8B-B14F-4D97-AF65-F5344CB8AC3E}">
        <p14:creationId xmlns:p14="http://schemas.microsoft.com/office/powerpoint/2010/main" val="327154833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Training neural networks </a:t>
            </a:r>
            <a:r>
              <a:rPr lang="en-US" b="1" dirty="0" smtClean="0"/>
              <a:t>with backpropagation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Training a neural network by adjusting connection weights is very </a:t>
            </a:r>
            <a:r>
              <a:rPr lang="en-US" dirty="0" smtClean="0"/>
              <a:t>computationally intensive.</a:t>
            </a:r>
          </a:p>
          <a:p>
            <a:r>
              <a:rPr lang="en-US" b="1" dirty="0" smtClean="0"/>
              <a:t>Backpropagation: </a:t>
            </a:r>
            <a:r>
              <a:rPr lang="en-US" dirty="0" smtClean="0"/>
              <a:t>An efficient </a:t>
            </a:r>
            <a:r>
              <a:rPr lang="en-US" dirty="0"/>
              <a:t>method of training an </a:t>
            </a:r>
            <a:r>
              <a:rPr lang="en-US" dirty="0" smtClean="0"/>
              <a:t>ANN </a:t>
            </a:r>
          </a:p>
          <a:p>
            <a:pPr lvl="1"/>
            <a:r>
              <a:rPr lang="en-US" dirty="0" smtClean="0"/>
              <a:t>Discovered </a:t>
            </a:r>
            <a:r>
              <a:rPr lang="en-US" dirty="0"/>
              <a:t>the mid-to-late 1980s</a:t>
            </a:r>
            <a:r>
              <a:rPr lang="en-US" dirty="0" smtClean="0"/>
              <a:t>. </a:t>
            </a:r>
          </a:p>
          <a:p>
            <a:pPr lvl="1"/>
            <a:r>
              <a:rPr lang="en-US" dirty="0" smtClean="0"/>
              <a:t>The algorithm used a strategy </a:t>
            </a:r>
            <a:r>
              <a:rPr lang="en-US" dirty="0"/>
              <a:t>of back-propagating </a:t>
            </a:r>
            <a:r>
              <a:rPr lang="en-US" dirty="0" smtClean="0"/>
              <a:t>errors.</a:t>
            </a:r>
          </a:p>
          <a:p>
            <a:pPr lvl="1"/>
            <a:r>
              <a:rPr lang="en-US" dirty="0"/>
              <a:t>most often </a:t>
            </a:r>
            <a:r>
              <a:rPr lang="en-US" dirty="0" smtClean="0"/>
              <a:t>cited: </a:t>
            </a:r>
            <a:r>
              <a:rPr lang="en-US" dirty="0" err="1" smtClean="0"/>
              <a:t>Rumelhart</a:t>
            </a:r>
            <a:r>
              <a:rPr lang="en-US" dirty="0" smtClean="0"/>
              <a:t> </a:t>
            </a:r>
            <a:r>
              <a:rPr lang="en-US" dirty="0"/>
              <a:t>DE, Hinton GE, Williams RJ. Learning </a:t>
            </a:r>
            <a:r>
              <a:rPr lang="en-US" dirty="0" smtClean="0"/>
              <a:t>representations by </a:t>
            </a:r>
            <a:r>
              <a:rPr lang="en-US" dirty="0"/>
              <a:t>back-propagating errors. </a:t>
            </a:r>
            <a:r>
              <a:rPr lang="en-US" i="1" dirty="0"/>
              <a:t>Nature</a:t>
            </a:r>
            <a:r>
              <a:rPr lang="en-US" dirty="0"/>
              <a:t>. 1986; 323:533-566.</a:t>
            </a:r>
          </a:p>
        </p:txBody>
      </p:sp>
    </p:spTree>
    <p:extLst>
      <p:ext uri="{BB962C8B-B14F-4D97-AF65-F5344CB8AC3E}">
        <p14:creationId xmlns:p14="http://schemas.microsoft.com/office/powerpoint/2010/main" val="3858159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Strengths and </a:t>
            </a:r>
            <a:r>
              <a:rPr lang="en-US" dirty="0"/>
              <a:t>weaknesses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470771"/>
            <a:ext cx="10488304" cy="3598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683156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backpropagation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iterates through </a:t>
            </a:r>
            <a:r>
              <a:rPr lang="en-US" dirty="0" smtClean="0"/>
              <a:t>many cycles </a:t>
            </a:r>
            <a:r>
              <a:rPr lang="en-US" dirty="0"/>
              <a:t>of two processes. </a:t>
            </a:r>
            <a:endParaRPr lang="en-US" dirty="0" smtClean="0"/>
          </a:p>
          <a:p>
            <a:r>
              <a:rPr lang="en-US" dirty="0" smtClean="0"/>
              <a:t>Each </a:t>
            </a:r>
            <a:r>
              <a:rPr lang="en-US" dirty="0"/>
              <a:t>cycle is known as an </a:t>
            </a:r>
            <a:r>
              <a:rPr lang="en-US" b="1" dirty="0" smtClean="0"/>
              <a:t>epoch</a:t>
            </a:r>
          </a:p>
          <a:p>
            <a:r>
              <a:rPr lang="en-US" dirty="0"/>
              <a:t>starting weights are typically set </a:t>
            </a:r>
            <a:r>
              <a:rPr lang="en-US" dirty="0" smtClean="0"/>
              <a:t>at random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smtClean="0"/>
              <a:t>Then</a:t>
            </a:r>
            <a:r>
              <a:rPr lang="en-US" dirty="0"/>
              <a:t>, the algorithm iterates through the processes, until a stopping </a:t>
            </a:r>
            <a:r>
              <a:rPr lang="en-US" dirty="0" smtClean="0"/>
              <a:t>criterion is </a:t>
            </a:r>
            <a:r>
              <a:rPr lang="en-US" dirty="0"/>
              <a:t>reached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871633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epoch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Each epoch in the backpropagation algorithm includes:</a:t>
            </a:r>
          </a:p>
          <a:p>
            <a:r>
              <a:rPr lang="en-US" dirty="0" smtClean="0"/>
              <a:t>A </a:t>
            </a:r>
            <a:r>
              <a:rPr lang="en-US" b="1" dirty="0"/>
              <a:t>forward phase </a:t>
            </a:r>
            <a:r>
              <a:rPr lang="en-US" dirty="0"/>
              <a:t>in which the neurons are activated in sequence </a:t>
            </a:r>
            <a:r>
              <a:rPr lang="en-US" dirty="0" smtClean="0"/>
              <a:t>from the </a:t>
            </a:r>
            <a:r>
              <a:rPr lang="en-US" dirty="0"/>
              <a:t>input layer to the output layer, applying each neuron's weights </a:t>
            </a:r>
            <a:r>
              <a:rPr lang="en-US" dirty="0" smtClean="0"/>
              <a:t>and activation </a:t>
            </a:r>
            <a:r>
              <a:rPr lang="en-US" dirty="0"/>
              <a:t>function along the way. Upon reaching the final layer, an </a:t>
            </a:r>
            <a:r>
              <a:rPr lang="en-US" dirty="0" smtClean="0"/>
              <a:t>output signal </a:t>
            </a:r>
            <a:r>
              <a:rPr lang="en-US" dirty="0"/>
              <a:t>is produced.</a:t>
            </a:r>
          </a:p>
          <a:p>
            <a:r>
              <a:rPr lang="en-US" dirty="0" smtClean="0"/>
              <a:t>A </a:t>
            </a:r>
            <a:r>
              <a:rPr lang="en-US" b="1" dirty="0"/>
              <a:t>backward phase </a:t>
            </a:r>
            <a:r>
              <a:rPr lang="en-US" dirty="0"/>
              <a:t>in which the network's output signal resulting from </a:t>
            </a:r>
            <a:r>
              <a:rPr lang="en-US" dirty="0" smtClean="0"/>
              <a:t>the forward </a:t>
            </a:r>
            <a:r>
              <a:rPr lang="en-US" dirty="0"/>
              <a:t>phase is compared to the true target value in the training data. </a:t>
            </a:r>
            <a:r>
              <a:rPr lang="en-US" dirty="0" smtClean="0"/>
              <a:t>The difference </a:t>
            </a:r>
            <a:r>
              <a:rPr lang="en-US" dirty="0"/>
              <a:t>between the network's output signal and the true value </a:t>
            </a:r>
            <a:r>
              <a:rPr lang="en-US" dirty="0" smtClean="0"/>
              <a:t>results in </a:t>
            </a:r>
            <a:r>
              <a:rPr lang="en-US" dirty="0"/>
              <a:t>an error that is propagated backwards in the network to modify </a:t>
            </a:r>
            <a:r>
              <a:rPr lang="en-US" dirty="0" smtClean="0"/>
              <a:t>the connection </a:t>
            </a:r>
            <a:r>
              <a:rPr lang="en-US" dirty="0"/>
              <a:t>weights between neurons and reduce future errors.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396639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gradient descent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network uses the information sent backward to reduce the total </a:t>
            </a:r>
            <a:r>
              <a:rPr lang="en-US" dirty="0" smtClean="0"/>
              <a:t>error of </a:t>
            </a:r>
            <a:r>
              <a:rPr lang="en-US" dirty="0"/>
              <a:t>the </a:t>
            </a:r>
            <a:r>
              <a:rPr lang="en-US" dirty="0" smtClean="0"/>
              <a:t>network</a:t>
            </a:r>
          </a:p>
          <a:p>
            <a:r>
              <a:rPr lang="en-US" dirty="0"/>
              <a:t>how does the algorithm determine </a:t>
            </a:r>
            <a:r>
              <a:rPr lang="en-US" dirty="0" smtClean="0"/>
              <a:t>how much </a:t>
            </a:r>
            <a:r>
              <a:rPr lang="en-US" dirty="0"/>
              <a:t>a weight should be changed</a:t>
            </a:r>
            <a:r>
              <a:rPr lang="en-US" dirty="0" smtClean="0"/>
              <a:t>?</a:t>
            </a:r>
          </a:p>
          <a:p>
            <a:r>
              <a:rPr lang="en-US" b="1" dirty="0"/>
              <a:t>gradient </a:t>
            </a:r>
            <a:r>
              <a:rPr lang="en-US" b="1" dirty="0" smtClean="0"/>
              <a:t>descent: </a:t>
            </a:r>
            <a:r>
              <a:rPr lang="en-US" dirty="0" smtClean="0"/>
              <a:t>it </a:t>
            </a:r>
            <a:r>
              <a:rPr lang="en-US" dirty="0"/>
              <a:t>works similarly to how an explorer </a:t>
            </a:r>
            <a:r>
              <a:rPr lang="en-US" dirty="0" smtClean="0"/>
              <a:t>trapped in </a:t>
            </a:r>
            <a:r>
              <a:rPr lang="en-US" dirty="0"/>
              <a:t>the jungle might find a path to water. By examining the terrain and </a:t>
            </a:r>
            <a:r>
              <a:rPr lang="en-US" dirty="0" smtClean="0"/>
              <a:t>continually walking </a:t>
            </a:r>
            <a:r>
              <a:rPr lang="en-US" dirty="0"/>
              <a:t>in the direction with the greatest downward slope, the explorer </a:t>
            </a:r>
            <a:r>
              <a:rPr lang="en-US" dirty="0" smtClean="0"/>
              <a:t>will eventually </a:t>
            </a:r>
            <a:r>
              <a:rPr lang="en-US" dirty="0"/>
              <a:t>reach the lowest valley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177221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gradient </a:t>
            </a:r>
            <a:r>
              <a:rPr lang="en-US" b="1" dirty="0" smtClean="0"/>
              <a:t>descent cont’d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uses the derivative of </a:t>
            </a:r>
            <a:r>
              <a:rPr lang="en-US" dirty="0" smtClean="0"/>
              <a:t>each neuron's </a:t>
            </a:r>
            <a:r>
              <a:rPr lang="en-US" dirty="0"/>
              <a:t>activation function to identify the gradient in the direction of each of </a:t>
            </a:r>
            <a:r>
              <a:rPr lang="en-US" dirty="0" smtClean="0"/>
              <a:t>the incoming weights</a:t>
            </a:r>
          </a:p>
          <a:p>
            <a:r>
              <a:rPr lang="en-US" dirty="0"/>
              <a:t>The gradient suggests how steeply the error will be reduced or </a:t>
            </a:r>
            <a:r>
              <a:rPr lang="en-US" dirty="0" smtClean="0"/>
              <a:t>increased for </a:t>
            </a:r>
            <a:r>
              <a:rPr lang="en-US" dirty="0"/>
              <a:t>a change in the weight.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algorithm will attempt to change the weights </a:t>
            </a:r>
            <a:r>
              <a:rPr lang="en-US" dirty="0" smtClean="0"/>
              <a:t>that result </a:t>
            </a:r>
            <a:r>
              <a:rPr lang="en-US" dirty="0"/>
              <a:t>in the greatest reduction in error by an amount known as the </a:t>
            </a:r>
            <a:r>
              <a:rPr lang="en-US" b="1" dirty="0"/>
              <a:t>learning rate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smtClean="0"/>
              <a:t>The</a:t>
            </a:r>
            <a:r>
              <a:rPr lang="en-US" dirty="0"/>
              <a:t> </a:t>
            </a:r>
            <a:r>
              <a:rPr lang="en-US" dirty="0" smtClean="0"/>
              <a:t>greater </a:t>
            </a:r>
            <a:r>
              <a:rPr lang="en-US" dirty="0"/>
              <a:t>the learning rate, the faster the algorithm will attempt to descend down </a:t>
            </a:r>
            <a:r>
              <a:rPr lang="en-US" dirty="0" smtClean="0"/>
              <a:t>the gradients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499063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8541" y="593725"/>
            <a:ext cx="10515600" cy="873273"/>
          </a:xfrm>
        </p:spPr>
        <p:txBody>
          <a:bodyPr>
            <a:normAutofit/>
          </a:bodyPr>
          <a:lstStyle/>
          <a:p>
            <a:r>
              <a:rPr lang="en-US" sz="3600" dirty="0" smtClean="0"/>
              <a:t>process </a:t>
            </a:r>
            <a:r>
              <a:rPr lang="en-US" sz="3600" dirty="0"/>
              <a:t>seems complex, </a:t>
            </a:r>
            <a:r>
              <a:rPr lang="en-US" sz="3600" dirty="0" smtClean="0"/>
              <a:t>but easy </a:t>
            </a:r>
            <a:r>
              <a:rPr lang="en-US" sz="3600" dirty="0"/>
              <a:t>to apply in practice</a:t>
            </a:r>
            <a:endParaRPr lang="en-US" sz="36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6504" y="1345975"/>
            <a:ext cx="10111416" cy="48652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658246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/>
              <a:t>Example – Modeling the strength </a:t>
            </a:r>
            <a:r>
              <a:rPr lang="en-US" sz="3600" b="1" dirty="0" smtClean="0"/>
              <a:t>of concrete </a:t>
            </a:r>
            <a:r>
              <a:rPr lang="en-US" sz="3600" b="1" dirty="0"/>
              <a:t>with ANNs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 the field of engineering, it is crucial to have accurate estimates of the </a:t>
            </a:r>
            <a:r>
              <a:rPr lang="en-US" dirty="0" smtClean="0"/>
              <a:t>performance of </a:t>
            </a:r>
            <a:r>
              <a:rPr lang="en-US" dirty="0"/>
              <a:t>building materials</a:t>
            </a:r>
            <a:r>
              <a:rPr lang="en-US" dirty="0" smtClean="0"/>
              <a:t>.</a:t>
            </a:r>
          </a:p>
          <a:p>
            <a:r>
              <a:rPr lang="en-US" dirty="0"/>
              <a:t>Estimating the strength of concrete is a challenge of particular interest</a:t>
            </a:r>
            <a:r>
              <a:rPr lang="en-US" dirty="0" smtClean="0"/>
              <a:t>.</a:t>
            </a:r>
          </a:p>
          <a:p>
            <a:r>
              <a:rPr lang="en-US" dirty="0"/>
              <a:t>concrete performance varies greatly due </a:t>
            </a:r>
            <a:r>
              <a:rPr lang="en-US" dirty="0" smtClean="0"/>
              <a:t>to a </a:t>
            </a:r>
            <a:r>
              <a:rPr lang="en-US" dirty="0"/>
              <a:t>wide variety of ingredients that interact in complex ways. </a:t>
            </a:r>
            <a:endParaRPr lang="en-US" dirty="0" smtClean="0"/>
          </a:p>
          <a:p>
            <a:r>
              <a:rPr lang="en-US" dirty="0" smtClean="0"/>
              <a:t>A </a:t>
            </a:r>
            <a:r>
              <a:rPr lang="en-US" dirty="0"/>
              <a:t>model that could </a:t>
            </a:r>
            <a:r>
              <a:rPr lang="en-US" dirty="0" smtClean="0"/>
              <a:t>reliably predict </a:t>
            </a:r>
            <a:r>
              <a:rPr lang="en-US" dirty="0"/>
              <a:t>concrete strength given a listing of the composition of the input </a:t>
            </a:r>
            <a:r>
              <a:rPr lang="en-US" dirty="0" smtClean="0"/>
              <a:t>materials could </a:t>
            </a:r>
            <a:r>
              <a:rPr lang="en-US" dirty="0"/>
              <a:t>result in safer construction practices.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167633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Step 1 – collecting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798731"/>
            <a:ext cx="10515600" cy="4351338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data on the compressive strength of concrete </a:t>
            </a:r>
            <a:r>
              <a:rPr lang="en-US" dirty="0" smtClean="0"/>
              <a:t>donated to </a:t>
            </a:r>
            <a:r>
              <a:rPr lang="en-US" dirty="0"/>
              <a:t>the UCI Machine Learning Data Repository (</a:t>
            </a:r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archive.ics.uci.edu/ml</a:t>
            </a:r>
            <a:r>
              <a:rPr lang="en-US" dirty="0" smtClean="0"/>
              <a:t>) by </a:t>
            </a:r>
            <a:r>
              <a:rPr lang="en-US" dirty="0"/>
              <a:t>I-Cheng </a:t>
            </a:r>
            <a:r>
              <a:rPr lang="en-US" dirty="0" err="1" smtClean="0"/>
              <a:t>Yeh</a:t>
            </a:r>
            <a:endParaRPr lang="en-US" dirty="0" smtClean="0"/>
          </a:p>
          <a:p>
            <a:r>
              <a:rPr lang="en-US" dirty="0"/>
              <a:t>refer to: </a:t>
            </a:r>
            <a:r>
              <a:rPr lang="en-US" dirty="0" err="1"/>
              <a:t>Yeh</a:t>
            </a:r>
            <a:r>
              <a:rPr lang="en-US" dirty="0"/>
              <a:t> IC. Modeling of strength of high </a:t>
            </a:r>
            <a:r>
              <a:rPr lang="en-US" dirty="0" smtClean="0"/>
              <a:t>performance concrete </a:t>
            </a:r>
            <a:r>
              <a:rPr lang="en-US" dirty="0"/>
              <a:t>using artificial neural networks. </a:t>
            </a:r>
            <a:r>
              <a:rPr lang="en-US" i="1" dirty="0"/>
              <a:t>Cement and </a:t>
            </a:r>
            <a:r>
              <a:rPr lang="en-US" i="1" dirty="0" smtClean="0"/>
              <a:t>Concrete Research</a:t>
            </a:r>
            <a:r>
              <a:rPr lang="en-US" dirty="0"/>
              <a:t>. 1998; 28:1797-1808</a:t>
            </a:r>
            <a:r>
              <a:rPr lang="en-US" dirty="0" smtClean="0"/>
              <a:t>.</a:t>
            </a:r>
          </a:p>
          <a:p>
            <a:r>
              <a:rPr lang="en-US" dirty="0"/>
              <a:t>1,030 examples of </a:t>
            </a:r>
            <a:r>
              <a:rPr lang="en-US" dirty="0" smtClean="0"/>
              <a:t>concrete with </a:t>
            </a:r>
            <a:r>
              <a:rPr lang="en-US" dirty="0"/>
              <a:t>eight features describing the components used in the mixture. </a:t>
            </a:r>
            <a:endParaRPr lang="en-US" dirty="0"/>
          </a:p>
          <a:p>
            <a:r>
              <a:rPr lang="en-US" dirty="0" smtClean="0"/>
              <a:t>features include: the amount </a:t>
            </a:r>
            <a:r>
              <a:rPr lang="en-US" dirty="0"/>
              <a:t>(in kilograms per cubic meter) of cement, slag, ash, water, </a:t>
            </a:r>
            <a:r>
              <a:rPr lang="en-US" dirty="0" smtClean="0"/>
              <a:t>superplasticizer, coarse </a:t>
            </a:r>
            <a:r>
              <a:rPr lang="en-US" dirty="0"/>
              <a:t>aggregate, and fine aggregate used in the product in addition to the </a:t>
            </a:r>
            <a:r>
              <a:rPr lang="en-US" dirty="0" smtClean="0"/>
              <a:t>aging time </a:t>
            </a:r>
            <a:r>
              <a:rPr lang="en-US" dirty="0"/>
              <a:t>(measured in days</a:t>
            </a:r>
            <a:r>
              <a:rPr lang="en-US" dirty="0" smtClean="0"/>
              <a:t>).</a:t>
            </a:r>
          </a:p>
          <a:p>
            <a:r>
              <a:rPr lang="en-US" dirty="0"/>
              <a:t>download </a:t>
            </a:r>
            <a:r>
              <a:rPr lang="en-US" dirty="0" smtClean="0"/>
              <a:t>the concrete.csv </a:t>
            </a:r>
            <a:r>
              <a:rPr lang="en-US" dirty="0"/>
              <a:t>file from the </a:t>
            </a:r>
            <a:r>
              <a:rPr lang="en-US" dirty="0" err="1"/>
              <a:t>Packt</a:t>
            </a:r>
            <a:r>
              <a:rPr lang="en-US" dirty="0"/>
              <a:t> </a:t>
            </a:r>
            <a:r>
              <a:rPr lang="en-US" dirty="0" smtClean="0"/>
              <a:t>Publishing website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2271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Understanding neural networks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An </a:t>
            </a:r>
            <a:r>
              <a:rPr lang="en-US" b="1" dirty="0"/>
              <a:t>Artificial Neural Network </a:t>
            </a:r>
            <a:r>
              <a:rPr lang="en-US" dirty="0"/>
              <a:t>(</a:t>
            </a:r>
            <a:r>
              <a:rPr lang="en-US" b="1" dirty="0"/>
              <a:t>ANN</a:t>
            </a:r>
            <a:r>
              <a:rPr lang="en-US" dirty="0"/>
              <a:t>) models the relationship between a set of </a:t>
            </a:r>
            <a:r>
              <a:rPr lang="en-US" dirty="0" smtClean="0"/>
              <a:t>input signals </a:t>
            </a:r>
            <a:r>
              <a:rPr lang="en-US" dirty="0"/>
              <a:t>and an output signal using a model derived from our understanding of how </a:t>
            </a:r>
            <a:r>
              <a:rPr lang="en-US" dirty="0" smtClean="0"/>
              <a:t>a biological </a:t>
            </a:r>
            <a:r>
              <a:rPr lang="en-US" dirty="0"/>
              <a:t>brain responds to stimuli from sensory </a:t>
            </a:r>
            <a:r>
              <a:rPr lang="en-US" dirty="0" smtClean="0"/>
              <a:t>inputs</a:t>
            </a:r>
          </a:p>
          <a:p>
            <a:pPr lvl="1"/>
            <a:r>
              <a:rPr lang="en-US" b="1" dirty="0" smtClean="0"/>
              <a:t>Neurons -&gt; </a:t>
            </a:r>
            <a:r>
              <a:rPr lang="en-US" dirty="0"/>
              <a:t>artificial neurons or </a:t>
            </a:r>
            <a:r>
              <a:rPr lang="en-US" b="1" dirty="0" smtClean="0"/>
              <a:t>nodes</a:t>
            </a:r>
          </a:p>
          <a:p>
            <a:r>
              <a:rPr lang="en-US" dirty="0" smtClean="0"/>
              <a:t>Some facts:</a:t>
            </a:r>
          </a:p>
          <a:p>
            <a:pPr lvl="1"/>
            <a:r>
              <a:rPr lang="en-US" dirty="0"/>
              <a:t>human </a:t>
            </a:r>
            <a:r>
              <a:rPr lang="en-US" dirty="0" smtClean="0"/>
              <a:t>brain - </a:t>
            </a:r>
            <a:r>
              <a:rPr lang="en-US" dirty="0"/>
              <a:t>85 billion </a:t>
            </a:r>
            <a:r>
              <a:rPr lang="en-US" dirty="0" smtClean="0"/>
              <a:t>neurons</a:t>
            </a:r>
          </a:p>
          <a:p>
            <a:pPr lvl="1"/>
            <a:r>
              <a:rPr lang="en-US" dirty="0"/>
              <a:t>cat </a:t>
            </a:r>
            <a:r>
              <a:rPr lang="en-US" dirty="0" smtClean="0"/>
              <a:t>- </a:t>
            </a:r>
            <a:r>
              <a:rPr lang="en-US" dirty="0"/>
              <a:t>roughly a billion </a:t>
            </a:r>
            <a:r>
              <a:rPr lang="en-US" dirty="0" smtClean="0"/>
              <a:t>neurons</a:t>
            </a:r>
          </a:p>
          <a:p>
            <a:pPr lvl="1"/>
            <a:r>
              <a:rPr lang="en-US" dirty="0"/>
              <a:t>mouse </a:t>
            </a:r>
            <a:r>
              <a:rPr lang="en-US" dirty="0" smtClean="0"/>
              <a:t>- </a:t>
            </a:r>
            <a:r>
              <a:rPr lang="en-US" dirty="0"/>
              <a:t>about 75 million </a:t>
            </a:r>
            <a:r>
              <a:rPr lang="en-US" dirty="0" smtClean="0"/>
              <a:t>neurons</a:t>
            </a:r>
          </a:p>
          <a:p>
            <a:pPr lvl="1"/>
            <a:r>
              <a:rPr lang="en-US" dirty="0"/>
              <a:t>cockroach </a:t>
            </a:r>
            <a:r>
              <a:rPr lang="en-US" dirty="0" smtClean="0"/>
              <a:t>- about </a:t>
            </a:r>
            <a:r>
              <a:rPr lang="en-US" dirty="0"/>
              <a:t>a million </a:t>
            </a:r>
            <a:r>
              <a:rPr lang="en-US" dirty="0" smtClean="0"/>
              <a:t>neurons</a:t>
            </a:r>
          </a:p>
          <a:p>
            <a:pPr lvl="1"/>
            <a:r>
              <a:rPr lang="en-US" dirty="0" smtClean="0"/>
              <a:t>Fruit fly - 100,000 </a:t>
            </a:r>
            <a:r>
              <a:rPr lang="en-US" dirty="0"/>
              <a:t>neurons</a:t>
            </a:r>
            <a:endParaRPr lang="en-US" dirty="0" smtClean="0"/>
          </a:p>
          <a:p>
            <a:pPr lvl="1"/>
            <a:r>
              <a:rPr lang="en-US" dirty="0"/>
              <a:t>many ANNs </a:t>
            </a:r>
            <a:r>
              <a:rPr lang="en-US" dirty="0" smtClean="0"/>
              <a:t>- typically </a:t>
            </a:r>
            <a:r>
              <a:rPr lang="en-US" dirty="0"/>
              <a:t>only several hundred</a:t>
            </a:r>
          </a:p>
        </p:txBody>
      </p:sp>
    </p:spTree>
    <p:extLst>
      <p:ext uri="{BB962C8B-B14F-4D97-AF65-F5344CB8AC3E}">
        <p14:creationId xmlns:p14="http://schemas.microsoft.com/office/powerpoint/2010/main" val="105777478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Step 2 – exploring and preparing the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3505201" cy="4351338"/>
          </a:xfrm>
        </p:spPr>
        <p:txBody>
          <a:bodyPr/>
          <a:lstStyle/>
          <a:p>
            <a:r>
              <a:rPr lang="en-US" dirty="0"/>
              <a:t>loading the data into an R object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43401" y="1690688"/>
            <a:ext cx="6549370" cy="231060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89046" y="4001294"/>
            <a:ext cx="7501556" cy="23106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42873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rescale the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Neural </a:t>
            </a:r>
            <a:r>
              <a:rPr lang="en-US" dirty="0" smtClean="0"/>
              <a:t>networks work </a:t>
            </a:r>
            <a:r>
              <a:rPr lang="en-US" dirty="0"/>
              <a:t>best when the input data are scaled to a narrow range around </a:t>
            </a:r>
            <a:r>
              <a:rPr lang="en-US" dirty="0" smtClean="0"/>
              <a:t>zero</a:t>
            </a:r>
          </a:p>
          <a:p>
            <a:r>
              <a:rPr lang="en-US" dirty="0"/>
              <a:t>rescale the data with a normalizing </a:t>
            </a:r>
            <a:r>
              <a:rPr lang="en-US" dirty="0" smtClean="0"/>
              <a:t>or standardization </a:t>
            </a:r>
            <a:r>
              <a:rPr lang="en-US" dirty="0"/>
              <a:t>function. </a:t>
            </a:r>
            <a:endParaRPr lang="en-US" dirty="0" smtClean="0"/>
          </a:p>
          <a:p>
            <a:r>
              <a:rPr lang="en-US" dirty="0" smtClean="0"/>
              <a:t>If </a:t>
            </a:r>
            <a:r>
              <a:rPr lang="en-US" dirty="0"/>
              <a:t>the data follow a bell-shaped curve (a normal </a:t>
            </a:r>
            <a:r>
              <a:rPr lang="en-US" dirty="0" smtClean="0"/>
              <a:t>distribution), </a:t>
            </a:r>
            <a:r>
              <a:rPr lang="en-US" dirty="0"/>
              <a:t>then it may make </a:t>
            </a:r>
            <a:r>
              <a:rPr lang="en-US" dirty="0" smtClean="0"/>
              <a:t>sense to </a:t>
            </a:r>
            <a:r>
              <a:rPr lang="en-US" dirty="0"/>
              <a:t>use standardization via R's built-in scale() function. </a:t>
            </a:r>
            <a:endParaRPr lang="en-US" dirty="0" smtClean="0"/>
          </a:p>
          <a:p>
            <a:r>
              <a:rPr lang="en-US" dirty="0" smtClean="0"/>
              <a:t>if </a:t>
            </a:r>
            <a:r>
              <a:rPr lang="en-US" dirty="0"/>
              <a:t>the </a:t>
            </a:r>
            <a:r>
              <a:rPr lang="en-US" dirty="0" smtClean="0"/>
              <a:t>data follow </a:t>
            </a:r>
            <a:r>
              <a:rPr lang="en-US" dirty="0"/>
              <a:t>a uniform distribution or are severely </a:t>
            </a:r>
            <a:r>
              <a:rPr lang="en-US" dirty="0" err="1"/>
              <a:t>nonnormal</a:t>
            </a:r>
            <a:r>
              <a:rPr lang="en-US" dirty="0"/>
              <a:t>, then normalization to </a:t>
            </a:r>
            <a:r>
              <a:rPr lang="en-US" dirty="0" smtClean="0"/>
              <a:t>a 0-1 </a:t>
            </a:r>
            <a:r>
              <a:rPr lang="en-US" dirty="0"/>
              <a:t>range may be more appropriate. </a:t>
            </a:r>
            <a:endParaRPr lang="en-US" dirty="0" smtClean="0"/>
          </a:p>
          <a:p>
            <a:r>
              <a:rPr lang="en-US" dirty="0" smtClean="0"/>
              <a:t>In </a:t>
            </a:r>
            <a:r>
              <a:rPr lang="en-US" dirty="0"/>
              <a:t>this case, we'll use the latter.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396946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45110"/>
          </a:xfrm>
        </p:spPr>
        <p:txBody>
          <a:bodyPr/>
          <a:lstStyle/>
          <a:p>
            <a:r>
              <a:rPr lang="en-US" dirty="0"/>
              <a:t>normalize() function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0136" y="1109616"/>
            <a:ext cx="6433077" cy="126687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0136" y="2376488"/>
            <a:ext cx="8329507" cy="45150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70136" y="2856940"/>
            <a:ext cx="7198100" cy="122811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70135" y="4216677"/>
            <a:ext cx="7687503" cy="13369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251236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partition the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training set with 75 percent of the examples and a testing set with 25 percent. </a:t>
            </a:r>
            <a:endParaRPr lang="en-US" dirty="0" smtClean="0"/>
          </a:p>
          <a:p>
            <a:r>
              <a:rPr lang="en-US" dirty="0" smtClean="0"/>
              <a:t>The</a:t>
            </a:r>
            <a:r>
              <a:rPr lang="en-US" dirty="0"/>
              <a:t> </a:t>
            </a:r>
            <a:r>
              <a:rPr lang="en-US" dirty="0" smtClean="0"/>
              <a:t>CSV </a:t>
            </a:r>
            <a:r>
              <a:rPr lang="en-US" dirty="0"/>
              <a:t>file we used was already sorted in random order, so we simply need to divide </a:t>
            </a:r>
            <a:r>
              <a:rPr lang="en-US" dirty="0" smtClean="0"/>
              <a:t>it into </a:t>
            </a:r>
            <a:r>
              <a:rPr lang="en-US" dirty="0"/>
              <a:t>two portions:</a:t>
            </a:r>
          </a:p>
          <a:p>
            <a:pPr marL="0" indent="0">
              <a:buNone/>
            </a:pPr>
            <a:r>
              <a:rPr lang="en-US" b="1" dirty="0"/>
              <a:t>&gt; </a:t>
            </a:r>
            <a:r>
              <a:rPr lang="en-US" b="1" dirty="0" err="1"/>
              <a:t>concrete_train</a:t>
            </a:r>
            <a:r>
              <a:rPr lang="en-US" b="1" dirty="0"/>
              <a:t> &lt;- </a:t>
            </a:r>
            <a:r>
              <a:rPr lang="en-US" b="1" dirty="0" err="1"/>
              <a:t>concrete_norm</a:t>
            </a:r>
            <a:r>
              <a:rPr lang="en-US" b="1" dirty="0"/>
              <a:t>[1:773, ]</a:t>
            </a:r>
          </a:p>
          <a:p>
            <a:pPr marL="0" indent="0">
              <a:buNone/>
            </a:pPr>
            <a:r>
              <a:rPr lang="en-US" b="1" dirty="0"/>
              <a:t>&gt; </a:t>
            </a:r>
            <a:r>
              <a:rPr lang="en-US" b="1" dirty="0" err="1"/>
              <a:t>concrete_test</a:t>
            </a:r>
            <a:r>
              <a:rPr lang="en-US" b="1" dirty="0"/>
              <a:t> &lt;- </a:t>
            </a:r>
            <a:r>
              <a:rPr lang="en-US" b="1" dirty="0" err="1"/>
              <a:t>concrete_norm</a:t>
            </a:r>
            <a:r>
              <a:rPr lang="en-US" b="1" dirty="0"/>
              <a:t>[774:1030, ]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587609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Step 3 – training a model on the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use a multilayer feedforward neural network. </a:t>
            </a:r>
            <a:endParaRPr lang="en-US" dirty="0" smtClean="0"/>
          </a:p>
          <a:p>
            <a:r>
              <a:rPr lang="en-US" dirty="0" smtClean="0"/>
              <a:t>The</a:t>
            </a:r>
            <a:r>
              <a:rPr lang="en-US" dirty="0"/>
              <a:t> </a:t>
            </a:r>
            <a:r>
              <a:rPr lang="en-US" dirty="0" err="1" smtClean="0"/>
              <a:t>neuralnet</a:t>
            </a:r>
            <a:r>
              <a:rPr lang="en-US" dirty="0" smtClean="0"/>
              <a:t> </a:t>
            </a:r>
            <a:r>
              <a:rPr lang="en-US" dirty="0"/>
              <a:t>package by Stefan Fritsch and </a:t>
            </a:r>
            <a:r>
              <a:rPr lang="en-US" dirty="0" err="1"/>
              <a:t>Frauke</a:t>
            </a:r>
            <a:r>
              <a:rPr lang="en-US" dirty="0"/>
              <a:t> Guenther provides a </a:t>
            </a:r>
            <a:r>
              <a:rPr lang="en-US" dirty="0" smtClean="0"/>
              <a:t>standard and </a:t>
            </a:r>
            <a:r>
              <a:rPr lang="en-US" dirty="0"/>
              <a:t>easy-to-use implementation of such networks. </a:t>
            </a:r>
            <a:endParaRPr lang="en-US" dirty="0" smtClean="0"/>
          </a:p>
          <a:p>
            <a:pPr lvl="1"/>
            <a:r>
              <a:rPr lang="en-US" dirty="0" smtClean="0"/>
              <a:t>It </a:t>
            </a:r>
            <a:r>
              <a:rPr lang="en-US" dirty="0"/>
              <a:t>also offers a function to </a:t>
            </a:r>
            <a:r>
              <a:rPr lang="en-US" dirty="0" smtClean="0"/>
              <a:t>plot the </a:t>
            </a:r>
            <a:r>
              <a:rPr lang="en-US" dirty="0"/>
              <a:t>network topology</a:t>
            </a:r>
            <a:r>
              <a:rPr lang="en-US" dirty="0" smtClean="0"/>
              <a:t>.</a:t>
            </a:r>
          </a:p>
          <a:p>
            <a:r>
              <a:rPr lang="en-US" dirty="0" smtClean="0"/>
              <a:t>Because it </a:t>
            </a:r>
            <a:r>
              <a:rPr lang="en-US" dirty="0"/>
              <a:t>ships as a part of the standard R installation, the </a:t>
            </a:r>
            <a:r>
              <a:rPr lang="en-US" dirty="0" err="1"/>
              <a:t>nnet</a:t>
            </a:r>
            <a:r>
              <a:rPr lang="en-US" dirty="0"/>
              <a:t> </a:t>
            </a:r>
            <a:r>
              <a:rPr lang="en-US" dirty="0" smtClean="0"/>
              <a:t>package is </a:t>
            </a:r>
            <a:r>
              <a:rPr lang="en-US" dirty="0"/>
              <a:t>perhaps the most frequently cited ANN implementation</a:t>
            </a:r>
            <a:r>
              <a:rPr lang="en-US" dirty="0" smtClean="0"/>
              <a:t>.</a:t>
            </a:r>
          </a:p>
          <a:p>
            <a:r>
              <a:rPr lang="en-US" dirty="0"/>
              <a:t>Another strong option is the RSNNS </a:t>
            </a:r>
            <a:r>
              <a:rPr lang="en-US" dirty="0" smtClean="0"/>
              <a:t>package, which </a:t>
            </a:r>
            <a:r>
              <a:rPr lang="en-US" dirty="0"/>
              <a:t>offers a complete suite of neural network functionality </a:t>
            </a:r>
            <a:r>
              <a:rPr lang="en-US" dirty="0" smtClean="0"/>
              <a:t>with the </a:t>
            </a:r>
            <a:r>
              <a:rPr lang="en-US" dirty="0"/>
              <a:t>downside being that it is more difficult to learn.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707896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syntax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19488" y="201706"/>
            <a:ext cx="6197950" cy="646803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954741" y="1690688"/>
            <a:ext cx="4641463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&gt; </a:t>
            </a:r>
            <a:r>
              <a:rPr lang="en-US" sz="2800" dirty="0" err="1" smtClean="0"/>
              <a:t>install.packages</a:t>
            </a:r>
            <a:r>
              <a:rPr lang="en-US" sz="2800" dirty="0"/>
              <a:t>("</a:t>
            </a:r>
            <a:r>
              <a:rPr lang="en-US" sz="2800" dirty="0" err="1"/>
              <a:t>neuralnet</a:t>
            </a:r>
            <a:r>
              <a:rPr lang="en-US" sz="2800" dirty="0" smtClean="0"/>
              <a:t>")</a:t>
            </a:r>
          </a:p>
          <a:p>
            <a:endParaRPr lang="en-US" sz="2800" dirty="0" smtClean="0"/>
          </a:p>
          <a:p>
            <a:r>
              <a:rPr lang="en-US" sz="2800" dirty="0" smtClean="0"/>
              <a:t>&gt; library(</a:t>
            </a:r>
            <a:r>
              <a:rPr lang="en-US" sz="2800" dirty="0" err="1" smtClean="0"/>
              <a:t>neuralnet</a:t>
            </a:r>
            <a:r>
              <a:rPr lang="en-US" sz="2800" dirty="0"/>
              <a:t>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47894113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training the simplest multilayer feedforward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838200" y="4283412"/>
            <a:ext cx="10148234" cy="1941513"/>
          </a:xfrm>
        </p:spPr>
        <p:txBody>
          <a:bodyPr>
            <a:normAutofit/>
          </a:bodyPr>
          <a:lstStyle/>
          <a:p>
            <a:r>
              <a:rPr lang="en-US" sz="3200" dirty="0" smtClean="0"/>
              <a:t> visualize </a:t>
            </a:r>
            <a:r>
              <a:rPr lang="en-US" sz="3200" dirty="0"/>
              <a:t>the network topology using the plot() </a:t>
            </a:r>
            <a:r>
              <a:rPr lang="en-US" sz="3200" dirty="0" smtClean="0"/>
              <a:t>function</a:t>
            </a:r>
          </a:p>
          <a:p>
            <a:pPr marL="0" indent="0">
              <a:buNone/>
            </a:pPr>
            <a:r>
              <a:rPr lang="en-US" sz="3200" b="1" dirty="0"/>
              <a:t>&gt; plot(</a:t>
            </a:r>
            <a:r>
              <a:rPr lang="en-US" sz="3200" b="1" dirty="0" err="1"/>
              <a:t>concrete_model</a:t>
            </a:r>
            <a:r>
              <a:rPr lang="en-US" sz="3200" b="1" dirty="0"/>
              <a:t>)</a:t>
            </a:r>
            <a:endParaRPr lang="en-US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838200" y="1451868"/>
            <a:ext cx="10515600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200" dirty="0"/>
              <a:t>training the simplest multilayer feedforward network with only a single hidden node:</a:t>
            </a:r>
          </a:p>
          <a:p>
            <a:r>
              <a:rPr lang="en-US" sz="3200" b="1" dirty="0"/>
              <a:t>&gt; </a:t>
            </a:r>
            <a:r>
              <a:rPr lang="en-US" sz="3200" b="1" dirty="0" err="1"/>
              <a:t>concrete_model</a:t>
            </a:r>
            <a:r>
              <a:rPr lang="en-US" sz="3200" b="1" dirty="0"/>
              <a:t> &lt;- </a:t>
            </a:r>
            <a:r>
              <a:rPr lang="en-US" sz="3200" b="1" dirty="0" err="1"/>
              <a:t>neuralnet</a:t>
            </a:r>
            <a:r>
              <a:rPr lang="en-US" sz="3200" b="1" dirty="0"/>
              <a:t>(strength ~ cement + slag + ash + water + superplastic + </a:t>
            </a:r>
            <a:r>
              <a:rPr lang="en-US" sz="3200" b="1" dirty="0" err="1"/>
              <a:t>coarseagg</a:t>
            </a:r>
            <a:r>
              <a:rPr lang="en-US" sz="3200" b="1" dirty="0"/>
              <a:t> + </a:t>
            </a:r>
            <a:r>
              <a:rPr lang="en-US" sz="3200" b="1" dirty="0" err="1"/>
              <a:t>fineagg</a:t>
            </a:r>
            <a:r>
              <a:rPr lang="en-US" sz="3200" b="1" dirty="0"/>
              <a:t> + age, data = </a:t>
            </a:r>
            <a:r>
              <a:rPr lang="en-US" sz="3200" b="1" dirty="0" err="1"/>
              <a:t>concrete_train</a:t>
            </a:r>
            <a:r>
              <a:rPr lang="en-US" sz="3200" b="1" dirty="0"/>
              <a:t>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699712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2047" y="274600"/>
            <a:ext cx="8500068" cy="634184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131859" y="663860"/>
            <a:ext cx="552239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one input node for each of the eight features, </a:t>
            </a:r>
            <a:endParaRPr lang="en-US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Followed by </a:t>
            </a:r>
            <a:r>
              <a:rPr lang="en-US" sz="2400" dirty="0"/>
              <a:t>a single hidden node and a single output node that predicts the concrete strength</a:t>
            </a:r>
            <a:r>
              <a:rPr lang="en-US" sz="2400" dirty="0" smtClean="0"/>
              <a:t>.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3334870" y="5311588"/>
            <a:ext cx="35841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weights for each of the connections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904228" y="927848"/>
            <a:ext cx="11757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bias terms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131859" y="3741928"/>
            <a:ext cx="530352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The bias terms are numeric constants that allow the value at the indicated nodes to be shifted upward </a:t>
            </a:r>
            <a:r>
              <a:rPr lang="en-US" sz="2400" dirty="0" smtClean="0"/>
              <a:t>or downward</a:t>
            </a:r>
            <a:endParaRPr lang="en-US" sz="2400" dirty="0"/>
          </a:p>
        </p:txBody>
      </p:sp>
      <p:sp>
        <p:nvSpPr>
          <p:cNvPr id="7" name="Right Arrow 6"/>
          <p:cNvSpPr/>
          <p:nvPr/>
        </p:nvSpPr>
        <p:spPr>
          <a:xfrm rot="19120208">
            <a:off x="4532737" y="678571"/>
            <a:ext cx="373463" cy="2639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Arrow 7"/>
          <p:cNvSpPr/>
          <p:nvPr/>
        </p:nvSpPr>
        <p:spPr>
          <a:xfrm rot="13652380">
            <a:off x="3787986" y="683003"/>
            <a:ext cx="373463" cy="2639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ight Arrow 8"/>
          <p:cNvSpPr/>
          <p:nvPr/>
        </p:nvSpPr>
        <p:spPr>
          <a:xfrm rot="13485382">
            <a:off x="3771401" y="4778621"/>
            <a:ext cx="724385" cy="35540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5389262" y="5691482"/>
            <a:ext cx="25294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number of training steps</a:t>
            </a:r>
            <a:endParaRPr lang="en-US" b="1" dirty="0"/>
          </a:p>
        </p:txBody>
      </p:sp>
      <p:sp>
        <p:nvSpPr>
          <p:cNvPr id="11" name="Right Arrow 10"/>
          <p:cNvSpPr/>
          <p:nvPr/>
        </p:nvSpPr>
        <p:spPr>
          <a:xfrm rot="8737234">
            <a:off x="5202531" y="6067001"/>
            <a:ext cx="373463" cy="2639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147383" y="5599149"/>
            <a:ext cx="337086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Sum of Squared Errors </a:t>
            </a:r>
            <a:r>
              <a:rPr lang="en-US" sz="2000" dirty="0"/>
              <a:t>(</a:t>
            </a:r>
            <a:r>
              <a:rPr lang="en-US" sz="2000" b="1" dirty="0" smtClean="0"/>
              <a:t>SSE</a:t>
            </a:r>
            <a:r>
              <a:rPr lang="en-US" sz="2000" dirty="0" smtClean="0"/>
              <a:t>): the </a:t>
            </a:r>
            <a:r>
              <a:rPr lang="en-US" sz="2000" dirty="0"/>
              <a:t>sum of the squared predicted minus actual values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44634422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Step 4 – evaluating model performance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43237"/>
            <a:ext cx="10515600" cy="4351338"/>
          </a:xfrm>
        </p:spPr>
        <p:txBody>
          <a:bodyPr>
            <a:normAutofit/>
          </a:bodyPr>
          <a:lstStyle/>
          <a:p>
            <a:r>
              <a:rPr lang="en-US" dirty="0"/>
              <a:t>generate predictions on the test </a:t>
            </a:r>
            <a:r>
              <a:rPr lang="en-US" dirty="0" smtClean="0"/>
              <a:t>dataset:</a:t>
            </a:r>
            <a:endParaRPr lang="en-US" dirty="0"/>
          </a:p>
          <a:p>
            <a:pPr marL="0" indent="0">
              <a:buNone/>
            </a:pPr>
            <a:r>
              <a:rPr lang="en-US" b="1" dirty="0"/>
              <a:t>&gt; </a:t>
            </a:r>
            <a:r>
              <a:rPr lang="en-US" b="1" dirty="0" err="1"/>
              <a:t>model_results</a:t>
            </a:r>
            <a:r>
              <a:rPr lang="en-US" b="1" dirty="0"/>
              <a:t> &lt;- compute(</a:t>
            </a:r>
            <a:r>
              <a:rPr lang="en-US" b="1" dirty="0" err="1"/>
              <a:t>concrete_model</a:t>
            </a:r>
            <a:r>
              <a:rPr lang="en-US" b="1" dirty="0"/>
              <a:t>, </a:t>
            </a:r>
            <a:r>
              <a:rPr lang="en-US" b="1" dirty="0" err="1"/>
              <a:t>concrete_test</a:t>
            </a:r>
            <a:r>
              <a:rPr lang="en-US" b="1" dirty="0"/>
              <a:t>[1:8])</a:t>
            </a:r>
          </a:p>
          <a:p>
            <a:r>
              <a:rPr lang="en-US" dirty="0"/>
              <a:t>The compute() function </a:t>
            </a:r>
            <a:r>
              <a:rPr lang="en-US" dirty="0" smtClean="0"/>
              <a:t>returns </a:t>
            </a:r>
            <a:r>
              <a:rPr lang="en-US" dirty="0"/>
              <a:t>a list with two components: </a:t>
            </a:r>
            <a:endParaRPr lang="en-US" dirty="0" smtClean="0"/>
          </a:p>
          <a:p>
            <a:pPr lvl="1"/>
            <a:r>
              <a:rPr lang="en-US" dirty="0" smtClean="0"/>
              <a:t>$</a:t>
            </a:r>
            <a:r>
              <a:rPr lang="en-US" dirty="0"/>
              <a:t>neurons, which stores </a:t>
            </a:r>
            <a:r>
              <a:rPr lang="en-US" dirty="0" smtClean="0"/>
              <a:t>the neurons </a:t>
            </a:r>
            <a:r>
              <a:rPr lang="en-US" dirty="0"/>
              <a:t>for each layer in the </a:t>
            </a:r>
            <a:r>
              <a:rPr lang="en-US" dirty="0" smtClean="0"/>
              <a:t>network </a:t>
            </a:r>
          </a:p>
          <a:p>
            <a:pPr lvl="1"/>
            <a:r>
              <a:rPr lang="en-US" dirty="0" smtClean="0"/>
              <a:t>$</a:t>
            </a:r>
            <a:r>
              <a:rPr lang="en-US" dirty="0" err="1"/>
              <a:t>net.result</a:t>
            </a:r>
            <a:r>
              <a:rPr lang="en-US" dirty="0"/>
              <a:t>, which stores the </a:t>
            </a:r>
            <a:r>
              <a:rPr lang="en-US" dirty="0" smtClean="0"/>
              <a:t>predicted values</a:t>
            </a:r>
            <a:r>
              <a:rPr lang="en-US" dirty="0"/>
              <a:t>. </a:t>
            </a:r>
            <a:endParaRPr lang="en-US" dirty="0" smtClean="0"/>
          </a:p>
          <a:p>
            <a:pPr marL="0" indent="0">
              <a:buNone/>
            </a:pPr>
            <a:r>
              <a:rPr lang="en-US" b="1" dirty="0" smtClean="0"/>
              <a:t>&gt; </a:t>
            </a:r>
            <a:r>
              <a:rPr lang="en-US" b="1" dirty="0" err="1" smtClean="0"/>
              <a:t>predicted_strength</a:t>
            </a:r>
            <a:r>
              <a:rPr lang="en-US" b="1" dirty="0" smtClean="0"/>
              <a:t> </a:t>
            </a:r>
            <a:r>
              <a:rPr lang="en-US" b="1" dirty="0"/>
              <a:t>&lt;- </a:t>
            </a:r>
            <a:r>
              <a:rPr lang="en-US" b="1" dirty="0" err="1" smtClean="0"/>
              <a:t>model_results$net.result</a:t>
            </a:r>
            <a:endParaRPr lang="en-US" b="1" dirty="0" smtClean="0"/>
          </a:p>
          <a:p>
            <a:r>
              <a:rPr lang="en-US" dirty="0"/>
              <a:t>obtain a correlation between </a:t>
            </a:r>
            <a:r>
              <a:rPr lang="en-US" dirty="0" smtClean="0"/>
              <a:t>two numeric </a:t>
            </a:r>
            <a:r>
              <a:rPr lang="en-US" dirty="0"/>
              <a:t>vectors: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4069" y="4881283"/>
            <a:ext cx="8286256" cy="142538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797550" y="5663742"/>
            <a:ext cx="33096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fairly strong relationship</a:t>
            </a:r>
            <a:endParaRPr lang="en-US" sz="2400" b="1" dirty="0"/>
          </a:p>
        </p:txBody>
      </p:sp>
      <p:sp>
        <p:nvSpPr>
          <p:cNvPr id="6" name="Right Arrow 5"/>
          <p:cNvSpPr/>
          <p:nvPr/>
        </p:nvSpPr>
        <p:spPr>
          <a:xfrm rot="10800000">
            <a:off x="3819142" y="5663742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98425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Step 5 – improving model performance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increase the number of hidden nodes </a:t>
            </a:r>
            <a:r>
              <a:rPr lang="en-US" dirty="0" smtClean="0"/>
              <a:t>to five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199" y="2402260"/>
            <a:ext cx="9634363" cy="164530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38199" y="4254868"/>
            <a:ext cx="3336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&gt; plot(concrete_model2)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271187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ANNs have been used for over 50 years</a:t>
            </a:r>
            <a:endParaRPr lang="en-US" dirty="0" smtClean="0"/>
          </a:p>
          <a:p>
            <a:pPr lvl="1"/>
            <a:r>
              <a:rPr lang="en-US" dirty="0"/>
              <a:t>At first</a:t>
            </a:r>
            <a:r>
              <a:rPr lang="en-US" dirty="0" smtClean="0"/>
              <a:t>, learning </a:t>
            </a:r>
            <a:r>
              <a:rPr lang="en-US" dirty="0"/>
              <a:t>simple functions like the </a:t>
            </a:r>
            <a:r>
              <a:rPr lang="en-US" dirty="0" smtClean="0"/>
              <a:t>logical AND </a:t>
            </a:r>
            <a:r>
              <a:rPr lang="en-US" dirty="0"/>
              <a:t>function or the logical OR </a:t>
            </a:r>
            <a:r>
              <a:rPr lang="en-US" dirty="0" smtClean="0"/>
              <a:t>function</a:t>
            </a:r>
          </a:p>
          <a:p>
            <a:pPr lvl="1"/>
            <a:r>
              <a:rPr lang="en-US" dirty="0"/>
              <a:t>now frequently applied to more </a:t>
            </a:r>
            <a:r>
              <a:rPr lang="en-US" dirty="0" smtClean="0"/>
              <a:t>practical problems </a:t>
            </a:r>
            <a:r>
              <a:rPr lang="en-US" dirty="0"/>
              <a:t>including:</a:t>
            </a:r>
          </a:p>
          <a:p>
            <a:pPr lvl="2"/>
            <a:r>
              <a:rPr lang="en-US" dirty="0" smtClean="0"/>
              <a:t>Speech </a:t>
            </a:r>
            <a:r>
              <a:rPr lang="en-US" dirty="0"/>
              <a:t>and handwriting recognition programs like those used by </a:t>
            </a:r>
            <a:r>
              <a:rPr lang="en-US" dirty="0" smtClean="0"/>
              <a:t>voicemail transcription </a:t>
            </a:r>
            <a:r>
              <a:rPr lang="en-US" dirty="0"/>
              <a:t>services and postal mail sorting machines</a:t>
            </a:r>
          </a:p>
          <a:p>
            <a:pPr lvl="2"/>
            <a:r>
              <a:rPr lang="en-US" dirty="0" smtClean="0"/>
              <a:t>The </a:t>
            </a:r>
            <a:r>
              <a:rPr lang="en-US" dirty="0"/>
              <a:t>automation of smart devices like an office building's environmental </a:t>
            </a:r>
            <a:r>
              <a:rPr lang="en-US" dirty="0" smtClean="0"/>
              <a:t>controls or </a:t>
            </a:r>
            <a:r>
              <a:rPr lang="en-US" dirty="0"/>
              <a:t>self-driving cars and self-piloting drones</a:t>
            </a:r>
          </a:p>
          <a:p>
            <a:pPr lvl="2"/>
            <a:r>
              <a:rPr lang="en-US" dirty="0" smtClean="0"/>
              <a:t>Sophisticated </a:t>
            </a:r>
            <a:r>
              <a:rPr lang="en-US" dirty="0"/>
              <a:t>models of weather and climate patterns, tensile strength, </a:t>
            </a:r>
            <a:r>
              <a:rPr lang="en-US" dirty="0" smtClean="0"/>
              <a:t>fluid dynamics</a:t>
            </a:r>
            <a:r>
              <a:rPr lang="en-US" dirty="0"/>
              <a:t>, and many other scientific, social, or economic </a:t>
            </a:r>
            <a:r>
              <a:rPr lang="en-US" dirty="0" smtClean="0"/>
              <a:t>phenomena</a:t>
            </a:r>
          </a:p>
          <a:p>
            <a:pPr lvl="1"/>
            <a:r>
              <a:rPr lang="en-US" dirty="0"/>
              <a:t>Broadly speaking, ANNs are versatile learners that can be applied to </a:t>
            </a:r>
            <a:r>
              <a:rPr lang="en-US" dirty="0" smtClean="0"/>
              <a:t>nearly any </a:t>
            </a:r>
            <a:r>
              <a:rPr lang="en-US" dirty="0"/>
              <a:t>learning task: classification, numeric prediction, and even </a:t>
            </a:r>
            <a:r>
              <a:rPr lang="en-US" dirty="0" smtClean="0"/>
              <a:t>unsupervised pattern recognition</a:t>
            </a:r>
          </a:p>
          <a:p>
            <a:pPr lvl="1"/>
            <a:r>
              <a:rPr lang="en-US" dirty="0"/>
              <a:t>ANNs are best applied to problems where the input data and output data </a:t>
            </a:r>
            <a:r>
              <a:rPr lang="en-US" dirty="0" smtClean="0"/>
              <a:t>are well-defined </a:t>
            </a:r>
            <a:r>
              <a:rPr lang="en-US" dirty="0"/>
              <a:t>or at least fairly simple, yet the process that relates the input </a:t>
            </a:r>
            <a:r>
              <a:rPr lang="en-US" dirty="0" smtClean="0"/>
              <a:t>to output </a:t>
            </a:r>
            <a:r>
              <a:rPr lang="en-US" dirty="0"/>
              <a:t>is extremely complex.</a:t>
            </a:r>
          </a:p>
        </p:txBody>
      </p:sp>
    </p:spTree>
    <p:extLst>
      <p:ext uri="{BB962C8B-B14F-4D97-AF65-F5344CB8AC3E}">
        <p14:creationId xmlns:p14="http://schemas.microsoft.com/office/powerpoint/2010/main" val="298760031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2388" y="317709"/>
            <a:ext cx="8416402" cy="630195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333565" y="1008529"/>
            <a:ext cx="558177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reported error </a:t>
            </a:r>
            <a:r>
              <a:rPr lang="en-US" sz="2400" dirty="0" smtClean="0"/>
              <a:t>(SSE</a:t>
            </a:r>
            <a:r>
              <a:rPr lang="en-US" sz="2400" dirty="0"/>
              <a:t>) has been reduced </a:t>
            </a:r>
            <a:r>
              <a:rPr lang="en-US" sz="2400" dirty="0" smtClean="0"/>
              <a:t>from 5.08 </a:t>
            </a:r>
            <a:r>
              <a:rPr lang="en-US" sz="2400" dirty="0"/>
              <a:t>in the previous model to 1.63 here. </a:t>
            </a:r>
            <a:endParaRPr lang="en-US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the </a:t>
            </a:r>
            <a:r>
              <a:rPr lang="en-US" sz="2400" dirty="0"/>
              <a:t>number of training </a:t>
            </a:r>
            <a:r>
              <a:rPr lang="en-US" sz="2400" dirty="0" smtClean="0"/>
              <a:t>steps rose </a:t>
            </a:r>
            <a:r>
              <a:rPr lang="en-US" sz="2400" dirty="0"/>
              <a:t>from 4,882 to 86,849</a:t>
            </a:r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01599" y="4854389"/>
            <a:ext cx="6834639" cy="141782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010012" y="3654060"/>
            <a:ext cx="602622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correlation around 0.92, a considerable improvement over the previous result of 0.80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20520812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End of Chapter 7 Part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06618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From biological to artificial neurons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incoming signals are received by the </a:t>
            </a:r>
            <a:r>
              <a:rPr lang="en-US" dirty="0" smtClean="0"/>
              <a:t>cell's </a:t>
            </a:r>
            <a:r>
              <a:rPr lang="en-US" b="1" dirty="0" smtClean="0"/>
              <a:t>dendrites </a:t>
            </a:r>
          </a:p>
          <a:p>
            <a:r>
              <a:rPr lang="en-US" dirty="0" smtClean="0"/>
              <a:t>the </a:t>
            </a:r>
            <a:r>
              <a:rPr lang="en-US" dirty="0"/>
              <a:t>impulse to </a:t>
            </a:r>
            <a:r>
              <a:rPr lang="en-US" dirty="0" smtClean="0"/>
              <a:t>be weighted </a:t>
            </a:r>
            <a:r>
              <a:rPr lang="en-US" dirty="0"/>
              <a:t>according to its relative importance or frequency. </a:t>
            </a:r>
            <a:endParaRPr lang="en-US" dirty="0" smtClean="0"/>
          </a:p>
          <a:p>
            <a:r>
              <a:rPr lang="en-US" dirty="0" smtClean="0"/>
              <a:t>As </a:t>
            </a:r>
            <a:r>
              <a:rPr lang="en-US" dirty="0"/>
              <a:t>the </a:t>
            </a:r>
            <a:r>
              <a:rPr lang="en-US" b="1" dirty="0"/>
              <a:t>cell body </a:t>
            </a:r>
            <a:r>
              <a:rPr lang="en-US" dirty="0" smtClean="0"/>
              <a:t>begins accumulating </a:t>
            </a:r>
            <a:r>
              <a:rPr lang="en-US" dirty="0"/>
              <a:t>the incoming signals, a threshold is reached at which the cell fires </a:t>
            </a:r>
            <a:r>
              <a:rPr lang="en-US" dirty="0" smtClean="0"/>
              <a:t>and the </a:t>
            </a:r>
            <a:r>
              <a:rPr lang="en-US" dirty="0"/>
              <a:t>output signal is transmitted via an electrochemical process down the </a:t>
            </a:r>
            <a:r>
              <a:rPr lang="en-US" b="1" dirty="0"/>
              <a:t>axon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smtClean="0"/>
              <a:t>At</a:t>
            </a:r>
            <a:r>
              <a:rPr lang="en-US" dirty="0"/>
              <a:t> </a:t>
            </a:r>
            <a:r>
              <a:rPr lang="en-US" dirty="0" smtClean="0"/>
              <a:t>the </a:t>
            </a:r>
            <a:r>
              <a:rPr lang="en-US" dirty="0"/>
              <a:t>axon's terminals, the electric signal is again processed </a:t>
            </a:r>
            <a:r>
              <a:rPr lang="en-US" dirty="0" smtClean="0"/>
              <a:t>to be passed </a:t>
            </a:r>
            <a:r>
              <a:rPr lang="en-US" dirty="0"/>
              <a:t>to the neighboring neurons across a tiny gap known as a </a:t>
            </a:r>
            <a:r>
              <a:rPr lang="en-US" b="1" dirty="0"/>
              <a:t>synapse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14915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biological neurons function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72088" y="1690688"/>
            <a:ext cx="6976909" cy="37811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00089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model of a single artificial neuron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81240"/>
            <a:ext cx="10515600" cy="4351338"/>
          </a:xfrm>
        </p:spPr>
        <p:txBody>
          <a:bodyPr/>
          <a:lstStyle/>
          <a:p>
            <a:r>
              <a:rPr lang="en-US" dirty="0"/>
              <a:t>the </a:t>
            </a:r>
            <a:r>
              <a:rPr lang="en-US" dirty="0" smtClean="0"/>
              <a:t>dendrites (</a:t>
            </a:r>
            <a:r>
              <a:rPr lang="en-US" i="1" dirty="0" smtClean="0"/>
              <a:t>x </a:t>
            </a:r>
            <a:r>
              <a:rPr lang="en-US" dirty="0"/>
              <a:t>variables), and the output signal (</a:t>
            </a:r>
            <a:r>
              <a:rPr lang="en-US" i="1" dirty="0"/>
              <a:t>y </a:t>
            </a:r>
            <a:r>
              <a:rPr lang="en-US" dirty="0"/>
              <a:t>variable</a:t>
            </a:r>
            <a:r>
              <a:rPr lang="en-US" dirty="0" smtClean="0"/>
              <a:t>)</a:t>
            </a:r>
          </a:p>
          <a:p>
            <a:r>
              <a:rPr lang="en-US" dirty="0"/>
              <a:t>each dendrite's signal is weighted (</a:t>
            </a:r>
            <a:r>
              <a:rPr lang="en-US" i="1" dirty="0"/>
              <a:t>w </a:t>
            </a:r>
            <a:r>
              <a:rPr lang="en-US" dirty="0"/>
              <a:t>values) according to its </a:t>
            </a:r>
            <a:r>
              <a:rPr lang="en-US" dirty="0" smtClean="0"/>
              <a:t>importance</a:t>
            </a:r>
          </a:p>
          <a:p>
            <a:r>
              <a:rPr lang="en-US" dirty="0"/>
              <a:t>The input signals are summed by the </a:t>
            </a:r>
            <a:r>
              <a:rPr lang="en-US" dirty="0" smtClean="0"/>
              <a:t>cell body </a:t>
            </a:r>
            <a:r>
              <a:rPr lang="en-US" dirty="0"/>
              <a:t>and the signal is passed on according to an </a:t>
            </a:r>
            <a:r>
              <a:rPr lang="en-US" b="1" dirty="0"/>
              <a:t>activation function </a:t>
            </a:r>
            <a:r>
              <a:rPr lang="en-US" dirty="0"/>
              <a:t>denoted by </a:t>
            </a:r>
            <a:r>
              <a:rPr lang="en-US" i="1" dirty="0"/>
              <a:t>f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64412" y="3697350"/>
            <a:ext cx="3316892" cy="221844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31483" y="4037611"/>
            <a:ext cx="3378589" cy="14024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17792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characteristics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An </a:t>
            </a:r>
            <a:r>
              <a:rPr lang="en-US" b="1" dirty="0"/>
              <a:t>activation function</a:t>
            </a:r>
            <a:r>
              <a:rPr lang="en-US" dirty="0"/>
              <a:t>, which transforms a neuron's combined input </a:t>
            </a:r>
            <a:r>
              <a:rPr lang="en-US" dirty="0" smtClean="0"/>
              <a:t>signals into </a:t>
            </a:r>
            <a:r>
              <a:rPr lang="en-US" dirty="0"/>
              <a:t>a single output signal to be broadcasted further in the network</a:t>
            </a:r>
          </a:p>
          <a:p>
            <a:r>
              <a:rPr lang="en-US" dirty="0" smtClean="0"/>
              <a:t>A </a:t>
            </a:r>
            <a:r>
              <a:rPr lang="en-US" b="1" dirty="0"/>
              <a:t>network topology </a:t>
            </a:r>
            <a:r>
              <a:rPr lang="en-US" dirty="0"/>
              <a:t>(or architecture), which describes the number </a:t>
            </a:r>
            <a:r>
              <a:rPr lang="en-US" dirty="0" smtClean="0"/>
              <a:t>of neurons </a:t>
            </a:r>
            <a:r>
              <a:rPr lang="en-US" dirty="0"/>
              <a:t>in the model as well as the number of layers and manner in </a:t>
            </a:r>
            <a:r>
              <a:rPr lang="en-US" dirty="0" smtClean="0"/>
              <a:t>which they </a:t>
            </a:r>
            <a:r>
              <a:rPr lang="en-US" dirty="0"/>
              <a:t>are connected</a:t>
            </a:r>
          </a:p>
          <a:p>
            <a:r>
              <a:rPr lang="en-US" dirty="0" smtClean="0"/>
              <a:t>The </a:t>
            </a:r>
            <a:r>
              <a:rPr lang="en-US" b="1" dirty="0"/>
              <a:t>training algorithm </a:t>
            </a:r>
            <a:r>
              <a:rPr lang="en-US" dirty="0"/>
              <a:t>that specifies how connection weights are set in </a:t>
            </a:r>
            <a:r>
              <a:rPr lang="en-US" dirty="0" smtClean="0"/>
              <a:t>order to </a:t>
            </a:r>
            <a:r>
              <a:rPr lang="en-US" dirty="0"/>
              <a:t>inhibit or excite neurons in proportion to the input signal</a:t>
            </a:r>
          </a:p>
        </p:txBody>
      </p:sp>
    </p:spTree>
    <p:extLst>
      <p:ext uri="{BB962C8B-B14F-4D97-AF65-F5344CB8AC3E}">
        <p14:creationId xmlns:p14="http://schemas.microsoft.com/office/powerpoint/2010/main" val="25523572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Activation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57490"/>
            <a:ext cx="10515600" cy="4351338"/>
          </a:xfrm>
        </p:spPr>
        <p:txBody>
          <a:bodyPr/>
          <a:lstStyle/>
          <a:p>
            <a:r>
              <a:rPr lang="en-US" b="1" dirty="0"/>
              <a:t>threshold activation </a:t>
            </a:r>
            <a:r>
              <a:rPr lang="en-US" b="1" dirty="0" smtClean="0"/>
              <a:t>function</a:t>
            </a:r>
            <a:r>
              <a:rPr lang="en-US" dirty="0"/>
              <a:t> </a:t>
            </a:r>
            <a:r>
              <a:rPr lang="en-US" dirty="0" smtClean="0"/>
              <a:t>- results </a:t>
            </a:r>
            <a:r>
              <a:rPr lang="en-US" dirty="0"/>
              <a:t>in an </a:t>
            </a:r>
            <a:r>
              <a:rPr lang="en-US" dirty="0" smtClean="0"/>
              <a:t>output signal </a:t>
            </a:r>
            <a:r>
              <a:rPr lang="en-US" dirty="0"/>
              <a:t>only once a specified input threshold has been </a:t>
            </a:r>
            <a:r>
              <a:rPr lang="en-US" dirty="0" smtClean="0"/>
              <a:t>attained</a:t>
            </a:r>
          </a:p>
          <a:p>
            <a:r>
              <a:rPr lang="en-US" b="1" dirty="0"/>
              <a:t>unit step activation function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15485" y="2950527"/>
            <a:ext cx="4716000" cy="295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02709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307</TotalTime>
  <Words>2433</Words>
  <Application>Microsoft Office PowerPoint</Application>
  <PresentationFormat>Widescreen</PresentationFormat>
  <Paragraphs>203</Paragraphs>
  <Slides>41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5" baseType="lpstr">
      <vt:lpstr>Arial</vt:lpstr>
      <vt:lpstr>Calibri</vt:lpstr>
      <vt:lpstr>Calibri Light</vt:lpstr>
      <vt:lpstr>Office Theme</vt:lpstr>
      <vt:lpstr>Chapter 7</vt:lpstr>
      <vt:lpstr>black box processes</vt:lpstr>
      <vt:lpstr>Understanding neural networks</vt:lpstr>
      <vt:lpstr>Applications</vt:lpstr>
      <vt:lpstr>From biological to artificial neurons</vt:lpstr>
      <vt:lpstr>how biological neurons function</vt:lpstr>
      <vt:lpstr>The model of a single artificial neuron</vt:lpstr>
      <vt:lpstr>characteristics</vt:lpstr>
      <vt:lpstr>Activation functions</vt:lpstr>
      <vt:lpstr>sigmoid activation function</vt:lpstr>
      <vt:lpstr>choice of alternatives</vt:lpstr>
      <vt:lpstr>squashing functions</vt:lpstr>
      <vt:lpstr>Network topology</vt:lpstr>
      <vt:lpstr>The number of layers</vt:lpstr>
      <vt:lpstr>multilayer network</vt:lpstr>
      <vt:lpstr>The direction of information travel</vt:lpstr>
      <vt:lpstr>recurrent network (or feedback network)</vt:lpstr>
      <vt:lpstr>Multilayer Perceptron (MLP)</vt:lpstr>
      <vt:lpstr>The number of nodes in each layer</vt:lpstr>
      <vt:lpstr>best practice</vt:lpstr>
      <vt:lpstr>Training neural networks with backpropagation</vt:lpstr>
      <vt:lpstr>Strengths and weaknesses</vt:lpstr>
      <vt:lpstr>backpropagation algorithm</vt:lpstr>
      <vt:lpstr>epoch</vt:lpstr>
      <vt:lpstr>gradient descent</vt:lpstr>
      <vt:lpstr>gradient descent cont’d</vt:lpstr>
      <vt:lpstr>process seems complex, but easy to apply in practice</vt:lpstr>
      <vt:lpstr>Example – Modeling the strength of concrete with ANNs</vt:lpstr>
      <vt:lpstr>Step 1 – collecting data</vt:lpstr>
      <vt:lpstr>Step 2 – exploring and preparing the data</vt:lpstr>
      <vt:lpstr>rescale the data</vt:lpstr>
      <vt:lpstr>normalize() function</vt:lpstr>
      <vt:lpstr>partition the data</vt:lpstr>
      <vt:lpstr>Step 3 – training a model on the data</vt:lpstr>
      <vt:lpstr>syntax</vt:lpstr>
      <vt:lpstr>training the simplest multilayer feedforward</vt:lpstr>
      <vt:lpstr>PowerPoint Presentation</vt:lpstr>
      <vt:lpstr>Step 4 – evaluating model performance</vt:lpstr>
      <vt:lpstr>Step 5 – improving model performance</vt:lpstr>
      <vt:lpstr>PowerPoint Presentation</vt:lpstr>
      <vt:lpstr>The End of Chapter 7 Part 1</vt:lpstr>
    </vt:vector>
  </TitlesOfParts>
  <Company>University of Houston Downtown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7</dc:title>
  <dc:creator>LinH</dc:creator>
  <cp:lastModifiedBy>LinH</cp:lastModifiedBy>
  <cp:revision>62</cp:revision>
  <dcterms:created xsi:type="dcterms:W3CDTF">2017-03-22T03:38:50Z</dcterms:created>
  <dcterms:modified xsi:type="dcterms:W3CDTF">2018-03-29T03:55:52Z</dcterms:modified>
</cp:coreProperties>
</file>