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7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63B1-28C1-41A9-9157-7A51C457EBB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0F12-8970-43D4-944B-B9DB7AE3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bo.org/rpart-plot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Forecasting Numeric Data </a:t>
            </a:r>
            <a:r>
              <a:rPr lang="en-US" sz="4000" dirty="0" smtClean="0"/>
              <a:t>– Regression </a:t>
            </a:r>
            <a:r>
              <a:rPr lang="en-US" sz="40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5509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linear regression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321" y="1557471"/>
            <a:ext cx="2286501" cy="45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15166"/>
            <a:ext cx="10815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performing a regression analysis involves finding </a:t>
            </a:r>
            <a:r>
              <a:rPr lang="en-US" sz="2400" b="1" dirty="0" smtClean="0"/>
              <a:t>parameter estimates </a:t>
            </a:r>
            <a:r>
              <a:rPr lang="en-US" sz="2400" dirty="0"/>
              <a:t>for </a:t>
            </a:r>
            <a:r>
              <a:rPr lang="en-US" sz="2400" i="1" dirty="0"/>
              <a:t>α </a:t>
            </a:r>
            <a:r>
              <a:rPr lang="en-US" sz="2400" dirty="0"/>
              <a:t>and </a:t>
            </a:r>
            <a:r>
              <a:rPr lang="en-US" sz="2400" i="1" dirty="0"/>
              <a:t>β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parameter estimates for alpha and </a:t>
            </a:r>
            <a:r>
              <a:rPr lang="en-US" sz="2400" dirty="0" smtClean="0"/>
              <a:t>beta are </a:t>
            </a:r>
            <a:r>
              <a:rPr lang="en-US" sz="2400" dirty="0"/>
              <a:t>often denoted using </a:t>
            </a:r>
            <a:r>
              <a:rPr lang="en-US" sz="2400" i="1" dirty="0"/>
              <a:t>a </a:t>
            </a:r>
            <a:r>
              <a:rPr lang="en-US" sz="2400" dirty="0"/>
              <a:t>and </a:t>
            </a:r>
            <a:r>
              <a:rPr lang="en-US" sz="2400" i="1" dirty="0" smtClean="0"/>
              <a:t>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Suppose </a:t>
            </a:r>
            <a:r>
              <a:rPr lang="en-US" sz="2400" i="1" dirty="0"/>
              <a:t>a = 3.70 </a:t>
            </a:r>
            <a:r>
              <a:rPr lang="en-US" sz="2400" dirty="0"/>
              <a:t>and </a:t>
            </a:r>
            <a:r>
              <a:rPr lang="en-US" sz="2400" i="1" dirty="0"/>
              <a:t>b = -</a:t>
            </a:r>
            <a:r>
              <a:rPr lang="en-US" sz="2400" i="1" dirty="0" smtClean="0"/>
              <a:t>0.048.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73" y="3415495"/>
            <a:ext cx="5881583" cy="29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60 degrees Fahrenheit, we predict just under one </a:t>
            </a:r>
            <a:r>
              <a:rPr lang="en-US" dirty="0" smtClean="0"/>
              <a:t>O-ring distress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70 degrees Fahrenheit, we expect around 0.3 failures.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</a:t>
            </a:r>
            <a:r>
              <a:rPr lang="en-US" dirty="0" smtClean="0"/>
              <a:t>extrapolate our model to </a:t>
            </a:r>
            <a:r>
              <a:rPr lang="en-US" dirty="0"/>
              <a:t>31 degrees—the forecasted temperature for the </a:t>
            </a:r>
            <a:r>
              <a:rPr lang="en-US" dirty="0" smtClean="0"/>
              <a:t>Challenger launch—we </a:t>
            </a:r>
            <a:r>
              <a:rPr lang="en-US" dirty="0"/>
              <a:t>would expect about </a:t>
            </a:r>
            <a:r>
              <a:rPr lang="en-US" i="1" dirty="0"/>
              <a:t>3.70 - 0.048 * 31 = 2.21 </a:t>
            </a:r>
            <a:r>
              <a:rPr lang="en-US" dirty="0"/>
              <a:t>O-ring distress events.</a:t>
            </a:r>
          </a:p>
          <a:p>
            <a:r>
              <a:rPr lang="en-US" dirty="0" smtClean="0"/>
              <a:t>the </a:t>
            </a:r>
            <a:r>
              <a:rPr lang="en-US" dirty="0"/>
              <a:t>Challenger launch at 31 degrees was nearly three times more </a:t>
            </a:r>
            <a:r>
              <a:rPr lang="en-US" dirty="0" smtClean="0"/>
              <a:t>risky than </a:t>
            </a:r>
            <a:r>
              <a:rPr lang="en-US" dirty="0"/>
              <a:t>the typical launch at 60 degrees, and over eight times more risky than a </a:t>
            </a:r>
            <a:r>
              <a:rPr lang="en-US" dirty="0" smtClean="0"/>
              <a:t>launch at </a:t>
            </a:r>
            <a:r>
              <a:rPr lang="en-US" dirty="0"/>
              <a:t>70 degrees.</a:t>
            </a:r>
          </a:p>
        </p:txBody>
      </p:sp>
    </p:spTree>
    <p:extLst>
      <p:ext uri="{BB962C8B-B14F-4D97-AF65-F5344CB8AC3E}">
        <p14:creationId xmlns:p14="http://schemas.microsoft.com/office/powerpoint/2010/main" val="165962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0340"/>
          </a:xfrm>
        </p:spPr>
        <p:txBody>
          <a:bodyPr/>
          <a:lstStyle/>
          <a:p>
            <a:r>
              <a:rPr lang="en-US" b="1" dirty="0"/>
              <a:t>Ordinary least squares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865"/>
            <a:ext cx="10515600" cy="4351338"/>
          </a:xfrm>
        </p:spPr>
        <p:txBody>
          <a:bodyPr/>
          <a:lstStyle/>
          <a:p>
            <a:r>
              <a:rPr lang="en-US" b="1" dirty="0"/>
              <a:t>Ordinary Least Squares </a:t>
            </a:r>
            <a:r>
              <a:rPr lang="en-US" dirty="0"/>
              <a:t>(</a:t>
            </a:r>
            <a:r>
              <a:rPr lang="en-US" b="1" dirty="0"/>
              <a:t>OLS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slope and </a:t>
            </a:r>
            <a:r>
              <a:rPr lang="en-US" dirty="0"/>
              <a:t>intercept are chosen so that they minimize the sum of the squared </a:t>
            </a:r>
            <a:r>
              <a:rPr lang="en-US" dirty="0" smtClean="0"/>
              <a:t>errors, that </a:t>
            </a:r>
            <a:r>
              <a:rPr lang="en-US" dirty="0"/>
              <a:t>is, the vertical distance between the predicted </a:t>
            </a:r>
            <a:r>
              <a:rPr lang="en-US" i="1" dirty="0"/>
              <a:t>y </a:t>
            </a:r>
            <a:r>
              <a:rPr lang="en-US" dirty="0"/>
              <a:t>value and the actual </a:t>
            </a:r>
            <a:r>
              <a:rPr lang="en-US" i="1" dirty="0"/>
              <a:t>y </a:t>
            </a:r>
            <a:r>
              <a:rPr lang="en-US" dirty="0"/>
              <a:t>value.</a:t>
            </a:r>
          </a:p>
          <a:p>
            <a:pPr lvl="1"/>
            <a:r>
              <a:rPr lang="en-US" dirty="0"/>
              <a:t>These errors are known as </a:t>
            </a:r>
            <a:r>
              <a:rPr lang="en-US" b="1" dirty="0"/>
              <a:t>residuals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93" y="3278726"/>
            <a:ext cx="6541351" cy="32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OLS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minimizing the following equation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solution for </a:t>
            </a:r>
            <a:r>
              <a:rPr lang="en-US" i="1" dirty="0" smtClean="0"/>
              <a:t>a:</a:t>
            </a:r>
          </a:p>
          <a:p>
            <a:endParaRPr lang="en-US" i="1" dirty="0"/>
          </a:p>
          <a:p>
            <a:r>
              <a:rPr lang="en-US" dirty="0"/>
              <a:t>the value of </a:t>
            </a:r>
            <a:r>
              <a:rPr lang="en-US" i="1" dirty="0"/>
              <a:t>b </a:t>
            </a:r>
            <a:r>
              <a:rPr lang="en-US" dirty="0"/>
              <a:t>that results in the minimum squared error 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46" y="2363920"/>
            <a:ext cx="3245477" cy="51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96" y="3202631"/>
            <a:ext cx="2032445" cy="419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46" y="4467492"/>
            <a:ext cx="3353535" cy="8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the </a:t>
            </a:r>
            <a:r>
              <a:rPr lang="en-US" dirty="0" err="1" smtClean="0"/>
              <a:t>formular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US" dirty="0"/>
              <a:t>the variance of </a:t>
            </a:r>
            <a:r>
              <a:rPr lang="en-US" i="1" dirty="0" smtClean="0"/>
              <a:t>x</a:t>
            </a:r>
          </a:p>
          <a:p>
            <a:endParaRPr lang="en-US" i="1" dirty="0"/>
          </a:p>
          <a:p>
            <a:r>
              <a:rPr lang="en-US" dirty="0" smtClean="0"/>
              <a:t>the </a:t>
            </a:r>
            <a:r>
              <a:rPr lang="en-US" b="1" dirty="0"/>
              <a:t>covariance </a:t>
            </a:r>
            <a:r>
              <a:rPr lang="en-US" dirty="0"/>
              <a:t>function for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 smtClean="0"/>
              <a:t>y</a:t>
            </a:r>
          </a:p>
          <a:p>
            <a:endParaRPr lang="en-US" i="1" dirty="0"/>
          </a:p>
          <a:p>
            <a:r>
              <a:rPr lang="en-US" dirty="0" smtClean="0"/>
              <a:t>rewrite </a:t>
            </a:r>
            <a:r>
              <a:rPr lang="en-US" dirty="0"/>
              <a:t>the formula for </a:t>
            </a:r>
            <a:r>
              <a:rPr lang="en-US" i="1" dirty="0"/>
              <a:t>b </a:t>
            </a:r>
            <a:r>
              <a:rPr lang="en-US" dirty="0"/>
              <a:t>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85" y="2006872"/>
            <a:ext cx="3302724" cy="86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04" y="3366841"/>
            <a:ext cx="4115702" cy="68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24765"/>
            <a:ext cx="1880012" cy="8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</a:t>
            </a:r>
            <a:r>
              <a:rPr lang="en-US" dirty="0"/>
              <a:t>to the rocket launch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</a:t>
            </a:r>
            <a:r>
              <a:rPr lang="en-US" dirty="0" smtClean="0"/>
              <a:t>the challenger.csv </a:t>
            </a:r>
            <a:r>
              <a:rPr lang="en-US" dirty="0"/>
              <a:t>file from the </a:t>
            </a:r>
            <a:r>
              <a:rPr lang="en-US" dirty="0" err="1"/>
              <a:t>Packt</a:t>
            </a:r>
            <a:r>
              <a:rPr lang="en-US" dirty="0"/>
              <a:t> Publishing </a:t>
            </a:r>
            <a:r>
              <a:rPr lang="en-US" dirty="0" smtClean="0"/>
              <a:t>website</a:t>
            </a:r>
          </a:p>
          <a:p>
            <a:pPr marL="0" indent="0">
              <a:buNone/>
            </a:pPr>
            <a:r>
              <a:rPr lang="en-US" dirty="0" smtClean="0"/>
              <a:t>&gt; launch </a:t>
            </a:r>
            <a:r>
              <a:rPr lang="en-US" dirty="0"/>
              <a:t>&lt;- read.csv("challenger.csv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/>
              <a:t>&gt; b &lt;- 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launch$temperature</a:t>
            </a:r>
            <a:r>
              <a:rPr lang="en-US" dirty="0"/>
              <a:t>, </a:t>
            </a:r>
            <a:r>
              <a:rPr lang="en-US" dirty="0" err="1"/>
              <a:t>launch$distress_ct</a:t>
            </a:r>
            <a:r>
              <a:rPr lang="en-US" dirty="0"/>
              <a:t>) </a:t>
            </a:r>
            <a:r>
              <a:rPr lang="en-US" dirty="0" smtClean="0"/>
              <a:t>/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launch$temperature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b</a:t>
            </a:r>
          </a:p>
          <a:p>
            <a:pPr marL="0" indent="0">
              <a:buNone/>
            </a:pPr>
            <a:r>
              <a:rPr lang="en-US" dirty="0"/>
              <a:t>[1] -</a:t>
            </a:r>
            <a:r>
              <a:rPr lang="en-US" dirty="0" smtClean="0"/>
              <a:t>0.04753968</a:t>
            </a:r>
          </a:p>
          <a:p>
            <a:pPr marL="0" indent="0">
              <a:buNone/>
            </a:pPr>
            <a:r>
              <a:rPr lang="en-US" dirty="0"/>
              <a:t>&gt; a &lt;- mean(</a:t>
            </a:r>
            <a:r>
              <a:rPr lang="en-US" dirty="0" err="1"/>
              <a:t>launch$distress_ct</a:t>
            </a:r>
            <a:r>
              <a:rPr lang="en-US" dirty="0"/>
              <a:t>) - b * mean(</a:t>
            </a:r>
            <a:r>
              <a:rPr lang="en-US" dirty="0" err="1"/>
              <a:t>launch$temperature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a</a:t>
            </a:r>
          </a:p>
          <a:p>
            <a:pPr marL="0" indent="0">
              <a:buNone/>
            </a:pPr>
            <a:r>
              <a:rPr lang="en-US" dirty="0"/>
              <a:t>[1] 3.698413</a:t>
            </a:r>
          </a:p>
        </p:txBody>
      </p:sp>
    </p:spTree>
    <p:extLst>
      <p:ext uri="{BB962C8B-B14F-4D97-AF65-F5344CB8AC3E}">
        <p14:creationId xmlns:p14="http://schemas.microsoft.com/office/powerpoint/2010/main" val="405486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correlation </a:t>
            </a:r>
            <a:r>
              <a:rPr lang="en-US" dirty="0"/>
              <a:t>between two variables is a number that indicates how closely </a:t>
            </a:r>
            <a:r>
              <a:rPr lang="en-US" dirty="0" smtClean="0"/>
              <a:t>their relationship </a:t>
            </a:r>
            <a:r>
              <a:rPr lang="en-US" dirty="0"/>
              <a:t>follows a straight line. </a:t>
            </a:r>
            <a:endParaRPr lang="en-US" dirty="0" smtClean="0"/>
          </a:p>
          <a:p>
            <a:r>
              <a:rPr lang="en-US" dirty="0" smtClean="0"/>
              <a:t>Correlation typically </a:t>
            </a:r>
            <a:r>
              <a:rPr lang="en-US" dirty="0"/>
              <a:t>refers to </a:t>
            </a:r>
            <a:r>
              <a:rPr lang="en-US" b="1" dirty="0"/>
              <a:t>Pearson's correlation </a:t>
            </a:r>
            <a:r>
              <a:rPr lang="en-US" b="1" dirty="0" smtClean="0"/>
              <a:t>coefficient</a:t>
            </a:r>
            <a:endParaRPr lang="en-US" dirty="0"/>
          </a:p>
          <a:p>
            <a:pPr lvl="1"/>
            <a:r>
              <a:rPr lang="en-US" dirty="0" smtClean="0"/>
              <a:t>developed </a:t>
            </a:r>
            <a:r>
              <a:rPr lang="en-US" dirty="0"/>
              <a:t>by </a:t>
            </a:r>
            <a:r>
              <a:rPr lang="en-US" dirty="0" smtClean="0"/>
              <a:t>the 20th </a:t>
            </a:r>
            <a:r>
              <a:rPr lang="en-US" dirty="0"/>
              <a:t>century mathematician Karl Pearson.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correlation ranges between -1 and +1.</a:t>
            </a:r>
          </a:p>
          <a:p>
            <a:r>
              <a:rPr lang="en-US" dirty="0"/>
              <a:t>The extreme values indicate a perfectly linear </a:t>
            </a:r>
            <a:r>
              <a:rPr lang="en-US" dirty="0" smtClean="0"/>
              <a:t>relationship.</a:t>
            </a:r>
          </a:p>
          <a:p>
            <a:r>
              <a:rPr lang="en-US" dirty="0" smtClean="0"/>
              <a:t>a </a:t>
            </a:r>
            <a:r>
              <a:rPr lang="en-US" dirty="0"/>
              <a:t>correlation </a:t>
            </a:r>
            <a:r>
              <a:rPr lang="en-US" dirty="0" smtClean="0"/>
              <a:t>close to </a:t>
            </a:r>
            <a:r>
              <a:rPr lang="en-US" dirty="0"/>
              <a:t>zero indicates the absence of a linear relationship.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01" y="4876882"/>
            <a:ext cx="3912457" cy="7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the launch temperature</a:t>
            </a:r>
            <a:br>
              <a:rPr lang="en-US" dirty="0"/>
            </a:br>
            <a:r>
              <a:rPr lang="en-US" dirty="0"/>
              <a:t>and the number of O-ring distress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r &lt;- </a:t>
            </a:r>
            <a:r>
              <a:rPr lang="en-US" b="1" dirty="0" err="1"/>
              <a:t>cov</a:t>
            </a:r>
            <a:r>
              <a:rPr lang="en-US" b="1" dirty="0"/>
              <a:t>(</a:t>
            </a:r>
            <a:r>
              <a:rPr lang="en-US" b="1" dirty="0" err="1"/>
              <a:t>launch$temperature</a:t>
            </a:r>
            <a:r>
              <a:rPr lang="en-US" b="1" dirty="0"/>
              <a:t>, </a:t>
            </a:r>
            <a:r>
              <a:rPr lang="en-US" b="1" dirty="0" err="1"/>
              <a:t>launch$distress_ct</a:t>
            </a:r>
            <a:r>
              <a:rPr lang="en-US" b="1" dirty="0"/>
              <a:t>) </a:t>
            </a:r>
            <a:r>
              <a:rPr lang="en-US" b="1" dirty="0" smtClean="0"/>
              <a:t>/ (</a:t>
            </a:r>
            <a:r>
              <a:rPr lang="en-US" b="1" dirty="0" err="1"/>
              <a:t>sd</a:t>
            </a:r>
            <a:r>
              <a:rPr lang="en-US" b="1" dirty="0"/>
              <a:t>(</a:t>
            </a:r>
            <a:r>
              <a:rPr lang="en-US" b="1" dirty="0" err="1"/>
              <a:t>launch$temperature</a:t>
            </a:r>
            <a:r>
              <a:rPr lang="en-US" b="1" dirty="0"/>
              <a:t>) * </a:t>
            </a:r>
            <a:r>
              <a:rPr lang="en-US" b="1" dirty="0" err="1"/>
              <a:t>sd</a:t>
            </a:r>
            <a:r>
              <a:rPr lang="en-US" b="1" dirty="0"/>
              <a:t>(</a:t>
            </a:r>
            <a:r>
              <a:rPr lang="en-US" b="1" dirty="0" err="1"/>
              <a:t>launch$distress_ct</a:t>
            </a:r>
            <a:r>
              <a:rPr lang="en-US" b="1" dirty="0"/>
              <a:t>))</a:t>
            </a:r>
          </a:p>
          <a:p>
            <a:pPr marL="0" indent="0">
              <a:buNone/>
            </a:pPr>
            <a:r>
              <a:rPr lang="en-US" b="1" dirty="0"/>
              <a:t>&gt; r</a:t>
            </a:r>
          </a:p>
          <a:p>
            <a:pPr marL="0" indent="0">
              <a:buNone/>
            </a:pPr>
            <a:r>
              <a:rPr lang="en-US" b="1" dirty="0"/>
              <a:t>[1] -</a:t>
            </a:r>
            <a:r>
              <a:rPr lang="en-US" b="1" dirty="0" smtClean="0"/>
              <a:t>0.5111264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cor</a:t>
            </a:r>
            <a:r>
              <a:rPr lang="en-US" b="1" dirty="0"/>
              <a:t>(</a:t>
            </a:r>
            <a:r>
              <a:rPr lang="en-US" b="1" dirty="0" err="1"/>
              <a:t>launch$temperature</a:t>
            </a:r>
            <a:r>
              <a:rPr lang="en-US" b="1" dirty="0"/>
              <a:t>, </a:t>
            </a:r>
            <a:r>
              <a:rPr lang="en-US" b="1" dirty="0" err="1"/>
              <a:t>launch$distress_ct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[1] -</a:t>
            </a:r>
            <a:r>
              <a:rPr lang="en-US" b="1" dirty="0" smtClean="0"/>
              <a:t>0.5111264</a:t>
            </a:r>
          </a:p>
          <a:p>
            <a:r>
              <a:rPr lang="en-US" dirty="0"/>
              <a:t>there is a </a:t>
            </a:r>
            <a:r>
              <a:rPr lang="en-US" dirty="0" smtClean="0"/>
              <a:t>moderately strong </a:t>
            </a:r>
            <a:r>
              <a:rPr lang="en-US" dirty="0"/>
              <a:t>negative linear </a:t>
            </a:r>
            <a:r>
              <a:rPr lang="en-US" dirty="0" smtClean="0"/>
              <a:t>association </a:t>
            </a:r>
            <a:r>
              <a:rPr lang="en-US" dirty="0"/>
              <a:t>between temperature and O-ring distress</a:t>
            </a:r>
          </a:p>
        </p:txBody>
      </p:sp>
    </p:spTree>
    <p:extLst>
      <p:ext uri="{BB962C8B-B14F-4D97-AF65-F5344CB8AC3E}">
        <p14:creationId xmlns:p14="http://schemas.microsoft.com/office/powerpoint/2010/main" val="327717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277"/>
            <a:ext cx="10515600" cy="1000036"/>
          </a:xfrm>
        </p:spPr>
        <p:txBody>
          <a:bodyPr/>
          <a:lstStyle/>
          <a:p>
            <a:r>
              <a:rPr lang="en-US" b="1"/>
              <a:t>Multiple linear regression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351338"/>
          </a:xfrm>
        </p:spPr>
        <p:txBody>
          <a:bodyPr/>
          <a:lstStyle/>
          <a:p>
            <a:r>
              <a:rPr lang="en-US" dirty="0"/>
              <a:t>The strengths and weaknesses of multiple linear </a:t>
            </a:r>
            <a:r>
              <a:rPr lang="en-US" dirty="0" smtClean="0"/>
              <a:t>regression: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7808"/>
            <a:ext cx="10399916" cy="40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048"/>
          </a:xfrm>
        </p:spPr>
        <p:txBody>
          <a:bodyPr/>
          <a:lstStyle/>
          <a:p>
            <a:r>
              <a:rPr lang="en-US" dirty="0"/>
              <a:t>Multiple regression </a:t>
            </a:r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0316"/>
            <a:ext cx="10515600" cy="4039070"/>
          </a:xfrm>
        </p:spPr>
        <p:txBody>
          <a:bodyPr/>
          <a:lstStyle/>
          <a:p>
            <a:r>
              <a:rPr lang="en-US" dirty="0" smtClean="0"/>
              <a:t>Error term - </a:t>
            </a:r>
            <a:r>
              <a:rPr lang="en-US" b="1" dirty="0"/>
              <a:t>residual </a:t>
            </a:r>
            <a:r>
              <a:rPr lang="en-US" dirty="0" smtClean="0"/>
              <a:t>term</a:t>
            </a:r>
          </a:p>
          <a:p>
            <a:r>
              <a:rPr lang="en-US" i="1" dirty="0"/>
              <a:t>y </a:t>
            </a:r>
            <a:r>
              <a:rPr lang="en-US" dirty="0"/>
              <a:t>changes by the amount </a:t>
            </a:r>
            <a:r>
              <a:rPr lang="en-US" i="1" dirty="0"/>
              <a:t>β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for each </a:t>
            </a:r>
            <a:r>
              <a:rPr lang="en-US" dirty="0" smtClean="0"/>
              <a:t>unit </a:t>
            </a:r>
            <a:r>
              <a:rPr lang="en-US" dirty="0"/>
              <a:t>increase in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</a:p>
          <a:p>
            <a:r>
              <a:rPr lang="en-US" dirty="0"/>
              <a:t>intercept </a:t>
            </a:r>
            <a:r>
              <a:rPr lang="el-GR" i="1" dirty="0"/>
              <a:t>α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expected value of </a:t>
            </a:r>
            <a:r>
              <a:rPr lang="en-US" i="1" dirty="0"/>
              <a:t>y </a:t>
            </a:r>
            <a:r>
              <a:rPr lang="en-US" dirty="0"/>
              <a:t>when the independent variables are all </a:t>
            </a:r>
            <a:r>
              <a:rPr lang="en-US" dirty="0" smtClean="0"/>
              <a:t>zero</a:t>
            </a:r>
          </a:p>
          <a:p>
            <a:r>
              <a:rPr lang="en-US" dirty="0"/>
              <a:t>intercept term </a:t>
            </a:r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/>
              <a:t>is also sometimes denoted as </a:t>
            </a:r>
            <a:r>
              <a:rPr lang="en-US" i="1" dirty="0" smtClean="0"/>
              <a:t>β</a:t>
            </a:r>
            <a:r>
              <a:rPr lang="en-US" i="1" baseline="-25000" dirty="0" smtClean="0"/>
              <a:t>0</a:t>
            </a:r>
          </a:p>
          <a:p>
            <a:endParaRPr lang="en-US" i="1" baseline="-25000" dirty="0"/>
          </a:p>
          <a:p>
            <a:endParaRPr lang="en-US" i="1" baseline="-25000" dirty="0" smtClean="0"/>
          </a:p>
          <a:p>
            <a:r>
              <a:rPr lang="en-US" dirty="0"/>
              <a:t>term </a:t>
            </a:r>
            <a:r>
              <a:rPr lang="en-US" i="1" dirty="0" smtClean="0"/>
              <a:t>x</a:t>
            </a:r>
            <a:r>
              <a:rPr lang="en-US" i="1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constant with the value 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66" y="1410356"/>
            <a:ext cx="5335169" cy="342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66" y="4461770"/>
            <a:ext cx="5538414" cy="355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05" y="5665268"/>
            <a:ext cx="6097336" cy="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Mathematical </a:t>
            </a:r>
            <a:r>
              <a:rPr lang="en-US" dirty="0" smtClean="0"/>
              <a:t>relationships </a:t>
            </a:r>
            <a:r>
              <a:rPr lang="en-US" dirty="0"/>
              <a:t>expressed with exact </a:t>
            </a:r>
            <a:r>
              <a:rPr lang="en-US" dirty="0" smtClean="0"/>
              <a:t>numbers</a:t>
            </a:r>
          </a:p>
          <a:p>
            <a:pPr lvl="1"/>
            <a:r>
              <a:rPr lang="en-US" dirty="0"/>
              <a:t>an additional 250 kilocalories consumed daily may result </a:t>
            </a:r>
            <a:r>
              <a:rPr lang="en-US" dirty="0" smtClean="0"/>
              <a:t>in nearly </a:t>
            </a:r>
            <a:r>
              <a:rPr lang="en-US" dirty="0"/>
              <a:t>a kilogram of weight gain per month;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year of job experience may </a:t>
            </a:r>
            <a:r>
              <a:rPr lang="en-US" dirty="0" smtClean="0"/>
              <a:t>be worth </a:t>
            </a:r>
            <a:r>
              <a:rPr lang="en-US" dirty="0"/>
              <a:t>an additional $1,000 in yearly salary;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president is more likely to </a:t>
            </a:r>
            <a:r>
              <a:rPr lang="en-US" dirty="0" smtClean="0"/>
              <a:t>be re-elected </a:t>
            </a:r>
            <a:r>
              <a:rPr lang="en-US" dirty="0"/>
              <a:t>when the economy is </a:t>
            </a:r>
            <a:r>
              <a:rPr lang="en-US" dirty="0" smtClean="0"/>
              <a:t>strong</a:t>
            </a:r>
          </a:p>
          <a:p>
            <a:r>
              <a:rPr lang="en-US" dirty="0"/>
              <a:t>introducing techniques for estimating </a:t>
            </a:r>
            <a:r>
              <a:rPr lang="en-US" dirty="0" smtClean="0"/>
              <a:t>relationships among </a:t>
            </a:r>
            <a:r>
              <a:rPr lang="en-US" dirty="0"/>
              <a:t>numeric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basic statistical principles used in regression, a technique that models </a:t>
            </a:r>
            <a:r>
              <a:rPr lang="en-US" dirty="0" smtClean="0"/>
              <a:t>the size </a:t>
            </a:r>
            <a:r>
              <a:rPr lang="en-US" dirty="0"/>
              <a:t>and the strength of numeric relationships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prepare data for regression analysis, and estimate and interpret </a:t>
            </a:r>
            <a:r>
              <a:rPr lang="en-US" dirty="0" smtClean="0"/>
              <a:t>a regression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pair of hybrid techniques known as regression trees and model </a:t>
            </a:r>
            <a:r>
              <a:rPr lang="en-US" dirty="0" smtClean="0"/>
              <a:t>trees, which </a:t>
            </a:r>
            <a:r>
              <a:rPr lang="en-US" dirty="0"/>
              <a:t>adapt decision tree classifiers for numeric prediction tasks</a:t>
            </a:r>
          </a:p>
        </p:txBody>
      </p:sp>
    </p:spTree>
    <p:extLst>
      <p:ext uri="{BB962C8B-B14F-4D97-AF65-F5344CB8AC3E}">
        <p14:creationId xmlns:p14="http://schemas.microsoft.com/office/powerpoint/2010/main" val="206468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121"/>
            <a:ext cx="273766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order to estimate the values of the regression parameters, each observed value </a:t>
            </a:r>
            <a:r>
              <a:rPr lang="en-US" dirty="0" smtClean="0"/>
              <a:t>of the </a:t>
            </a:r>
            <a:r>
              <a:rPr lang="en-US" dirty="0"/>
              <a:t>dependent variable </a:t>
            </a:r>
            <a:r>
              <a:rPr lang="en-US" i="1" dirty="0"/>
              <a:t>y </a:t>
            </a:r>
            <a:r>
              <a:rPr lang="en-US" dirty="0"/>
              <a:t>must be related to the observed values of the </a:t>
            </a:r>
            <a:r>
              <a:rPr lang="en-US" dirty="0" smtClean="0"/>
              <a:t>independent </a:t>
            </a:r>
            <a:r>
              <a:rPr lang="en-US" i="1" dirty="0" smtClean="0"/>
              <a:t>x </a:t>
            </a:r>
            <a:r>
              <a:rPr lang="en-US" dirty="0"/>
              <a:t>variables using the regression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69" y="559569"/>
            <a:ext cx="8028159" cy="584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56538" cy="9871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estimate the values of the </a:t>
            </a:r>
            <a:r>
              <a:rPr lang="en-US" sz="4000" dirty="0" smtClean="0"/>
              <a:t>regression parameters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001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matrix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a basic </a:t>
            </a:r>
            <a:r>
              <a:rPr lang="en-US" dirty="0"/>
              <a:t>regression function named </a:t>
            </a:r>
            <a:r>
              <a:rPr lang="en-US" dirty="0" err="1"/>
              <a:t>reg</a:t>
            </a:r>
            <a:r>
              <a:rPr lang="en-US" dirty="0"/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95" y="1321765"/>
            <a:ext cx="2235690" cy="38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88" y="1837796"/>
            <a:ext cx="2896235" cy="419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1" y="2910626"/>
            <a:ext cx="6867387" cy="3266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6413" y="3335493"/>
            <a:ext cx="515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convert the data frame into matrix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6413" y="3818023"/>
            <a:ext cx="565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bind an additional column onto the x matrix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4211" y="4987066"/>
            <a:ext cx="4819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 solve() takes the inverse of a matrix</a:t>
            </a:r>
          </a:p>
          <a:p>
            <a:r>
              <a:rPr lang="en-US" sz="2400" dirty="0"/>
              <a:t>• t() is used to transpose a matrix</a:t>
            </a:r>
          </a:p>
          <a:p>
            <a:r>
              <a:rPr lang="en-US" sz="2400" dirty="0"/>
              <a:t>• %*% multiplies two matrices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5981765" y="3450048"/>
            <a:ext cx="588135" cy="27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341026" y="3884705"/>
            <a:ext cx="228874" cy="328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580"/>
          </a:xfrm>
        </p:spPr>
        <p:txBody>
          <a:bodyPr/>
          <a:lstStyle/>
          <a:p>
            <a:r>
              <a:rPr lang="en-US" dirty="0"/>
              <a:t>apply our function to the shuttle launch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3" y="2268195"/>
            <a:ext cx="10114333" cy="25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that </a:t>
            </a:r>
            <a:r>
              <a:rPr lang="en-US" dirty="0" smtClean="0"/>
              <a:t>the </a:t>
            </a:r>
            <a:r>
              <a:rPr lang="en-US" dirty="0"/>
              <a:t>function is working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smtClean="0"/>
              <a:t>the </a:t>
            </a:r>
            <a:r>
              <a:rPr lang="en-US" dirty="0"/>
              <a:t>result </a:t>
            </a:r>
            <a:r>
              <a:rPr lang="en-US" dirty="0" smtClean="0"/>
              <a:t>to the </a:t>
            </a:r>
            <a:r>
              <a:rPr lang="en-US" dirty="0"/>
              <a:t>simple linear regression model of O-ring failures versus </a:t>
            </a:r>
            <a:r>
              <a:rPr lang="en-US" dirty="0" smtClean="0"/>
              <a:t>temperature, </a:t>
            </a:r>
            <a:r>
              <a:rPr lang="en-US" i="1" dirty="0"/>
              <a:t>a = 3.70 </a:t>
            </a:r>
            <a:r>
              <a:rPr lang="en-US" dirty="0"/>
              <a:t>and </a:t>
            </a:r>
            <a:r>
              <a:rPr lang="en-US" i="1" dirty="0"/>
              <a:t>b = -0.048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" y="3052282"/>
            <a:ext cx="8338652" cy="18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</a:t>
            </a:r>
            <a:r>
              <a:rPr lang="en-US" dirty="0" smtClean="0"/>
              <a:t>a multiple </a:t>
            </a:r>
            <a:r>
              <a:rPr lang="en-US" dirty="0"/>
              <a:t>regression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" y="2019761"/>
            <a:ext cx="6932239" cy="23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– predicting medical </a:t>
            </a:r>
            <a:r>
              <a:rPr lang="en-US" b="1" dirty="0" smtClean="0"/>
              <a:t>expenses using </a:t>
            </a:r>
            <a:r>
              <a:rPr lang="en-US" b="1" dirty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Medical expenses are difficult to estimate because the most costly conditions </a:t>
            </a:r>
            <a:r>
              <a:rPr lang="en-US" dirty="0" smtClean="0"/>
              <a:t>are rare </a:t>
            </a:r>
            <a:r>
              <a:rPr lang="en-US" dirty="0"/>
              <a:t>and seemingly random.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conditions are more prevalent for </a:t>
            </a:r>
            <a:r>
              <a:rPr lang="en-US" dirty="0" smtClean="0"/>
              <a:t>certain segments </a:t>
            </a:r>
            <a:r>
              <a:rPr lang="en-US" dirty="0"/>
              <a:t>of the population. </a:t>
            </a:r>
            <a:endParaRPr lang="en-US" dirty="0" smtClean="0"/>
          </a:p>
          <a:p>
            <a:pPr lvl="1"/>
            <a:r>
              <a:rPr lang="en-US" dirty="0" smtClean="0"/>
              <a:t>E.g., </a:t>
            </a:r>
            <a:r>
              <a:rPr lang="en-US" dirty="0"/>
              <a:t>lung cancer is more likely among </a:t>
            </a:r>
            <a:r>
              <a:rPr lang="en-US" dirty="0" smtClean="0"/>
              <a:t>smokers than </a:t>
            </a:r>
            <a:r>
              <a:rPr lang="en-US" dirty="0"/>
              <a:t>non-smokers, and heart disease may be more likely among the obese.</a:t>
            </a:r>
          </a:p>
          <a:p>
            <a:r>
              <a:rPr lang="en-US" dirty="0" smtClean="0"/>
              <a:t>The </a:t>
            </a:r>
            <a:r>
              <a:rPr lang="en-US" dirty="0"/>
              <a:t>goal of this analysis is to use patient data to estimate the average </a:t>
            </a:r>
            <a:r>
              <a:rPr lang="en-US" dirty="0" smtClean="0"/>
              <a:t>medical care </a:t>
            </a:r>
            <a:r>
              <a:rPr lang="en-US" dirty="0"/>
              <a:t>expenses for such population segments.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estimates can be used to </a:t>
            </a:r>
            <a:r>
              <a:rPr lang="en-US" dirty="0" smtClean="0"/>
              <a:t>create actuarial </a:t>
            </a:r>
            <a:r>
              <a:rPr lang="en-US" dirty="0"/>
              <a:t>tables that set the price of yearly premiums higher or lower, depending </a:t>
            </a:r>
            <a:r>
              <a:rPr lang="en-US" dirty="0" smtClean="0"/>
              <a:t>on the </a:t>
            </a:r>
            <a:r>
              <a:rPr lang="en-US" dirty="0"/>
              <a:t>expected treatment 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simulated dataset containing hypothetical </a:t>
            </a:r>
            <a:r>
              <a:rPr lang="en-US" dirty="0" smtClean="0"/>
              <a:t>medical expenses </a:t>
            </a:r>
            <a:r>
              <a:rPr lang="en-US" dirty="0"/>
              <a:t>for patients in the United States. </a:t>
            </a:r>
            <a:endParaRPr lang="en-US" dirty="0" smtClean="0"/>
          </a:p>
          <a:p>
            <a:r>
              <a:rPr lang="en-US" dirty="0" smtClean="0"/>
              <a:t>created using</a:t>
            </a:r>
            <a:r>
              <a:rPr lang="en-US" dirty="0"/>
              <a:t> </a:t>
            </a:r>
            <a:r>
              <a:rPr lang="en-US" dirty="0" smtClean="0"/>
              <a:t>demographic </a:t>
            </a:r>
            <a:r>
              <a:rPr lang="en-US" dirty="0"/>
              <a:t>statistics from the US Census Bureau, and thus, approximately </a:t>
            </a:r>
            <a:r>
              <a:rPr lang="en-US" dirty="0" smtClean="0"/>
              <a:t>reflect real-world conditions.</a:t>
            </a:r>
          </a:p>
          <a:p>
            <a:r>
              <a:rPr lang="en-US" dirty="0"/>
              <a:t>download </a:t>
            </a:r>
            <a:r>
              <a:rPr lang="en-US" dirty="0" smtClean="0"/>
              <a:t>the insurance.csv </a:t>
            </a:r>
            <a:r>
              <a:rPr lang="en-US" dirty="0"/>
              <a:t>file from the </a:t>
            </a:r>
            <a:r>
              <a:rPr lang="en-US" dirty="0" err="1"/>
              <a:t>Packt</a:t>
            </a:r>
            <a:r>
              <a:rPr lang="en-US" dirty="0"/>
              <a:t> Publishing </a:t>
            </a:r>
            <a:r>
              <a:rPr lang="en-US" dirty="0" smtClean="0"/>
              <a:t>website</a:t>
            </a:r>
          </a:p>
          <a:p>
            <a:pPr lvl="1"/>
            <a:r>
              <a:rPr lang="en-US" dirty="0"/>
              <a:t>1,338 examples of </a:t>
            </a:r>
            <a:r>
              <a:rPr lang="en-US" dirty="0" smtClean="0"/>
              <a:t>beneficiaries</a:t>
            </a:r>
          </a:p>
          <a:p>
            <a:pPr lvl="1"/>
            <a:r>
              <a:rPr lang="en-US" dirty="0"/>
              <a:t>features indicating characteristics of the patient as well </a:t>
            </a:r>
            <a:r>
              <a:rPr lang="en-US" dirty="0" smtClean="0"/>
              <a:t>as the </a:t>
            </a:r>
            <a:r>
              <a:rPr lang="en-US" dirty="0"/>
              <a:t>total medical expenses charged to the plan for the calendar year</a:t>
            </a:r>
          </a:p>
        </p:txBody>
      </p:sp>
    </p:spTree>
    <p:extLst>
      <p:ext uri="{BB962C8B-B14F-4D97-AF65-F5344CB8AC3E}">
        <p14:creationId xmlns:p14="http://schemas.microsoft.com/office/powerpoint/2010/main" val="336766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age</a:t>
            </a:r>
            <a:r>
              <a:rPr lang="en-US" dirty="0"/>
              <a:t>: An integer indicating the age of the primary beneficiary (</a:t>
            </a:r>
            <a:r>
              <a:rPr lang="en-US" dirty="0" smtClean="0"/>
              <a:t>excluding those </a:t>
            </a:r>
            <a:r>
              <a:rPr lang="en-US" dirty="0"/>
              <a:t>above 64 years, since they are generally covered by the government).</a:t>
            </a:r>
          </a:p>
          <a:p>
            <a:r>
              <a:rPr lang="en-US" dirty="0" smtClean="0"/>
              <a:t>sex</a:t>
            </a:r>
            <a:r>
              <a:rPr lang="en-US" dirty="0"/>
              <a:t>: The policy holder's gender, either male or female.</a:t>
            </a:r>
          </a:p>
          <a:p>
            <a:r>
              <a:rPr lang="en-US" dirty="0" err="1" smtClean="0"/>
              <a:t>bmi</a:t>
            </a:r>
            <a:r>
              <a:rPr lang="en-US" dirty="0"/>
              <a:t>: The body mass index (BMI), which provides a sense of how over- </a:t>
            </a:r>
            <a:r>
              <a:rPr lang="en-US" dirty="0" smtClean="0"/>
              <a:t>or under-weight </a:t>
            </a:r>
            <a:r>
              <a:rPr lang="en-US" dirty="0"/>
              <a:t>a person is relative to their height. BMI is equal to weight (</a:t>
            </a:r>
            <a:r>
              <a:rPr lang="en-US" dirty="0" smtClean="0"/>
              <a:t>in kilograms</a:t>
            </a:r>
            <a:r>
              <a:rPr lang="en-US" dirty="0"/>
              <a:t>) divided by height (in meters) squared. An ideal BMI is within </a:t>
            </a:r>
            <a:r>
              <a:rPr lang="en-US" dirty="0" smtClean="0"/>
              <a:t>the range </a:t>
            </a:r>
            <a:r>
              <a:rPr lang="en-US" dirty="0"/>
              <a:t>of 18.5 to 24.9.</a:t>
            </a:r>
          </a:p>
          <a:p>
            <a:r>
              <a:rPr lang="en-US" dirty="0" smtClean="0"/>
              <a:t>children</a:t>
            </a:r>
            <a:r>
              <a:rPr lang="en-US" dirty="0"/>
              <a:t>: An integer indicating the number of children/dependents </a:t>
            </a:r>
            <a:r>
              <a:rPr lang="en-US" dirty="0" smtClean="0"/>
              <a:t>covered by </a:t>
            </a:r>
            <a:r>
              <a:rPr lang="en-US" dirty="0"/>
              <a:t>the insurance plan.</a:t>
            </a:r>
          </a:p>
          <a:p>
            <a:r>
              <a:rPr lang="en-US" dirty="0" smtClean="0"/>
              <a:t>smoker</a:t>
            </a:r>
            <a:r>
              <a:rPr lang="en-US" dirty="0"/>
              <a:t>: A yes or no categorical variable that indicates whether the </a:t>
            </a:r>
            <a:r>
              <a:rPr lang="en-US" dirty="0" smtClean="0"/>
              <a:t>insured regularly </a:t>
            </a:r>
            <a:r>
              <a:rPr lang="en-US" dirty="0"/>
              <a:t>smokes tobacco.</a:t>
            </a:r>
          </a:p>
          <a:p>
            <a:r>
              <a:rPr lang="en-US" dirty="0" smtClean="0"/>
              <a:t>region</a:t>
            </a:r>
            <a:r>
              <a:rPr lang="en-US" dirty="0"/>
              <a:t>: The beneficiary's place of residence in the US, divided into </a:t>
            </a:r>
            <a:r>
              <a:rPr lang="en-US" dirty="0" smtClean="0"/>
              <a:t>four geographic </a:t>
            </a:r>
            <a:r>
              <a:rPr lang="en-US" dirty="0"/>
              <a:t>regions: northeast, southeast, southwest, or northwest.</a:t>
            </a:r>
          </a:p>
        </p:txBody>
      </p:sp>
    </p:spTree>
    <p:extLst>
      <p:ext uri="{BB962C8B-B14F-4D97-AF65-F5344CB8AC3E}">
        <p14:creationId xmlns:p14="http://schemas.microsoft.com/office/powerpoint/2010/main" val="316510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47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stringsAsFactors</a:t>
            </a:r>
            <a:r>
              <a:rPr lang="en-US" sz="2400" dirty="0"/>
              <a:t> = TRUE because it is appropriate </a:t>
            </a:r>
            <a:r>
              <a:rPr lang="en-US" sz="2400" dirty="0" smtClean="0"/>
              <a:t>to convert </a:t>
            </a:r>
            <a:r>
              <a:rPr lang="en-US" sz="2400" dirty="0"/>
              <a:t>the three nominal variables to </a:t>
            </a:r>
            <a:r>
              <a:rPr lang="en-US" sz="2400" dirty="0" smtClean="0"/>
              <a:t>factors</a:t>
            </a:r>
          </a:p>
          <a:p>
            <a:pPr marL="0" indent="0">
              <a:buNone/>
            </a:pPr>
            <a:r>
              <a:rPr lang="en-US" sz="2400" dirty="0"/>
              <a:t>&gt; insurance &lt;- read.csv("insurance.csv", </a:t>
            </a:r>
            <a:r>
              <a:rPr lang="en-US" sz="2400" dirty="0" err="1"/>
              <a:t>stringsAsFactors</a:t>
            </a:r>
            <a:r>
              <a:rPr lang="en-US" sz="2400" dirty="0"/>
              <a:t> = TRUE)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8677"/>
            <a:ext cx="10093594" cy="2518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0" y="4918224"/>
            <a:ext cx="9115751" cy="11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dependent variable is </a:t>
            </a:r>
            <a:r>
              <a:rPr lang="en-US" dirty="0" smtClean="0"/>
              <a:t>expenses</a:t>
            </a:r>
          </a:p>
          <a:p>
            <a:r>
              <a:rPr lang="en-US" dirty="0"/>
              <a:t>Although linear regression does </a:t>
            </a:r>
            <a:r>
              <a:rPr lang="en-US" dirty="0" smtClean="0"/>
              <a:t>not strictly </a:t>
            </a:r>
            <a:r>
              <a:rPr lang="en-US" dirty="0"/>
              <a:t>require a normally distributed dependent variable, the model often fits </a:t>
            </a:r>
            <a:r>
              <a:rPr lang="en-US" dirty="0" smtClean="0"/>
              <a:t>better when </a:t>
            </a:r>
            <a:r>
              <a:rPr lang="en-US" dirty="0"/>
              <a:t>this is </a:t>
            </a:r>
            <a:r>
              <a:rPr lang="en-US" dirty="0" smtClean="0"/>
              <a:t>true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mean value is greater than the median, this implies that the distribution </a:t>
            </a:r>
            <a:r>
              <a:rPr lang="en-US" dirty="0" smtClean="0"/>
              <a:t>of insurance </a:t>
            </a:r>
            <a:r>
              <a:rPr lang="en-US" dirty="0"/>
              <a:t>expenses is right-skewed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3569852"/>
            <a:ext cx="8938453" cy="14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Regression is concerned with specifying the relationship between a </a:t>
            </a:r>
            <a:r>
              <a:rPr lang="en-US" dirty="0" smtClean="0"/>
              <a:t>single numeric </a:t>
            </a:r>
            <a:r>
              <a:rPr lang="en-US" b="1" dirty="0"/>
              <a:t>dependent variable </a:t>
            </a:r>
            <a:r>
              <a:rPr lang="en-US" dirty="0"/>
              <a:t>(the value to be predicted) and one or more </a:t>
            </a:r>
            <a:r>
              <a:rPr lang="en-US" dirty="0" smtClean="0"/>
              <a:t>numeric </a:t>
            </a:r>
            <a:r>
              <a:rPr lang="en-US" b="1" dirty="0" smtClean="0"/>
              <a:t>independent </a:t>
            </a:r>
            <a:r>
              <a:rPr lang="en-US" b="1" dirty="0"/>
              <a:t>variables </a:t>
            </a:r>
            <a:r>
              <a:rPr lang="en-US" dirty="0"/>
              <a:t>(the predictors</a:t>
            </a:r>
            <a:r>
              <a:rPr lang="en-US" dirty="0" smtClean="0"/>
              <a:t>).</a:t>
            </a:r>
          </a:p>
          <a:p>
            <a:r>
              <a:rPr lang="en-US" dirty="0"/>
              <a:t>The simplest </a:t>
            </a:r>
            <a:r>
              <a:rPr lang="en-US" dirty="0" smtClean="0"/>
              <a:t>forms of </a:t>
            </a:r>
            <a:r>
              <a:rPr lang="en-US" dirty="0"/>
              <a:t>regression assume that the relationship between the independent and </a:t>
            </a:r>
            <a:r>
              <a:rPr lang="en-US" dirty="0" smtClean="0"/>
              <a:t>dependent variables </a:t>
            </a:r>
            <a:r>
              <a:rPr lang="en-US" dirty="0"/>
              <a:t>follows a straight line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slope-intercept form </a:t>
            </a:r>
            <a:r>
              <a:rPr lang="en-US" dirty="0"/>
              <a:t>similar to </a:t>
            </a:r>
            <a:r>
              <a:rPr lang="en-US" i="1" dirty="0"/>
              <a:t>y = a + </a:t>
            </a:r>
            <a:r>
              <a:rPr lang="en-US" i="1" dirty="0" err="1" smtClean="0"/>
              <a:t>bx</a:t>
            </a:r>
            <a:endParaRPr lang="en-US" i="1" dirty="0" smtClean="0"/>
          </a:p>
          <a:p>
            <a:pPr lvl="1"/>
            <a:r>
              <a:rPr lang="en-US" b="1" dirty="0"/>
              <a:t>slope </a:t>
            </a:r>
            <a:r>
              <a:rPr lang="en-US" dirty="0"/>
              <a:t>term </a:t>
            </a:r>
            <a:r>
              <a:rPr lang="en-US" i="1" dirty="0"/>
              <a:t>b </a:t>
            </a:r>
            <a:r>
              <a:rPr lang="en-US" dirty="0"/>
              <a:t>specifies how </a:t>
            </a:r>
            <a:r>
              <a:rPr lang="en-US" dirty="0" smtClean="0"/>
              <a:t>much the </a:t>
            </a:r>
            <a:r>
              <a:rPr lang="en-US" dirty="0"/>
              <a:t>line rises for each increase in </a:t>
            </a:r>
            <a:r>
              <a:rPr lang="en-US" i="1" dirty="0"/>
              <a:t>x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Positive </a:t>
            </a:r>
            <a:r>
              <a:rPr lang="en-US" dirty="0"/>
              <a:t>values define lines that slope </a:t>
            </a:r>
            <a:r>
              <a:rPr lang="en-US" dirty="0" smtClean="0"/>
              <a:t>upward while </a:t>
            </a:r>
            <a:r>
              <a:rPr lang="en-US" dirty="0"/>
              <a:t>negative values define lines that slope downward.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i="1" dirty="0"/>
              <a:t>a </a:t>
            </a:r>
            <a:r>
              <a:rPr lang="en-US" dirty="0"/>
              <a:t>is known </a:t>
            </a:r>
            <a:r>
              <a:rPr lang="en-US" dirty="0" smtClean="0"/>
              <a:t>as the </a:t>
            </a:r>
            <a:r>
              <a:rPr lang="en-US" b="1" dirty="0"/>
              <a:t>intercept </a:t>
            </a:r>
            <a:r>
              <a:rPr lang="en-US" dirty="0"/>
              <a:t>because it specifies the point where the line crosses, or intercepts, </a:t>
            </a:r>
            <a:r>
              <a:rPr lang="en-US" dirty="0" smtClean="0"/>
              <a:t>the vertical </a:t>
            </a:r>
            <a:r>
              <a:rPr lang="en-US" i="1" dirty="0"/>
              <a:t>y </a:t>
            </a:r>
            <a:r>
              <a:rPr lang="en-US" dirty="0"/>
              <a:t>axis. It indicates the value of </a:t>
            </a:r>
            <a:r>
              <a:rPr lang="en-US" i="1" dirty="0"/>
              <a:t>y </a:t>
            </a:r>
            <a:r>
              <a:rPr lang="en-US" dirty="0"/>
              <a:t>when </a:t>
            </a:r>
            <a:r>
              <a:rPr lang="en-US" i="1" dirty="0"/>
              <a:t>x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85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6" y="348464"/>
            <a:ext cx="10515600" cy="822781"/>
          </a:xfrm>
        </p:spPr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1187906"/>
            <a:ext cx="41936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insurance$expenses</a:t>
            </a:r>
            <a:r>
              <a:rPr lang="en-US" dirty="0" smtClean="0"/>
              <a:t>)</a:t>
            </a:r>
          </a:p>
          <a:p>
            <a:r>
              <a:rPr lang="en-US" dirty="0"/>
              <a:t>this distribution is not ideal for a linear </a:t>
            </a:r>
            <a:r>
              <a:rPr lang="en-US" dirty="0" smtClean="0"/>
              <a:t>regression</a:t>
            </a:r>
          </a:p>
          <a:p>
            <a:r>
              <a:rPr lang="en-US" dirty="0" smtClean="0"/>
              <a:t>knowing this weakness </a:t>
            </a:r>
            <a:r>
              <a:rPr lang="en-US" dirty="0"/>
              <a:t>ahead of time may help us design a better-fitting model later 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05" y="759855"/>
            <a:ext cx="6892080" cy="50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factor-type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models </a:t>
            </a:r>
            <a:r>
              <a:rPr lang="en-US" dirty="0" smtClean="0"/>
              <a:t>require that </a:t>
            </a:r>
            <a:r>
              <a:rPr lang="en-US" dirty="0"/>
              <a:t>every feature is </a:t>
            </a:r>
            <a:r>
              <a:rPr lang="en-US" dirty="0" smtClean="0"/>
              <a:t>numeric</a:t>
            </a:r>
          </a:p>
          <a:p>
            <a:r>
              <a:rPr lang="en-US" dirty="0" smtClean="0"/>
              <a:t>three </a:t>
            </a:r>
            <a:r>
              <a:rPr lang="en-US" dirty="0"/>
              <a:t>factor-type features in our </a:t>
            </a:r>
            <a:r>
              <a:rPr lang="en-US" dirty="0" smtClean="0"/>
              <a:t>data frame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sex variable is divided into male and female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smoker </a:t>
            </a:r>
            <a:r>
              <a:rPr lang="en-US" dirty="0"/>
              <a:t>is divided into yes and no. </a:t>
            </a:r>
            <a:endParaRPr lang="en-US" dirty="0" smtClean="0"/>
          </a:p>
          <a:p>
            <a:pPr lvl="1"/>
            <a:r>
              <a:rPr lang="en-US" dirty="0" smtClean="0"/>
              <a:t>region </a:t>
            </a:r>
            <a:r>
              <a:rPr lang="en-US" dirty="0"/>
              <a:t>variable has four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8" y="4065687"/>
            <a:ext cx="7324112" cy="13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Exploring relationships among features – </a:t>
            </a:r>
            <a:r>
              <a:rPr lang="en-US" b="1" dirty="0" smtClean="0"/>
              <a:t>the correlation </a:t>
            </a:r>
            <a:r>
              <a:rPr lang="en-US" b="1" dirty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correlation matrix </a:t>
            </a:r>
            <a:r>
              <a:rPr lang="en-US" b="1" dirty="0" smtClean="0"/>
              <a:t>- </a:t>
            </a:r>
            <a:r>
              <a:rPr lang="en-US" dirty="0" smtClean="0"/>
              <a:t>Given </a:t>
            </a:r>
            <a:r>
              <a:rPr lang="en-US" dirty="0"/>
              <a:t>a </a:t>
            </a:r>
            <a:r>
              <a:rPr lang="en-US" dirty="0" smtClean="0"/>
              <a:t>set of </a:t>
            </a:r>
            <a:r>
              <a:rPr lang="en-US" dirty="0"/>
              <a:t>variables, it provides a correlation for each pairwise </a:t>
            </a:r>
            <a:r>
              <a:rPr lang="en-US" dirty="0" smtClean="0"/>
              <a:t>relationship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cor</a:t>
            </a:r>
            <a:r>
              <a:rPr lang="en-US" dirty="0" smtClean="0"/>
              <a:t>(x</a:t>
            </a:r>
            <a:r>
              <a:rPr lang="en-US" dirty="0"/>
              <a:t>, y) is equal to </a:t>
            </a:r>
            <a:r>
              <a:rPr lang="en-US" dirty="0" err="1"/>
              <a:t>cor</a:t>
            </a:r>
            <a:r>
              <a:rPr lang="en-US" dirty="0"/>
              <a:t>(y, 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4" y="2687175"/>
            <a:ext cx="10075766" cy="28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and </a:t>
            </a:r>
            <a:r>
              <a:rPr lang="en-US" dirty="0" err="1"/>
              <a:t>bmi</a:t>
            </a:r>
            <a:r>
              <a:rPr lang="en-US" dirty="0"/>
              <a:t> appear to have a weak </a:t>
            </a:r>
            <a:r>
              <a:rPr lang="en-US" dirty="0" smtClean="0"/>
              <a:t>positive correlation</a:t>
            </a:r>
            <a:r>
              <a:rPr lang="en-US" dirty="0"/>
              <a:t>, meaning that as someone ages, their body mass tends to increase. </a:t>
            </a:r>
            <a:endParaRPr lang="en-US" dirty="0" smtClean="0"/>
          </a:p>
          <a:p>
            <a:r>
              <a:rPr lang="en-US" dirty="0" smtClean="0"/>
              <a:t>There is also </a:t>
            </a:r>
            <a:r>
              <a:rPr lang="en-US" dirty="0"/>
              <a:t>a moderate positive correlation between </a:t>
            </a:r>
            <a:endParaRPr lang="en-US" dirty="0" smtClean="0"/>
          </a:p>
          <a:p>
            <a:pPr lvl="1"/>
            <a:r>
              <a:rPr lang="en-US" dirty="0" smtClean="0"/>
              <a:t>age </a:t>
            </a:r>
            <a:r>
              <a:rPr lang="en-US" dirty="0"/>
              <a:t>and </a:t>
            </a:r>
            <a:r>
              <a:rPr lang="en-US" dirty="0" smtClean="0"/>
              <a:t>expenses</a:t>
            </a:r>
          </a:p>
          <a:p>
            <a:pPr lvl="1"/>
            <a:r>
              <a:rPr lang="en-US" dirty="0" err="1" smtClean="0"/>
              <a:t>bmi</a:t>
            </a:r>
            <a:r>
              <a:rPr lang="en-US" dirty="0" smtClean="0"/>
              <a:t> </a:t>
            </a:r>
            <a:r>
              <a:rPr lang="en-US" dirty="0"/>
              <a:t>and expenses,</a:t>
            </a:r>
          </a:p>
          <a:p>
            <a:pPr lvl="1"/>
            <a:r>
              <a:rPr lang="en-US" dirty="0" smtClean="0"/>
              <a:t>children </a:t>
            </a:r>
            <a:r>
              <a:rPr lang="en-US" dirty="0"/>
              <a:t>and expenses.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associations imply that as age, body mass, </a:t>
            </a:r>
            <a:r>
              <a:rPr lang="en-US" dirty="0" smtClean="0"/>
              <a:t>and number </a:t>
            </a:r>
            <a:r>
              <a:rPr lang="en-US" dirty="0"/>
              <a:t>of children increase, the expected cost of insurance goes up</a:t>
            </a:r>
          </a:p>
        </p:txBody>
      </p:sp>
    </p:spTree>
    <p:extLst>
      <p:ext uri="{BB962C8B-B14F-4D97-AF65-F5344CB8AC3E}">
        <p14:creationId xmlns:p14="http://schemas.microsoft.com/office/powerpoint/2010/main" val="396246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Visualizing relationships among features – </a:t>
            </a:r>
            <a:r>
              <a:rPr lang="en-US" b="1" dirty="0" smtClean="0"/>
              <a:t>the scatterplot </a:t>
            </a:r>
            <a:r>
              <a:rPr lang="en-US" b="1" dirty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scatterplot matrix </a:t>
            </a:r>
            <a:r>
              <a:rPr lang="en-US" dirty="0" smtClean="0"/>
              <a:t>(abbreviated </a:t>
            </a:r>
            <a:r>
              <a:rPr lang="en-US" dirty="0"/>
              <a:t>as </a:t>
            </a:r>
            <a:r>
              <a:rPr lang="en-US" b="1" dirty="0"/>
              <a:t>SPLOM</a:t>
            </a:r>
            <a:r>
              <a:rPr lang="en-US" dirty="0" smtClean="0"/>
              <a:t>), a </a:t>
            </a:r>
            <a:r>
              <a:rPr lang="en-US" dirty="0"/>
              <a:t>collection of scatterplots arranged in a </a:t>
            </a:r>
            <a:r>
              <a:rPr lang="en-US" dirty="0" smtClean="0"/>
              <a:t>grid</a:t>
            </a:r>
          </a:p>
          <a:p>
            <a:r>
              <a:rPr lang="en-US" dirty="0"/>
              <a:t>provides a general sense of how the data may be </a:t>
            </a:r>
            <a:r>
              <a:rPr lang="en-US" dirty="0" smtClean="0"/>
              <a:t>interrelated</a:t>
            </a:r>
          </a:p>
          <a:p>
            <a:r>
              <a:rPr lang="en-US" dirty="0"/>
              <a:t>The pairs() function </a:t>
            </a:r>
            <a:r>
              <a:rPr lang="en-US" dirty="0" smtClean="0"/>
              <a:t>is provided </a:t>
            </a:r>
            <a:r>
              <a:rPr lang="en-US" dirty="0"/>
              <a:t>in a default R </a:t>
            </a:r>
            <a:r>
              <a:rPr lang="en-US" dirty="0" smtClean="0"/>
              <a:t>installation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/>
              <a:t>pairs(insurance[c("age", "</a:t>
            </a:r>
            <a:r>
              <a:rPr lang="en-US" b="1" dirty="0" err="1"/>
              <a:t>bmi</a:t>
            </a:r>
            <a:r>
              <a:rPr lang="en-US" b="1" dirty="0"/>
              <a:t>", "children", "expenses")])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3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 matrices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73695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2" y="1690688"/>
            <a:ext cx="4903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relationship between age </a:t>
            </a:r>
            <a:r>
              <a:rPr lang="en-US" sz="2800" dirty="0" smtClean="0"/>
              <a:t>and expenses </a:t>
            </a:r>
            <a:r>
              <a:rPr lang="en-US" sz="2800" dirty="0"/>
              <a:t>displays several relatively straight </a:t>
            </a:r>
            <a:r>
              <a:rPr lang="en-US" sz="2800" dirty="0" smtClean="0"/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/>
              <a:t>bmi</a:t>
            </a:r>
            <a:r>
              <a:rPr lang="en-US" sz="2800" dirty="0"/>
              <a:t> versus </a:t>
            </a:r>
            <a:r>
              <a:rPr lang="en-US" sz="2800" dirty="0" smtClean="0"/>
              <a:t>expenses plot </a:t>
            </a:r>
            <a:r>
              <a:rPr lang="en-US" sz="2800" dirty="0"/>
              <a:t>has two distinct groups of points</a:t>
            </a:r>
          </a:p>
        </p:txBody>
      </p:sp>
    </p:spTree>
    <p:extLst>
      <p:ext uri="{BB962C8B-B14F-4D97-AF65-F5344CB8AC3E}">
        <p14:creationId xmlns:p14="http://schemas.microsoft.com/office/powerpoint/2010/main" val="343464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scatterplot </a:t>
            </a:r>
            <a:r>
              <a:rPr lang="en-US" dirty="0"/>
              <a:t>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pairs.panels</a:t>
            </a:r>
            <a:r>
              <a:rPr lang="en-US" dirty="0"/>
              <a:t>() function in the </a:t>
            </a:r>
            <a:r>
              <a:rPr lang="en-US" dirty="0" err="1" smtClean="0"/>
              <a:t>psy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err="1"/>
              <a:t>install.packages</a:t>
            </a:r>
            <a:r>
              <a:rPr lang="en-US" dirty="0"/>
              <a:t>("psych")</a:t>
            </a:r>
          </a:p>
          <a:p>
            <a:pPr lvl="1"/>
            <a:r>
              <a:rPr lang="en-US" dirty="0" smtClean="0"/>
              <a:t>library(psych)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pairs.panels</a:t>
            </a:r>
            <a:r>
              <a:rPr lang="en-US" b="1" dirty="0"/>
              <a:t>(insurance[c("age", "</a:t>
            </a:r>
            <a:r>
              <a:rPr lang="en-US" b="1" dirty="0" err="1"/>
              <a:t>bmi</a:t>
            </a:r>
            <a:r>
              <a:rPr lang="en-US" b="1" dirty="0"/>
              <a:t>", "children", "expenses")])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40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5" y="365125"/>
            <a:ext cx="7993566" cy="6082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6" y="708338"/>
            <a:ext cx="2524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Above the diagonal, the scatterplots have been replaced with a correlation matrix.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the diagonal, a histogram depicting the distribution of values for each </a:t>
            </a:r>
            <a:r>
              <a:rPr lang="en-US" sz="2400" dirty="0" smtClean="0"/>
              <a:t>feature is shown</a:t>
            </a:r>
          </a:p>
        </p:txBody>
      </p:sp>
    </p:spTree>
    <p:extLst>
      <p:ext uri="{BB962C8B-B14F-4D97-AF65-F5344CB8AC3E}">
        <p14:creationId xmlns:p14="http://schemas.microsoft.com/office/powerpoint/2010/main" val="3310871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dot at the center of the ellipse indicates </a:t>
            </a:r>
            <a:r>
              <a:rPr lang="en-US" dirty="0" smtClean="0"/>
              <a:t>the point </a:t>
            </a:r>
            <a:r>
              <a:rPr lang="en-US" dirty="0"/>
              <a:t>at the mean values for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axis variables.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correlation between </a:t>
            </a:r>
            <a:r>
              <a:rPr lang="en-US" dirty="0" smtClean="0"/>
              <a:t>the two </a:t>
            </a:r>
            <a:r>
              <a:rPr lang="en-US" dirty="0"/>
              <a:t>variables is indicated by the shape of the </a:t>
            </a:r>
            <a:r>
              <a:rPr lang="en-US" dirty="0" smtClean="0"/>
              <a:t>ellipse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more it is stretched, </a:t>
            </a:r>
            <a:r>
              <a:rPr lang="en-US" dirty="0" smtClean="0"/>
              <a:t>the stronger </a:t>
            </a:r>
            <a:r>
              <a:rPr lang="en-US" dirty="0"/>
              <a:t>the </a:t>
            </a:r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almost perfectly round </a:t>
            </a:r>
            <a:r>
              <a:rPr lang="en-US" dirty="0" smtClean="0"/>
              <a:t>oval indicates </a:t>
            </a:r>
            <a:r>
              <a:rPr lang="en-US" dirty="0"/>
              <a:t>a very weak </a:t>
            </a:r>
            <a:r>
              <a:rPr lang="en-US" dirty="0" smtClean="0"/>
              <a:t>correlation</a:t>
            </a:r>
          </a:p>
          <a:p>
            <a:r>
              <a:rPr lang="en-US" b="1" dirty="0"/>
              <a:t>loess </a:t>
            </a:r>
            <a:r>
              <a:rPr lang="en-US" b="1" dirty="0" smtClean="0"/>
              <a:t>curve - </a:t>
            </a:r>
            <a:r>
              <a:rPr lang="en-US" dirty="0"/>
              <a:t>indicates the </a:t>
            </a:r>
            <a:r>
              <a:rPr lang="en-US" dirty="0" smtClean="0"/>
              <a:t>general relationship </a:t>
            </a:r>
            <a:r>
              <a:rPr lang="en-US" dirty="0"/>
              <a:t>between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axis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The curve </a:t>
            </a:r>
            <a:r>
              <a:rPr lang="en-US" dirty="0"/>
              <a:t>for </a:t>
            </a:r>
            <a:r>
              <a:rPr lang="en-US" sz="2400" dirty="0"/>
              <a:t>age </a:t>
            </a:r>
            <a:r>
              <a:rPr lang="en-US" dirty="0"/>
              <a:t>and </a:t>
            </a:r>
            <a:r>
              <a:rPr lang="en-US" sz="2400" dirty="0"/>
              <a:t>children </a:t>
            </a:r>
            <a:r>
              <a:rPr lang="en-US" dirty="0"/>
              <a:t>is an upside-down U, peaking around middle </a:t>
            </a:r>
            <a:r>
              <a:rPr lang="en-US" dirty="0" smtClean="0"/>
              <a:t>age - the </a:t>
            </a:r>
            <a:r>
              <a:rPr lang="en-US" dirty="0"/>
              <a:t>oldest and youngest people in the sample have fewer children on </a:t>
            </a:r>
            <a:r>
              <a:rPr lang="en-US" dirty="0" smtClean="0"/>
              <a:t>the insurance </a:t>
            </a:r>
            <a:r>
              <a:rPr lang="en-US" dirty="0"/>
              <a:t>plan than those around middle </a:t>
            </a:r>
            <a:r>
              <a:rPr lang="en-US" dirty="0" smtClean="0"/>
              <a:t>age</a:t>
            </a:r>
          </a:p>
          <a:p>
            <a:pPr lvl="1"/>
            <a:r>
              <a:rPr lang="en-US" dirty="0"/>
              <a:t>the loess curve for </a:t>
            </a:r>
            <a:r>
              <a:rPr lang="en-US" sz="2000" dirty="0"/>
              <a:t>age </a:t>
            </a:r>
            <a:r>
              <a:rPr lang="en-US" dirty="0"/>
              <a:t>and </a:t>
            </a:r>
            <a:r>
              <a:rPr lang="en-US" sz="2000" dirty="0" err="1"/>
              <a:t>bmi</a:t>
            </a:r>
            <a:r>
              <a:rPr lang="en-US" sz="2000" dirty="0"/>
              <a:t> </a:t>
            </a:r>
            <a:r>
              <a:rPr lang="en-US" dirty="0"/>
              <a:t>is a line sloping gradually up, implying that body </a:t>
            </a:r>
            <a:r>
              <a:rPr lang="en-US" dirty="0" smtClean="0"/>
              <a:t>mass increases </a:t>
            </a:r>
            <a:r>
              <a:rPr lang="en-US" dirty="0"/>
              <a:t>with age</a:t>
            </a:r>
          </a:p>
        </p:txBody>
      </p:sp>
    </p:spTree>
    <p:extLst>
      <p:ext uri="{BB962C8B-B14F-4D97-AF65-F5344CB8AC3E}">
        <p14:creationId xmlns:p14="http://schemas.microsoft.com/office/powerpoint/2010/main" val="332040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81529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3 – training a model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78499" cy="4351338"/>
          </a:xfrm>
        </p:spPr>
        <p:txBody>
          <a:bodyPr/>
          <a:lstStyle/>
          <a:p>
            <a:r>
              <a:rPr lang="en-US" dirty="0"/>
              <a:t>lm() </a:t>
            </a:r>
            <a:r>
              <a:rPr lang="en-US" dirty="0" smtClean="0"/>
              <a:t>function - </a:t>
            </a:r>
            <a:r>
              <a:rPr lang="en-US" dirty="0"/>
              <a:t>included in the stats package, which should </a:t>
            </a:r>
            <a:r>
              <a:rPr lang="en-US" dirty="0" smtClean="0"/>
              <a:t>be included </a:t>
            </a:r>
            <a:r>
              <a:rPr lang="en-US" dirty="0"/>
              <a:t>and loaded by </a:t>
            </a:r>
            <a:r>
              <a:rPr lang="en-US" dirty="0" smtClean="0"/>
              <a:t>default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29" y="593644"/>
            <a:ext cx="6827024" cy="57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5" y="1440986"/>
            <a:ext cx="10517905" cy="304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617" y="4632661"/>
            <a:ext cx="10638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values of </a:t>
            </a:r>
            <a:r>
              <a:rPr lang="en-US" sz="2800" i="1" dirty="0"/>
              <a:t>a </a:t>
            </a:r>
            <a:r>
              <a:rPr lang="en-US" sz="2800" dirty="0"/>
              <a:t>and </a:t>
            </a:r>
            <a:r>
              <a:rPr lang="en-US" sz="2800" i="1" dirty="0"/>
              <a:t>b </a:t>
            </a:r>
            <a:r>
              <a:rPr lang="en-US" sz="2800" dirty="0"/>
              <a:t>so that the specified line is best </a:t>
            </a:r>
            <a:r>
              <a:rPr lang="en-US" sz="2800" dirty="0" smtClean="0"/>
              <a:t>able to </a:t>
            </a:r>
            <a:r>
              <a:rPr lang="en-US" sz="2800" dirty="0"/>
              <a:t>relate the supplied </a:t>
            </a:r>
            <a:r>
              <a:rPr lang="en-US" sz="2800" i="1" dirty="0"/>
              <a:t>x </a:t>
            </a:r>
            <a:r>
              <a:rPr lang="en-US" sz="2800" dirty="0"/>
              <a:t>values to the values of </a:t>
            </a:r>
            <a:r>
              <a:rPr lang="en-US" sz="2800" i="1" dirty="0" smtClean="0"/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quantify the margin of error</a:t>
            </a:r>
          </a:p>
        </p:txBody>
      </p:sp>
    </p:spTree>
    <p:extLst>
      <p:ext uri="{BB962C8B-B14F-4D97-AF65-F5344CB8AC3E}">
        <p14:creationId xmlns:p14="http://schemas.microsoft.com/office/powerpoint/2010/main" val="411362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n-US" dirty="0"/>
              <a:t>fits a linear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&gt; </a:t>
            </a:r>
            <a:r>
              <a:rPr lang="en-US" sz="2000" b="1" dirty="0" err="1" smtClean="0"/>
              <a:t>ins_model</a:t>
            </a:r>
            <a:r>
              <a:rPr lang="en-US" sz="2000" b="1" dirty="0" smtClean="0"/>
              <a:t> </a:t>
            </a:r>
            <a:r>
              <a:rPr lang="en-US" sz="2000" b="1" dirty="0"/>
              <a:t>&lt;- lm(expenses ~ age + children + </a:t>
            </a:r>
            <a:r>
              <a:rPr lang="en-US" sz="2000" b="1" dirty="0" err="1"/>
              <a:t>bmi</a:t>
            </a:r>
            <a:r>
              <a:rPr lang="en-US" sz="2000" b="1" dirty="0"/>
              <a:t> + sex </a:t>
            </a:r>
            <a:r>
              <a:rPr lang="en-US" sz="2000" b="1" dirty="0" smtClean="0"/>
              <a:t>+ smoker </a:t>
            </a:r>
            <a:r>
              <a:rPr lang="en-US" sz="2000" b="1" dirty="0"/>
              <a:t>+ region, data = insurance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Or,</a:t>
            </a:r>
          </a:p>
          <a:p>
            <a:pPr marL="0" indent="0">
              <a:buNone/>
            </a:pPr>
            <a:r>
              <a:rPr lang="en-US" sz="2000" b="1" dirty="0"/>
              <a:t>&gt; </a:t>
            </a:r>
            <a:r>
              <a:rPr lang="en-US" sz="2000" b="1" dirty="0" err="1"/>
              <a:t>ins_model</a:t>
            </a:r>
            <a:r>
              <a:rPr lang="en-US" sz="2000" b="1" dirty="0"/>
              <a:t> &lt;- lm(expenses ~ ., data = insurance)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4" y="2555007"/>
            <a:ext cx="5798108" cy="3852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8804" y="2773064"/>
            <a:ext cx="4385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intercept is of little value alone because it </a:t>
            </a:r>
            <a:r>
              <a:rPr lang="en-US" sz="2400" dirty="0" smtClean="0"/>
              <a:t>is impossible </a:t>
            </a:r>
            <a:r>
              <a:rPr lang="en-US" sz="2400" dirty="0"/>
              <a:t>to have values of zero for all features.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since </a:t>
            </a:r>
            <a:r>
              <a:rPr lang="en-US" sz="2400" dirty="0"/>
              <a:t>no person </a:t>
            </a:r>
            <a:r>
              <a:rPr lang="en-US" sz="2400" dirty="0" smtClean="0"/>
              <a:t>exists with </a:t>
            </a:r>
            <a:r>
              <a:rPr lang="en-US" sz="2400" dirty="0"/>
              <a:t>age zero and BMI zero, the intercept has no real-world </a:t>
            </a:r>
            <a:r>
              <a:rPr lang="en-US" sz="2400" dirty="0" smtClean="0"/>
              <a:t>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intercept is often ignored</a:t>
            </a:r>
          </a:p>
        </p:txBody>
      </p:sp>
    </p:spTree>
    <p:extLst>
      <p:ext uri="{BB962C8B-B14F-4D97-AF65-F5344CB8AC3E}">
        <p14:creationId xmlns:p14="http://schemas.microsoft.com/office/powerpoint/2010/main" val="226945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 coefficients indicate the estimated increase in expenses for an increase </a:t>
            </a:r>
            <a:r>
              <a:rPr lang="en-US" dirty="0" smtClean="0"/>
              <a:t>of one </a:t>
            </a:r>
            <a:r>
              <a:rPr lang="en-US" dirty="0"/>
              <a:t>in each of the features, assuming all other values are held constant.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each additional year of age, we would expect $256.80 higher medical expenses </a:t>
            </a:r>
            <a:r>
              <a:rPr lang="en-US" dirty="0" smtClean="0"/>
              <a:t>on average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additional child </a:t>
            </a:r>
            <a:r>
              <a:rPr lang="en-US" dirty="0" smtClean="0"/>
              <a:t>results in </a:t>
            </a:r>
            <a:r>
              <a:rPr lang="en-US" dirty="0"/>
              <a:t>an average of $475.70 in additional medical expenses each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each unit increase </a:t>
            </a:r>
            <a:r>
              <a:rPr lang="en-US" dirty="0"/>
              <a:t>in BMI is associated with an average increase of $339.30 in yearly </a:t>
            </a:r>
            <a:r>
              <a:rPr lang="en-US" dirty="0" smtClean="0"/>
              <a:t>medical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19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Dummy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lm() function automatically applied </a:t>
            </a:r>
            <a:r>
              <a:rPr lang="en-US" b="1" dirty="0" smtClean="0"/>
              <a:t>dummy</a:t>
            </a:r>
            <a:r>
              <a:rPr lang="en-US" b="1" dirty="0"/>
              <a:t> </a:t>
            </a:r>
            <a:r>
              <a:rPr lang="en-US" b="1" dirty="0" smtClean="0"/>
              <a:t>coding </a:t>
            </a:r>
            <a:r>
              <a:rPr lang="en-US" dirty="0"/>
              <a:t>to each of the factor-type </a:t>
            </a:r>
            <a:r>
              <a:rPr lang="en-US" dirty="0" smtClean="0"/>
              <a:t>variables</a:t>
            </a:r>
          </a:p>
          <a:p>
            <a:r>
              <a:rPr lang="en-US" dirty="0"/>
              <a:t>Dummy coding allows a nominal feature to be treated as numeric by creating </a:t>
            </a:r>
            <a:r>
              <a:rPr lang="en-US" dirty="0" smtClean="0"/>
              <a:t>a binary </a:t>
            </a:r>
            <a:r>
              <a:rPr lang="en-US" dirty="0"/>
              <a:t>variable, often called a </a:t>
            </a:r>
            <a:r>
              <a:rPr lang="en-US" b="1" dirty="0"/>
              <a:t>dummy variable</a:t>
            </a:r>
            <a:r>
              <a:rPr lang="en-US" dirty="0"/>
              <a:t>, for each category of the feature.</a:t>
            </a:r>
          </a:p>
          <a:p>
            <a:r>
              <a:rPr lang="en-US" dirty="0"/>
              <a:t>The dummy variable is set to 1 if the observation falls into the specified </a:t>
            </a:r>
            <a:r>
              <a:rPr lang="en-US" dirty="0" smtClean="0"/>
              <a:t>category or </a:t>
            </a:r>
            <a:r>
              <a:rPr lang="en-US" dirty="0"/>
              <a:t>0 otherwise.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sex feature has two categories: male and </a:t>
            </a:r>
            <a:r>
              <a:rPr lang="en-US" dirty="0" smtClean="0"/>
              <a:t>female. This </a:t>
            </a:r>
            <a:r>
              <a:rPr lang="en-US" dirty="0"/>
              <a:t>will be split into two binary variables, which R names </a:t>
            </a:r>
            <a:r>
              <a:rPr lang="en-US" dirty="0" err="1"/>
              <a:t>sexmale</a:t>
            </a:r>
            <a:r>
              <a:rPr lang="en-US" dirty="0"/>
              <a:t> and </a:t>
            </a:r>
            <a:r>
              <a:rPr lang="en-US" dirty="0" err="1" smtClean="0"/>
              <a:t>sexfemale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observations where sex = male, then </a:t>
            </a:r>
            <a:r>
              <a:rPr lang="en-US" dirty="0" err="1"/>
              <a:t>sexmale</a:t>
            </a:r>
            <a:r>
              <a:rPr lang="en-US" dirty="0"/>
              <a:t> = 1 and </a:t>
            </a:r>
            <a:r>
              <a:rPr lang="en-US" dirty="0" err="1"/>
              <a:t>sexfemale</a:t>
            </a:r>
            <a:r>
              <a:rPr lang="en-US" dirty="0"/>
              <a:t> = </a:t>
            </a:r>
            <a:r>
              <a:rPr lang="en-US" dirty="0" smtClean="0"/>
              <a:t>0; </a:t>
            </a:r>
          </a:p>
          <a:p>
            <a:pPr lvl="2"/>
            <a:r>
              <a:rPr lang="en-US" dirty="0" smtClean="0"/>
              <a:t>conversely</a:t>
            </a:r>
            <a:r>
              <a:rPr lang="en-US" dirty="0"/>
              <a:t>, if sex = female, then </a:t>
            </a:r>
            <a:r>
              <a:rPr lang="en-US" dirty="0" err="1"/>
              <a:t>sexmale</a:t>
            </a:r>
            <a:r>
              <a:rPr lang="en-US" dirty="0"/>
              <a:t> = 0 and </a:t>
            </a:r>
            <a:r>
              <a:rPr lang="en-US" dirty="0" err="1"/>
              <a:t>sexfemale</a:t>
            </a:r>
            <a:r>
              <a:rPr lang="en-US" dirty="0"/>
              <a:t> = 1. </a:t>
            </a:r>
            <a:endParaRPr lang="en-US" dirty="0" smtClean="0"/>
          </a:p>
          <a:p>
            <a:r>
              <a:rPr lang="en-US" dirty="0" smtClean="0"/>
              <a:t>The same coding </a:t>
            </a:r>
            <a:r>
              <a:rPr lang="en-US" dirty="0"/>
              <a:t>applies to variables with three or more categories. </a:t>
            </a:r>
            <a:endParaRPr lang="en-US" dirty="0" smtClean="0"/>
          </a:p>
          <a:p>
            <a:pPr lvl="1"/>
            <a:r>
              <a:rPr lang="en-US" dirty="0" smtClean="0"/>
              <a:t>R split the </a:t>
            </a:r>
            <a:r>
              <a:rPr lang="en-US" dirty="0"/>
              <a:t>four-category feature region into four dummy variables: </a:t>
            </a:r>
            <a:r>
              <a:rPr lang="en-US" dirty="0" err="1" smtClean="0"/>
              <a:t>regionnorthwest</a:t>
            </a:r>
            <a:r>
              <a:rPr lang="en-US" dirty="0" smtClean="0"/>
              <a:t>, </a:t>
            </a:r>
            <a:r>
              <a:rPr lang="en-US" dirty="0" err="1" smtClean="0"/>
              <a:t>regionsoutheast</a:t>
            </a:r>
            <a:r>
              <a:rPr lang="en-US" dirty="0"/>
              <a:t>, </a:t>
            </a:r>
            <a:r>
              <a:rPr lang="en-US" dirty="0" err="1"/>
              <a:t>regionsouthwest</a:t>
            </a:r>
            <a:r>
              <a:rPr lang="en-US" dirty="0"/>
              <a:t>, and </a:t>
            </a:r>
            <a:r>
              <a:rPr lang="en-US" dirty="0" err="1"/>
              <a:t>regionnortheast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187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category is always left out to serve as the reference category. </a:t>
            </a:r>
          </a:p>
          <a:p>
            <a:r>
              <a:rPr lang="en-US" dirty="0" smtClean="0"/>
              <a:t>The estimates are then interpreted relative to the reference. </a:t>
            </a:r>
          </a:p>
          <a:p>
            <a:r>
              <a:rPr lang="en-US" dirty="0" smtClean="0"/>
              <a:t>In our model, R automatically held out the </a:t>
            </a:r>
            <a:r>
              <a:rPr lang="en-US" dirty="0" err="1" smtClean="0"/>
              <a:t>sexfemale</a:t>
            </a:r>
            <a:r>
              <a:rPr lang="en-US" dirty="0" smtClean="0"/>
              <a:t>, </a:t>
            </a:r>
            <a:r>
              <a:rPr lang="en-US" dirty="0" err="1" smtClean="0"/>
              <a:t>smokerno</a:t>
            </a:r>
            <a:r>
              <a:rPr lang="en-US" dirty="0" smtClean="0"/>
              <a:t>, and </a:t>
            </a:r>
            <a:r>
              <a:rPr lang="en-US" dirty="0" err="1" smtClean="0"/>
              <a:t>regionnortheast</a:t>
            </a:r>
            <a:r>
              <a:rPr lang="en-US" dirty="0" smtClean="0"/>
              <a:t> variables, making female non-smokers in the northeast region the reference group. </a:t>
            </a:r>
          </a:p>
          <a:p>
            <a:pPr lvl="1"/>
            <a:r>
              <a:rPr lang="en-US" dirty="0" smtClean="0"/>
              <a:t>males have $131.40 less medical expenses each year relative to females</a:t>
            </a:r>
          </a:p>
          <a:p>
            <a:pPr lvl="1"/>
            <a:r>
              <a:rPr lang="en-US" dirty="0" smtClean="0"/>
              <a:t>smokers cost an average of $23,847.50 more than non-smokers per year.</a:t>
            </a:r>
          </a:p>
          <a:p>
            <a:pPr lvl="1"/>
            <a:r>
              <a:rPr lang="en-US" dirty="0" smtClean="0"/>
              <a:t>The coefficient for each of the three regions in the model is negative, which implies that the reference group, the northeast region, tends to have the highest average expenses</a:t>
            </a:r>
          </a:p>
          <a:p>
            <a:r>
              <a:rPr lang="en-US" dirty="0"/>
              <a:t>By default, R uses the first level of the factor variable as the reference.</a:t>
            </a:r>
          </a:p>
          <a:p>
            <a:r>
              <a:rPr lang="en-US" dirty="0" smtClean="0"/>
              <a:t>the </a:t>
            </a:r>
            <a:r>
              <a:rPr lang="en-US" dirty="0"/>
              <a:t>relevel() function </a:t>
            </a:r>
            <a:r>
              <a:rPr lang="en-US" dirty="0" smtClean="0"/>
              <a:t>can be </a:t>
            </a:r>
            <a:r>
              <a:rPr lang="en-US" dirty="0"/>
              <a:t>used to specify the reference group manually</a:t>
            </a:r>
          </a:p>
        </p:txBody>
      </p:sp>
    </p:spTree>
    <p:extLst>
      <p:ext uri="{BB962C8B-B14F-4D97-AF65-F5344CB8AC3E}">
        <p14:creationId xmlns:p14="http://schemas.microsoft.com/office/powerpoint/2010/main" val="31135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18647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Step 4 – evaluating model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186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&gt; summary(</a:t>
            </a:r>
            <a:r>
              <a:rPr lang="en-US" sz="2400" dirty="0" err="1" smtClean="0"/>
              <a:t>ins_model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three key ways to evaluate the </a:t>
            </a:r>
            <a:r>
              <a:rPr lang="en-US" sz="2400" dirty="0" smtClean="0"/>
              <a:t>performance</a:t>
            </a:r>
          </a:p>
          <a:p>
            <a:pPr marL="0" indent="0">
              <a:buNone/>
            </a:pPr>
            <a:r>
              <a:rPr lang="en-US" sz="2400" dirty="0"/>
              <a:t>1. The </a:t>
            </a:r>
            <a:r>
              <a:rPr lang="en-US" sz="2400" b="1" dirty="0"/>
              <a:t>residuals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47" y="365125"/>
            <a:ext cx="7400365" cy="61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p-value</a:t>
            </a:r>
            <a:r>
              <a:rPr lang="en-US" dirty="0"/>
              <a:t>, denoted </a:t>
            </a:r>
            <a:r>
              <a:rPr lang="en-US" dirty="0" err="1"/>
              <a:t>Pr</a:t>
            </a:r>
            <a:r>
              <a:rPr lang="en-US" dirty="0"/>
              <a:t>(&gt;|t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estimate of the probability that the true coefficient is zero </a:t>
            </a:r>
            <a:r>
              <a:rPr lang="en-US" dirty="0" smtClean="0"/>
              <a:t>given the </a:t>
            </a:r>
            <a:r>
              <a:rPr lang="en-US" dirty="0"/>
              <a:t>value of the estimate.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p-values suggest that the true coefficient </a:t>
            </a:r>
            <a:r>
              <a:rPr lang="en-US" dirty="0" smtClean="0"/>
              <a:t>is very </a:t>
            </a:r>
            <a:r>
              <a:rPr lang="en-US" dirty="0"/>
              <a:t>unlikely to be zero, which means that the feature is extremely </a:t>
            </a:r>
            <a:r>
              <a:rPr lang="en-US" dirty="0" smtClean="0"/>
              <a:t>unlikely to </a:t>
            </a:r>
            <a:r>
              <a:rPr lang="en-US" dirty="0"/>
              <a:t>have no relationship with the dependent variable. </a:t>
            </a:r>
          </a:p>
          <a:p>
            <a:r>
              <a:rPr lang="en-US" dirty="0" smtClean="0"/>
              <a:t>stars (***) indicate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dirty="0"/>
              <a:t>significance level </a:t>
            </a:r>
            <a:r>
              <a:rPr lang="en-US" dirty="0"/>
              <a:t>met by the estimate.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level is a threshold, </a:t>
            </a:r>
            <a:r>
              <a:rPr lang="en-US" dirty="0" smtClean="0"/>
              <a:t>chosen prior </a:t>
            </a:r>
            <a:r>
              <a:rPr lang="en-US" dirty="0"/>
              <a:t>to building the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p-values </a:t>
            </a:r>
            <a:r>
              <a:rPr lang="en-US" dirty="0"/>
              <a:t>less than the </a:t>
            </a:r>
            <a:r>
              <a:rPr lang="en-US" dirty="0" smtClean="0"/>
              <a:t>significance level </a:t>
            </a:r>
            <a:r>
              <a:rPr lang="en-US" dirty="0"/>
              <a:t>are considered </a:t>
            </a:r>
            <a:r>
              <a:rPr lang="en-US" b="1" dirty="0"/>
              <a:t>statistically significant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model had few </a:t>
            </a:r>
            <a:r>
              <a:rPr lang="en-US" dirty="0" smtClean="0"/>
              <a:t>such terms</a:t>
            </a:r>
            <a:r>
              <a:rPr lang="en-US" dirty="0"/>
              <a:t>, it may be cause for concern, since this would indicate that the </a:t>
            </a:r>
            <a:r>
              <a:rPr lang="en-US" dirty="0" smtClean="0"/>
              <a:t>features used </a:t>
            </a:r>
            <a:r>
              <a:rPr lang="en-US" dirty="0"/>
              <a:t>are not very predictive of the outcome.</a:t>
            </a:r>
          </a:p>
        </p:txBody>
      </p:sp>
    </p:spTree>
    <p:extLst>
      <p:ext uri="{BB962C8B-B14F-4D97-AF65-F5344CB8AC3E}">
        <p14:creationId xmlns:p14="http://schemas.microsoft.com/office/powerpoint/2010/main" val="2456987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 </a:t>
            </a:r>
            <a:r>
              <a:rPr lang="en-US" b="1" dirty="0"/>
              <a:t>multiple R-squared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called the coefficient of </a:t>
            </a:r>
            <a:r>
              <a:rPr lang="en-US" dirty="0" smtClean="0"/>
              <a:t>determination</a:t>
            </a:r>
          </a:p>
          <a:p>
            <a:r>
              <a:rPr lang="en-US" dirty="0"/>
              <a:t>a measure of how well our model as a whole explains the </a:t>
            </a:r>
            <a:r>
              <a:rPr lang="en-US" dirty="0" smtClean="0"/>
              <a:t>values of </a:t>
            </a:r>
            <a:r>
              <a:rPr lang="en-US" dirty="0"/>
              <a:t>the dependent variable.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similar to the correlation coefficient, in </a:t>
            </a:r>
            <a:r>
              <a:rPr lang="en-US" dirty="0" smtClean="0"/>
              <a:t>that the </a:t>
            </a:r>
            <a:r>
              <a:rPr lang="en-US" dirty="0"/>
              <a:t>closer the value is to 1.0, the better the model perfectly explains the </a:t>
            </a:r>
            <a:r>
              <a:rPr lang="en-US" dirty="0" smtClean="0"/>
              <a:t>data</a:t>
            </a:r>
          </a:p>
          <a:p>
            <a:r>
              <a:rPr lang="en-US" b="1" dirty="0"/>
              <a:t>adjusted R-squared </a:t>
            </a:r>
            <a:r>
              <a:rPr lang="en-US" b="1" dirty="0" smtClean="0"/>
              <a:t>value </a:t>
            </a:r>
            <a:r>
              <a:rPr lang="en-US" dirty="0" smtClean="0"/>
              <a:t>corrects </a:t>
            </a:r>
            <a:r>
              <a:rPr lang="en-US" dirty="0"/>
              <a:t>R-squared by penalizing models with a large number of </a:t>
            </a:r>
            <a:r>
              <a:rPr lang="en-US" dirty="0" smtClean="0"/>
              <a:t>independent variables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/>
              <a:t>for comparing the performance of models with </a:t>
            </a:r>
            <a:r>
              <a:rPr lang="en-US" dirty="0" smtClean="0"/>
              <a:t>different numbers </a:t>
            </a:r>
            <a:r>
              <a:rPr lang="en-US" dirty="0"/>
              <a:t>of explanatory variables</a:t>
            </a:r>
          </a:p>
        </p:txBody>
      </p:sp>
    </p:spTree>
    <p:extLst>
      <p:ext uri="{BB962C8B-B14F-4D97-AF65-F5344CB8AC3E}">
        <p14:creationId xmlns:p14="http://schemas.microsoft.com/office/powerpoint/2010/main" val="3172603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572"/>
          </a:xfrm>
        </p:spPr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49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if we have subject matter </a:t>
            </a:r>
            <a:r>
              <a:rPr lang="en-US" dirty="0" smtClean="0"/>
              <a:t>knowledge about </a:t>
            </a:r>
            <a:r>
              <a:rPr lang="en-US" dirty="0"/>
              <a:t>how a feature is related to the outcome, we can use this information to </a:t>
            </a:r>
            <a:r>
              <a:rPr lang="en-US" dirty="0" smtClean="0"/>
              <a:t>inform the </a:t>
            </a:r>
            <a:r>
              <a:rPr lang="en-US" dirty="0"/>
              <a:t>model specification and potentially improve the model's </a:t>
            </a:r>
            <a:r>
              <a:rPr lang="en-US" dirty="0" smtClean="0"/>
              <a:t>performance</a:t>
            </a:r>
          </a:p>
          <a:p>
            <a:r>
              <a:rPr lang="en-US" b="1" dirty="0"/>
              <a:t>Model specification – adding </a:t>
            </a:r>
            <a:r>
              <a:rPr lang="en-US" b="1" dirty="0" smtClean="0"/>
              <a:t>non-linear relationships</a:t>
            </a:r>
          </a:p>
          <a:p>
            <a:pPr lvl="1"/>
            <a:r>
              <a:rPr lang="en-US" dirty="0"/>
              <a:t>a typical regression </a:t>
            </a:r>
            <a:r>
              <a:rPr lang="en-US" dirty="0" smtClean="0"/>
              <a:t>equation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a higher order term to </a:t>
            </a:r>
            <a:r>
              <a:rPr lang="en-US" dirty="0" smtClean="0"/>
              <a:t>the regression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new </a:t>
            </a:r>
            <a:r>
              <a:rPr lang="en-US" dirty="0" smtClean="0"/>
              <a:t>variable</a:t>
            </a:r>
          </a:p>
          <a:p>
            <a:pPr marL="457200" lvl="1" indent="0">
              <a:buNone/>
            </a:pPr>
            <a:r>
              <a:rPr lang="en-US" b="1" dirty="0" smtClean="0"/>
              <a:t>	&gt; </a:t>
            </a:r>
            <a:r>
              <a:rPr lang="en-US" b="1" dirty="0"/>
              <a:t>insurance$age2 &lt;- </a:t>
            </a:r>
            <a:r>
              <a:rPr lang="en-US" b="1" dirty="0" smtClean="0"/>
              <a:t>insurance$age^2</a:t>
            </a:r>
          </a:p>
          <a:p>
            <a:pPr lvl="2"/>
            <a:r>
              <a:rPr lang="en-US" sz="2400" dirty="0"/>
              <a:t>add both age and age2 to </a:t>
            </a:r>
            <a:r>
              <a:rPr lang="en-US" sz="2400" dirty="0" smtClean="0"/>
              <a:t>the lm</a:t>
            </a:r>
            <a:r>
              <a:rPr lang="en-US" sz="2400" dirty="0"/>
              <a:t>() formula using the expenses ~ age + </a:t>
            </a:r>
            <a:r>
              <a:rPr lang="en-US" sz="2400" dirty="0" smtClean="0"/>
              <a:t>age2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00" y="3248258"/>
            <a:ext cx="2134800" cy="380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36" y="4080094"/>
            <a:ext cx="3049715" cy="4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82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Transformation – converting a numeric variable to </a:t>
            </a:r>
            <a:r>
              <a:rPr lang="en-US" b="1" dirty="0" smtClean="0"/>
              <a:t>a binary </a:t>
            </a:r>
            <a:r>
              <a:rPr lang="en-US" b="1" dirty="0"/>
              <a:t>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have a hunch that the effect of a feature is not cumulative, rather it </a:t>
            </a:r>
            <a:r>
              <a:rPr lang="en-US" dirty="0" smtClean="0"/>
              <a:t>has an </a:t>
            </a:r>
            <a:r>
              <a:rPr lang="en-US" dirty="0"/>
              <a:t>effect only after a specific threshold has been reached.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instance, BMI may </a:t>
            </a:r>
            <a:r>
              <a:rPr lang="en-US" dirty="0" smtClean="0"/>
              <a:t>have zero </a:t>
            </a:r>
            <a:r>
              <a:rPr lang="en-US" dirty="0"/>
              <a:t>impact on medical expenditures for individuals in the normal weight range, </a:t>
            </a:r>
            <a:r>
              <a:rPr lang="en-US" dirty="0" smtClean="0"/>
              <a:t>but it </a:t>
            </a:r>
            <a:r>
              <a:rPr lang="en-US" dirty="0"/>
              <a:t>may be strongly related to higher costs for the obese (that is, BMI of 30 or above).</a:t>
            </a:r>
          </a:p>
          <a:p>
            <a:pPr lvl="1"/>
            <a:r>
              <a:rPr lang="en-US" dirty="0"/>
              <a:t>We can model this relationship by creating a binary obesity indicator variable </a:t>
            </a:r>
            <a:r>
              <a:rPr lang="en-US" dirty="0" smtClean="0"/>
              <a:t>that is </a:t>
            </a:r>
            <a:r>
              <a:rPr lang="en-US" dirty="0"/>
              <a:t>1 if the BMI is at least 30, and 0 if less.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estimated beta for this binary </a:t>
            </a:r>
            <a:r>
              <a:rPr lang="en-US" dirty="0" smtClean="0"/>
              <a:t>feature would </a:t>
            </a:r>
            <a:r>
              <a:rPr lang="en-US" dirty="0"/>
              <a:t>then indicate the average net impact on medical expenses for individuals </a:t>
            </a:r>
            <a:r>
              <a:rPr lang="en-US" dirty="0" smtClean="0"/>
              <a:t>with BMI </a:t>
            </a:r>
            <a:r>
              <a:rPr lang="en-US" dirty="0"/>
              <a:t>of 30 or above, relative to those with BMI less than 30.</a:t>
            </a:r>
          </a:p>
        </p:txBody>
      </p:sp>
    </p:spTree>
    <p:extLst>
      <p:ext uri="{BB962C8B-B14F-4D97-AF65-F5344CB8AC3E}">
        <p14:creationId xmlns:p14="http://schemas.microsoft.com/office/powerpoint/2010/main" val="3137228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insurance$bmi30 &lt;- </a:t>
            </a:r>
            <a:r>
              <a:rPr lang="en-US" b="1" dirty="0" err="1"/>
              <a:t>ifelse</a:t>
            </a:r>
            <a:r>
              <a:rPr lang="en-US" b="1" dirty="0"/>
              <a:t>(</a:t>
            </a:r>
            <a:r>
              <a:rPr lang="en-US" b="1" dirty="0" err="1"/>
              <a:t>insurance$bmi</a:t>
            </a:r>
            <a:r>
              <a:rPr lang="en-US" b="1" dirty="0"/>
              <a:t> &gt;= 30, 1, 0</a:t>
            </a:r>
            <a:r>
              <a:rPr lang="en-US" b="1" dirty="0" smtClean="0"/>
              <a:t>)</a:t>
            </a:r>
          </a:p>
          <a:p>
            <a:r>
              <a:rPr lang="en-US" dirty="0"/>
              <a:t>include the bmi30 variable in our improved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either </a:t>
            </a:r>
            <a:r>
              <a:rPr lang="en-US" dirty="0"/>
              <a:t>replacing </a:t>
            </a:r>
            <a:r>
              <a:rPr lang="en-US" dirty="0" smtClean="0"/>
              <a:t>the original </a:t>
            </a:r>
            <a:r>
              <a:rPr lang="en-US" dirty="0" err="1"/>
              <a:t>bmi</a:t>
            </a:r>
            <a:r>
              <a:rPr lang="en-US" dirty="0"/>
              <a:t> variable or in addition, depending on whether or not we think the </a:t>
            </a:r>
            <a:r>
              <a:rPr lang="en-US" dirty="0" smtClean="0"/>
              <a:t>effect of </a:t>
            </a:r>
            <a:r>
              <a:rPr lang="en-US" dirty="0"/>
              <a:t>obesity occurs in addition to a separate linear BMI </a:t>
            </a:r>
            <a:r>
              <a:rPr lang="en-US" dirty="0" smtClean="0"/>
              <a:t>effect</a:t>
            </a:r>
          </a:p>
          <a:p>
            <a:pPr lvl="1"/>
            <a:r>
              <a:rPr lang="en-US" dirty="0"/>
              <a:t>If you have trouble deciding whether or not to include a </a:t>
            </a:r>
            <a:r>
              <a:rPr lang="en-US" dirty="0" smtClean="0"/>
              <a:t>variable, a </a:t>
            </a:r>
            <a:r>
              <a:rPr lang="en-US" dirty="0"/>
              <a:t>common practice is to include it and examine the p-value</a:t>
            </a:r>
          </a:p>
        </p:txBody>
      </p:sp>
    </p:spTree>
    <p:extLst>
      <p:ext uri="{BB962C8B-B14F-4D97-AF65-F5344CB8AC3E}">
        <p14:creationId xmlns:p14="http://schemas.microsoft.com/office/powerpoint/2010/main" val="6507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Regression analysis is commonly used for </a:t>
            </a:r>
            <a:endParaRPr lang="en-US" dirty="0" smtClean="0"/>
          </a:p>
          <a:p>
            <a:pPr lvl="1"/>
            <a:r>
              <a:rPr lang="en-US" dirty="0" smtClean="0"/>
              <a:t>modeling </a:t>
            </a:r>
            <a:r>
              <a:rPr lang="en-US" dirty="0"/>
              <a:t>complex </a:t>
            </a:r>
            <a:r>
              <a:rPr lang="en-US" dirty="0" smtClean="0"/>
              <a:t>relationships among </a:t>
            </a:r>
            <a:r>
              <a:rPr lang="en-US" dirty="0"/>
              <a:t>data elements, </a:t>
            </a:r>
            <a:endParaRPr lang="en-US" dirty="0" smtClean="0"/>
          </a:p>
          <a:p>
            <a:pPr lvl="1"/>
            <a:r>
              <a:rPr lang="en-US" dirty="0" smtClean="0"/>
              <a:t>estimating </a:t>
            </a:r>
            <a:r>
              <a:rPr lang="en-US" dirty="0"/>
              <a:t>the impact of a treatment on an outcome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/>
              <a:t>extrapolating into the future. </a:t>
            </a:r>
            <a:endParaRPr lang="en-US" dirty="0" smtClean="0"/>
          </a:p>
          <a:p>
            <a:r>
              <a:rPr lang="en-US" dirty="0" smtClean="0"/>
              <a:t>Some specific </a:t>
            </a:r>
            <a:r>
              <a:rPr lang="en-US" dirty="0"/>
              <a:t>use cases include:</a:t>
            </a:r>
          </a:p>
          <a:p>
            <a:pPr lvl="1"/>
            <a:r>
              <a:rPr lang="en-US" dirty="0" smtClean="0"/>
              <a:t>Examining </a:t>
            </a:r>
            <a:r>
              <a:rPr lang="en-US" dirty="0"/>
              <a:t>how populations and individuals vary by their </a:t>
            </a:r>
            <a:r>
              <a:rPr lang="en-US" dirty="0" smtClean="0"/>
              <a:t>measured characteristics</a:t>
            </a:r>
            <a:r>
              <a:rPr lang="en-US" dirty="0"/>
              <a:t>, for use in scientific research across fields as diverse </a:t>
            </a:r>
            <a:r>
              <a:rPr lang="en-US" dirty="0" smtClean="0"/>
              <a:t>as economics</a:t>
            </a:r>
            <a:r>
              <a:rPr lang="en-US" dirty="0"/>
              <a:t>, sociology, psychology, physics, and ecology</a:t>
            </a:r>
          </a:p>
          <a:p>
            <a:pPr lvl="1"/>
            <a:r>
              <a:rPr lang="en-US" dirty="0" smtClean="0"/>
              <a:t>Quantifying </a:t>
            </a:r>
            <a:r>
              <a:rPr lang="en-US" dirty="0"/>
              <a:t>the causal relationship between an event and the response, </a:t>
            </a:r>
            <a:r>
              <a:rPr lang="en-US" dirty="0" smtClean="0"/>
              <a:t>such as </a:t>
            </a:r>
            <a:r>
              <a:rPr lang="en-US" dirty="0"/>
              <a:t>those in clinical drug trials, engineering safety tests, or marketing research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patterns that can be used to forecast future behavior </a:t>
            </a:r>
            <a:r>
              <a:rPr lang="en-US" dirty="0" smtClean="0"/>
              <a:t>given known </a:t>
            </a:r>
            <a:r>
              <a:rPr lang="en-US" dirty="0"/>
              <a:t>criteria, such as predicting insurance claims, natural </a:t>
            </a:r>
            <a:r>
              <a:rPr lang="en-US" dirty="0" smtClean="0"/>
              <a:t>disaster damage</a:t>
            </a:r>
            <a:r>
              <a:rPr lang="en-US" dirty="0"/>
              <a:t>, election results, and crime rates</a:t>
            </a:r>
          </a:p>
        </p:txBody>
      </p:sp>
    </p:spTree>
    <p:extLst>
      <p:ext uri="{BB962C8B-B14F-4D97-AF65-F5344CB8AC3E}">
        <p14:creationId xmlns:p14="http://schemas.microsoft.com/office/powerpoint/2010/main" val="4257882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Model specification – adding </a:t>
            </a:r>
            <a:r>
              <a:rPr lang="en-US" sz="4000" b="1" dirty="0" smtClean="0"/>
              <a:t>interaction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if certain features have a combined impact on the </a:t>
            </a:r>
            <a:r>
              <a:rPr lang="en-US" dirty="0" smtClean="0"/>
              <a:t>dependent variable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instance, smoking and obesity may have harmful effects </a:t>
            </a:r>
            <a:r>
              <a:rPr lang="en-US" dirty="0" smtClean="0"/>
              <a:t>separately, but </a:t>
            </a:r>
            <a:r>
              <a:rPr lang="en-US" dirty="0"/>
              <a:t>it is reasonable to assume that their combined effect may be worse than </a:t>
            </a:r>
            <a:r>
              <a:rPr lang="en-US" dirty="0" smtClean="0"/>
              <a:t>the sum </a:t>
            </a:r>
            <a:r>
              <a:rPr lang="en-US" dirty="0"/>
              <a:t>of each one alone.</a:t>
            </a:r>
          </a:p>
          <a:p>
            <a:r>
              <a:rPr lang="en-US" dirty="0"/>
              <a:t>When two features have a combined effect, this is known as an </a:t>
            </a:r>
            <a:r>
              <a:rPr lang="en-US" b="1" dirty="0"/>
              <a:t>interaction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Interaction </a:t>
            </a:r>
            <a:r>
              <a:rPr lang="en-US" dirty="0"/>
              <a:t>effects are specified using the R formula syntax.</a:t>
            </a:r>
          </a:p>
          <a:p>
            <a:pPr lvl="1"/>
            <a:r>
              <a:rPr lang="en-US" dirty="0"/>
              <a:t>To have the obesity indicator (bmi30) and the smoking indicator (smoker) </a:t>
            </a:r>
            <a:r>
              <a:rPr lang="en-US" dirty="0" smtClean="0"/>
              <a:t>interact, we </a:t>
            </a:r>
            <a:r>
              <a:rPr lang="en-US" dirty="0"/>
              <a:t>would write a formula in the form expenses ~ bmi30*smoker.</a:t>
            </a:r>
          </a:p>
          <a:p>
            <a:pPr lvl="1"/>
            <a:r>
              <a:rPr lang="en-US" dirty="0"/>
              <a:t>The * operator is shorthand that instructs R to model expenses ~ bmi30 </a:t>
            </a:r>
            <a:r>
              <a:rPr lang="en-US" dirty="0" smtClean="0"/>
              <a:t>+ </a:t>
            </a:r>
            <a:r>
              <a:rPr lang="en-US" dirty="0" err="1" smtClean="0"/>
              <a:t>smokeryes</a:t>
            </a:r>
            <a:r>
              <a:rPr lang="en-US" dirty="0" smtClean="0"/>
              <a:t> </a:t>
            </a:r>
            <a:r>
              <a:rPr lang="en-US" dirty="0"/>
              <a:t>+ bmi30:smokeryes.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: (colon) operator in the expanded </a:t>
            </a:r>
            <a:r>
              <a:rPr lang="en-US" dirty="0" smtClean="0"/>
              <a:t>form indicates </a:t>
            </a:r>
            <a:r>
              <a:rPr lang="en-US" dirty="0"/>
              <a:t>that bmi30:smokeryes is the interaction between the two variables.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expanded form also automatically included the bmi30 and smoker </a:t>
            </a:r>
            <a:r>
              <a:rPr lang="en-US" dirty="0" smtClean="0"/>
              <a:t>variables as </a:t>
            </a:r>
            <a:r>
              <a:rPr lang="en-US" dirty="0"/>
              <a:t>well as the interaction</a:t>
            </a:r>
            <a:r>
              <a:rPr lang="en-US" dirty="0" smtClean="0"/>
              <a:t>.</a:t>
            </a:r>
          </a:p>
          <a:p>
            <a:r>
              <a:rPr lang="en-US" dirty="0"/>
              <a:t>Interactions should never be included in a model without also </a:t>
            </a:r>
            <a:r>
              <a:rPr lang="en-US" dirty="0" smtClean="0"/>
              <a:t>adding each </a:t>
            </a:r>
            <a:r>
              <a:rPr lang="en-US" dirty="0"/>
              <a:t>of the interacting variables</a:t>
            </a:r>
          </a:p>
        </p:txBody>
      </p:sp>
    </p:spTree>
    <p:extLst>
      <p:ext uri="{BB962C8B-B14F-4D97-AF65-F5344CB8AC3E}">
        <p14:creationId xmlns:p14="http://schemas.microsoft.com/office/powerpoint/2010/main" val="2119224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Putting it all together – an improved </a:t>
            </a:r>
            <a:r>
              <a:rPr lang="en-US" b="1" dirty="0" smtClean="0"/>
              <a:t>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summarize the improvements, we: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a non-linear term for age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an indicator for obesity</a:t>
            </a:r>
          </a:p>
          <a:p>
            <a:pPr lvl="1"/>
            <a:r>
              <a:rPr lang="en-US" dirty="0" smtClean="0"/>
              <a:t>Specified </a:t>
            </a:r>
            <a:r>
              <a:rPr lang="en-US" dirty="0"/>
              <a:t>an interaction between obesity and </a:t>
            </a:r>
            <a:r>
              <a:rPr lang="en-US" dirty="0" smtClean="0"/>
              <a:t>smoking</a:t>
            </a:r>
          </a:p>
          <a:p>
            <a:pPr marL="0" indent="0">
              <a:buNone/>
            </a:pPr>
            <a:r>
              <a:rPr lang="en-US" b="1" dirty="0"/>
              <a:t>&gt; ins_model2 &lt;- lm(expenses ~ age + age2 + children + </a:t>
            </a:r>
            <a:r>
              <a:rPr lang="en-US" b="1" dirty="0" err="1"/>
              <a:t>bmi</a:t>
            </a:r>
            <a:r>
              <a:rPr lang="en-US" b="1" dirty="0"/>
              <a:t> + sex </a:t>
            </a:r>
            <a:r>
              <a:rPr lang="en-US" b="1" dirty="0" smtClean="0"/>
              <a:t>+ bmi30*smoker </a:t>
            </a:r>
            <a:r>
              <a:rPr lang="en-US" b="1" dirty="0"/>
              <a:t>+ region, data = insurance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&gt; summary(ins_model2)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88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88" y="365125"/>
            <a:ext cx="7024553" cy="5965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22612"/>
            <a:ext cx="3603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R-squared value </a:t>
            </a:r>
            <a:r>
              <a:rPr lang="en-US" dirty="0"/>
              <a:t>has improved from 0.75 to about 0.87.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adjusted R-squared </a:t>
            </a:r>
            <a:r>
              <a:rPr lang="en-US" dirty="0" smtClean="0"/>
              <a:t>value improved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0.75 to </a:t>
            </a:r>
            <a:r>
              <a:rPr lang="en-US" dirty="0" smtClean="0"/>
              <a:t>0.87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higher-order age2 term is statistically </a:t>
            </a:r>
            <a:r>
              <a:rPr lang="en-US" dirty="0" smtClean="0"/>
              <a:t>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is the </a:t>
            </a:r>
            <a:r>
              <a:rPr lang="en-US" dirty="0" smtClean="0"/>
              <a:t>obesity indicator</a:t>
            </a:r>
            <a:r>
              <a:rPr lang="en-US" dirty="0"/>
              <a:t>, </a:t>
            </a:r>
            <a:r>
              <a:rPr lang="en-US" dirty="0" smtClean="0"/>
              <a:t>bmi30.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interaction between obesity and smoking suggests a </a:t>
            </a:r>
            <a:r>
              <a:rPr lang="en-US" dirty="0" smtClean="0"/>
              <a:t>massive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addition to the increased costs of over $13,404 for smoking alone, </a:t>
            </a:r>
            <a:r>
              <a:rPr lang="en-US" dirty="0" smtClean="0"/>
              <a:t>obese smokers </a:t>
            </a:r>
            <a:r>
              <a:rPr lang="en-US" dirty="0"/>
              <a:t>spend another $19,810 per year</a:t>
            </a:r>
          </a:p>
        </p:txBody>
      </p:sp>
    </p:spTree>
    <p:extLst>
      <p:ext uri="{BB962C8B-B14F-4D97-AF65-F5344CB8AC3E}">
        <p14:creationId xmlns:p14="http://schemas.microsoft.com/office/powerpoint/2010/main" val="3537069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Understanding regression trees </a:t>
            </a:r>
            <a:r>
              <a:rPr lang="en-US" sz="4000" b="1" dirty="0" smtClean="0"/>
              <a:t>and model </a:t>
            </a:r>
            <a:r>
              <a:rPr lang="en-US" sz="4000" b="1" dirty="0"/>
              <a:t>trees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decision </a:t>
            </a:r>
            <a:r>
              <a:rPr lang="en-US" dirty="0" smtClean="0"/>
              <a:t>trees </a:t>
            </a:r>
            <a:r>
              <a:rPr lang="en-US" dirty="0"/>
              <a:t>can also be used for numeric prediction by making only </a:t>
            </a:r>
            <a:r>
              <a:rPr lang="en-US" dirty="0" smtClean="0"/>
              <a:t>small adjustments </a:t>
            </a:r>
            <a:r>
              <a:rPr lang="en-US" dirty="0"/>
              <a:t>to the tree-growing </a:t>
            </a:r>
            <a:r>
              <a:rPr lang="en-US" dirty="0" smtClean="0"/>
              <a:t>algorithm</a:t>
            </a:r>
          </a:p>
          <a:p>
            <a:r>
              <a:rPr lang="en-US" dirty="0"/>
              <a:t>Trees for numeric prediction fall into two categories. </a:t>
            </a:r>
            <a:endParaRPr lang="en-US" dirty="0" smtClean="0"/>
          </a:p>
          <a:p>
            <a:pPr lvl="1"/>
            <a:r>
              <a:rPr lang="en-US" b="1" dirty="0" smtClean="0"/>
              <a:t>Regression trees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introduced </a:t>
            </a:r>
            <a:r>
              <a:rPr lang="en-US" dirty="0"/>
              <a:t>in the 1980s as part of the seminal </a:t>
            </a:r>
            <a:r>
              <a:rPr lang="en-US" b="1" dirty="0"/>
              <a:t>Classification </a:t>
            </a:r>
            <a:r>
              <a:rPr lang="en-US" b="1" dirty="0" smtClean="0"/>
              <a:t>and Regression </a:t>
            </a:r>
            <a:r>
              <a:rPr lang="en-US" b="1" dirty="0"/>
              <a:t>Tree </a:t>
            </a:r>
            <a:r>
              <a:rPr lang="en-US" dirty="0"/>
              <a:t>(</a:t>
            </a:r>
            <a:r>
              <a:rPr lang="en-US" b="1" dirty="0"/>
              <a:t>CART</a:t>
            </a:r>
            <a:r>
              <a:rPr lang="en-US" dirty="0"/>
              <a:t>) algorithm. </a:t>
            </a:r>
            <a:endParaRPr lang="en-US" dirty="0" smtClean="0"/>
          </a:p>
          <a:p>
            <a:pPr lvl="2"/>
            <a:r>
              <a:rPr lang="en-US" dirty="0" smtClean="0"/>
              <a:t>regression </a:t>
            </a:r>
            <a:r>
              <a:rPr lang="en-US" dirty="0"/>
              <a:t>trees do not </a:t>
            </a:r>
            <a:r>
              <a:rPr lang="en-US" dirty="0" smtClean="0"/>
              <a:t>use linear </a:t>
            </a:r>
            <a:r>
              <a:rPr lang="en-US" dirty="0"/>
              <a:t>regression </a:t>
            </a:r>
            <a:r>
              <a:rPr lang="en-US" dirty="0" smtClean="0"/>
              <a:t>methods</a:t>
            </a:r>
          </a:p>
          <a:p>
            <a:pPr lvl="2"/>
            <a:r>
              <a:rPr lang="en-US" dirty="0" smtClean="0"/>
              <a:t>rather </a:t>
            </a:r>
            <a:r>
              <a:rPr lang="en-US" dirty="0"/>
              <a:t>they </a:t>
            </a:r>
            <a:r>
              <a:rPr lang="en-US" dirty="0" smtClean="0"/>
              <a:t>make predictions </a:t>
            </a:r>
            <a:r>
              <a:rPr lang="en-US" dirty="0"/>
              <a:t>based on the average value of examples that reach a </a:t>
            </a:r>
            <a:r>
              <a:rPr lang="en-US" dirty="0" smtClean="0"/>
              <a:t>leaf</a:t>
            </a:r>
          </a:p>
          <a:p>
            <a:pPr lvl="1"/>
            <a:r>
              <a:rPr lang="en-US" b="1" dirty="0"/>
              <a:t>model </a:t>
            </a:r>
            <a:r>
              <a:rPr lang="en-US" b="1" dirty="0" smtClean="0"/>
              <a:t>trees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Introduced several years later than regression trees, they are lesser-known, </a:t>
            </a:r>
            <a:r>
              <a:rPr lang="en-US" dirty="0" smtClean="0"/>
              <a:t>but perhaps </a:t>
            </a:r>
            <a:r>
              <a:rPr lang="en-US" dirty="0"/>
              <a:t>more powerful. </a:t>
            </a:r>
            <a:endParaRPr lang="en-US" dirty="0" smtClean="0"/>
          </a:p>
          <a:p>
            <a:pPr lvl="2"/>
            <a:r>
              <a:rPr lang="en-US" dirty="0" smtClean="0"/>
              <a:t>Model </a:t>
            </a:r>
            <a:r>
              <a:rPr lang="en-US" dirty="0"/>
              <a:t>trees are grown in much the same way as </a:t>
            </a:r>
            <a:r>
              <a:rPr lang="en-US" dirty="0" smtClean="0"/>
              <a:t>regression trees</a:t>
            </a:r>
            <a:r>
              <a:rPr lang="en-US" dirty="0"/>
              <a:t>, but at each leaf, a multiple linear regression model is built from the </a:t>
            </a:r>
            <a:r>
              <a:rPr lang="en-US" dirty="0" smtClean="0"/>
              <a:t>examples reaching </a:t>
            </a:r>
            <a:r>
              <a:rPr lang="en-US" dirty="0"/>
              <a:t>that node. </a:t>
            </a:r>
            <a:endParaRPr lang="en-US" dirty="0" smtClean="0"/>
          </a:p>
          <a:p>
            <a:pPr lvl="2"/>
            <a:r>
              <a:rPr lang="en-US" dirty="0" smtClean="0"/>
              <a:t>Depending </a:t>
            </a:r>
            <a:r>
              <a:rPr lang="en-US" dirty="0"/>
              <a:t>on the number of leaf nodes, a model tree may </a:t>
            </a:r>
            <a:r>
              <a:rPr lang="en-US" dirty="0" smtClean="0"/>
              <a:t>build tens </a:t>
            </a:r>
            <a:r>
              <a:rPr lang="en-US" dirty="0"/>
              <a:t>or even hundreds of such models. This may make model trees more difficult </a:t>
            </a:r>
            <a:r>
              <a:rPr lang="en-US" dirty="0" smtClean="0"/>
              <a:t>to understand </a:t>
            </a:r>
            <a:r>
              <a:rPr lang="en-US" dirty="0"/>
              <a:t>than the equivalent regression tree, with the benefit that they may </a:t>
            </a:r>
            <a:r>
              <a:rPr lang="en-US" dirty="0" smtClean="0"/>
              <a:t>result in </a:t>
            </a:r>
            <a:r>
              <a:rPr lang="en-US" dirty="0"/>
              <a:t>a more accurate model</a:t>
            </a:r>
          </a:p>
        </p:txBody>
      </p:sp>
    </p:spTree>
    <p:extLst>
      <p:ext uri="{BB962C8B-B14F-4D97-AF65-F5344CB8AC3E}">
        <p14:creationId xmlns:p14="http://schemas.microsoft.com/office/powerpoint/2010/main" val="592858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n-US" b="1" dirty="0"/>
              <a:t>Adding regression to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351338"/>
          </a:xfrm>
        </p:spPr>
        <p:txBody>
          <a:bodyPr/>
          <a:lstStyle/>
          <a:p>
            <a:r>
              <a:rPr lang="en-US" dirty="0"/>
              <a:t>The strengths and weaknesses of regression </a:t>
            </a:r>
            <a:r>
              <a:rPr lang="en-US" dirty="0" smtClean="0"/>
              <a:t>trees and </a:t>
            </a:r>
            <a:r>
              <a:rPr lang="en-US" dirty="0"/>
              <a:t>model trees relative to the more common regression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5" y="1966313"/>
            <a:ext cx="9972169" cy="44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1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</a:t>
            </a:r>
            <a:r>
              <a:rPr lang="en-US" dirty="0"/>
              <a:t>regression methods are typically the first choice for </a:t>
            </a:r>
            <a:r>
              <a:rPr lang="en-US" dirty="0" smtClean="0"/>
              <a:t>numeric prediction tasks</a:t>
            </a:r>
          </a:p>
          <a:p>
            <a:r>
              <a:rPr lang="en-US" dirty="0" smtClean="0"/>
              <a:t>in </a:t>
            </a:r>
            <a:r>
              <a:rPr lang="en-US" dirty="0"/>
              <a:t>some cases, numeric decision trees offer distinct advantages. </a:t>
            </a:r>
            <a:endParaRPr lang="en-US" dirty="0" smtClean="0"/>
          </a:p>
          <a:p>
            <a:pPr lvl="1"/>
            <a:r>
              <a:rPr lang="en-US" dirty="0" smtClean="0"/>
              <a:t>decision </a:t>
            </a:r>
            <a:r>
              <a:rPr lang="en-US" dirty="0"/>
              <a:t>trees may be better suited for tasks with many features or </a:t>
            </a:r>
            <a:r>
              <a:rPr lang="en-US" dirty="0" smtClean="0"/>
              <a:t>many complex</a:t>
            </a:r>
            <a:r>
              <a:rPr lang="en-US" dirty="0"/>
              <a:t>, non-linear relationships among features and outcome. </a:t>
            </a:r>
            <a:r>
              <a:rPr lang="en-US" dirty="0" smtClean="0"/>
              <a:t>These situations present </a:t>
            </a:r>
            <a:r>
              <a:rPr lang="en-US" dirty="0"/>
              <a:t>challenges for regression. </a:t>
            </a:r>
            <a:endParaRPr lang="en-US" dirty="0" smtClean="0"/>
          </a:p>
          <a:p>
            <a:pPr lvl="1"/>
            <a:r>
              <a:rPr lang="en-US" dirty="0" smtClean="0"/>
              <a:t>Regression </a:t>
            </a:r>
            <a:r>
              <a:rPr lang="en-US" dirty="0"/>
              <a:t>modeling also makes </a:t>
            </a:r>
            <a:r>
              <a:rPr lang="en-US" dirty="0" smtClean="0"/>
              <a:t>assumptions about </a:t>
            </a:r>
            <a:r>
              <a:rPr lang="en-US" dirty="0"/>
              <a:t>how numeric data is distributed that are often violated in real-world </a:t>
            </a:r>
            <a:r>
              <a:rPr lang="en-US" dirty="0" smtClean="0"/>
              <a:t>data. This </a:t>
            </a:r>
            <a:r>
              <a:rPr lang="en-US" dirty="0"/>
              <a:t>is not the case for trees</a:t>
            </a:r>
          </a:p>
        </p:txBody>
      </p:sp>
    </p:spTree>
    <p:extLst>
      <p:ext uri="{BB962C8B-B14F-4D97-AF65-F5344CB8AC3E}">
        <p14:creationId xmlns:p14="http://schemas.microsoft.com/office/powerpoint/2010/main" val="3946356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trees </a:t>
            </a:r>
            <a:r>
              <a:rPr lang="en-US" dirty="0"/>
              <a:t>for numeric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for numeric prediction are built in much the same way as they are </a:t>
            </a:r>
            <a:r>
              <a:rPr lang="en-US" dirty="0" smtClean="0"/>
              <a:t>for classification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Beginning </a:t>
            </a:r>
            <a:r>
              <a:rPr lang="en-US" dirty="0"/>
              <a:t>at the root node, the data is partitioned using </a:t>
            </a:r>
            <a:r>
              <a:rPr lang="en-US" dirty="0" smtClean="0"/>
              <a:t>a divide-and-conquer </a:t>
            </a:r>
            <a:r>
              <a:rPr lang="en-US" dirty="0"/>
              <a:t>strategy according to the feature that will result in the </a:t>
            </a:r>
            <a:r>
              <a:rPr lang="en-US" dirty="0" smtClean="0"/>
              <a:t>greatest increase </a:t>
            </a:r>
            <a:r>
              <a:rPr lang="en-US" dirty="0"/>
              <a:t>in homogeneity in the outcome after a split is performed.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numeric decision trees, homogeneity is measured </a:t>
            </a:r>
            <a:r>
              <a:rPr lang="en-US" dirty="0" smtClean="0"/>
              <a:t>by statistics </a:t>
            </a:r>
            <a:r>
              <a:rPr lang="en-US" dirty="0"/>
              <a:t>such as variance, standard deviation, or absolute deviation from the mean.</a:t>
            </a:r>
          </a:p>
        </p:txBody>
      </p:sp>
    </p:spTree>
    <p:extLst>
      <p:ext uri="{BB962C8B-B14F-4D97-AF65-F5344CB8AC3E}">
        <p14:creationId xmlns:p14="http://schemas.microsoft.com/office/powerpoint/2010/main" val="3700234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splitting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 Deviation Reduction </a:t>
            </a:r>
            <a:r>
              <a:rPr lang="en-US" dirty="0"/>
              <a:t>(</a:t>
            </a:r>
            <a:r>
              <a:rPr lang="en-US" b="1" dirty="0"/>
              <a:t>SDR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are the sets of values resulting from a split on a </a:t>
            </a:r>
            <a:r>
              <a:rPr lang="en-US" dirty="0" smtClean="0"/>
              <a:t>feature</a:t>
            </a:r>
          </a:p>
          <a:p>
            <a:r>
              <a:rPr lang="en-US" dirty="0"/>
              <a:t>the formula </a:t>
            </a:r>
            <a:r>
              <a:rPr lang="en-US" dirty="0" smtClean="0"/>
              <a:t>measures the </a:t>
            </a:r>
            <a:r>
              <a:rPr lang="en-US" dirty="0"/>
              <a:t>reduction in standard deviation by comparing the standard deviation pre-split </a:t>
            </a:r>
            <a:r>
              <a:rPr lang="en-US" dirty="0" smtClean="0"/>
              <a:t>to the </a:t>
            </a:r>
            <a:r>
              <a:rPr lang="en-US" dirty="0"/>
              <a:t>weighted standard deviation post-split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26" y="2328623"/>
            <a:ext cx="5436791" cy="1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7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419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2544"/>
            <a:ext cx="9117169" cy="1619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717442"/>
            <a:ext cx="982980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&gt; tee &lt;- c(1, 1, 1, 2, 2, 3, 4, 5, 5, 6, 6, 7, 7, 7, 7)</a:t>
            </a:r>
          </a:p>
          <a:p>
            <a:r>
              <a:rPr lang="da-DK" sz="2000" b="1" dirty="0"/>
              <a:t>&gt; at1 &lt;- c(1, 1, 1, 2, 2, 3, 4, 5, 5)</a:t>
            </a:r>
          </a:p>
          <a:p>
            <a:r>
              <a:rPr lang="da-DK" sz="2000" b="1" dirty="0"/>
              <a:t>&gt; at2 &lt;- c(6, 6, 7, 7, 7, 7)</a:t>
            </a:r>
          </a:p>
          <a:p>
            <a:r>
              <a:rPr lang="de-DE" sz="2000" b="1" dirty="0"/>
              <a:t>&gt; bt1 &lt;- c(1, 1, 1, 2, 2, 3, 4)</a:t>
            </a:r>
          </a:p>
          <a:p>
            <a:r>
              <a:rPr lang="de-DE" sz="2000" b="1" dirty="0"/>
              <a:t>&gt; bt2 &lt;- c(5, 5, 6, 6, 7, 7, 7, 7)</a:t>
            </a:r>
          </a:p>
          <a:p>
            <a:r>
              <a:rPr lang="en-US" sz="2000" b="1" dirty="0"/>
              <a:t>&gt; </a:t>
            </a:r>
            <a:r>
              <a:rPr lang="en-US" sz="2000" b="1" dirty="0" err="1"/>
              <a:t>sdr_a</a:t>
            </a:r>
            <a:r>
              <a:rPr lang="en-US" sz="2000" b="1" dirty="0"/>
              <a:t> &lt;- </a:t>
            </a:r>
            <a:r>
              <a:rPr lang="en-US" sz="2000" b="1" dirty="0" err="1"/>
              <a:t>sd</a:t>
            </a:r>
            <a:r>
              <a:rPr lang="en-US" sz="2000" b="1" dirty="0"/>
              <a:t>(tee) - (length(at1) / length(tee) * </a:t>
            </a:r>
            <a:r>
              <a:rPr lang="en-US" sz="2000" b="1" dirty="0" err="1"/>
              <a:t>sd</a:t>
            </a:r>
            <a:r>
              <a:rPr lang="en-US" sz="2000" b="1" dirty="0"/>
              <a:t>(at1) </a:t>
            </a:r>
            <a:r>
              <a:rPr lang="en-US" sz="2000" b="1" dirty="0" smtClean="0"/>
              <a:t>+ length(at2</a:t>
            </a:r>
            <a:r>
              <a:rPr lang="en-US" sz="2000" b="1" dirty="0"/>
              <a:t>) / length(tee) * </a:t>
            </a:r>
            <a:r>
              <a:rPr lang="en-US" sz="2000" b="1" dirty="0" err="1"/>
              <a:t>sd</a:t>
            </a:r>
            <a:r>
              <a:rPr lang="en-US" sz="2000" b="1" dirty="0"/>
              <a:t>(at2))</a:t>
            </a:r>
          </a:p>
          <a:p>
            <a:r>
              <a:rPr lang="en-US" sz="2000" b="1" dirty="0" smtClean="0"/>
              <a:t>&gt; </a:t>
            </a:r>
            <a:r>
              <a:rPr lang="en-US" sz="2000" b="1" dirty="0" err="1" smtClean="0"/>
              <a:t>sdr_b</a:t>
            </a:r>
            <a:r>
              <a:rPr lang="en-US" sz="2000" b="1" dirty="0" smtClean="0"/>
              <a:t> </a:t>
            </a:r>
            <a:r>
              <a:rPr lang="en-US" sz="2000" b="1" dirty="0"/>
              <a:t>&lt;- </a:t>
            </a:r>
            <a:r>
              <a:rPr lang="en-US" sz="2000" b="1" dirty="0" err="1"/>
              <a:t>sd</a:t>
            </a:r>
            <a:r>
              <a:rPr lang="en-US" sz="2000" b="1" dirty="0"/>
              <a:t>(tee) - (length(bt1) / length(tee) * </a:t>
            </a:r>
            <a:r>
              <a:rPr lang="en-US" sz="2000" b="1" dirty="0" err="1"/>
              <a:t>sd</a:t>
            </a:r>
            <a:r>
              <a:rPr lang="en-US" sz="2000" b="1" dirty="0"/>
              <a:t>(bt1) </a:t>
            </a:r>
            <a:r>
              <a:rPr lang="en-US" sz="2000" b="1" dirty="0" smtClean="0"/>
              <a:t>+ length(bt2</a:t>
            </a:r>
            <a:r>
              <a:rPr lang="en-US" sz="2000" b="1" dirty="0"/>
              <a:t>) / length(tee) * </a:t>
            </a:r>
            <a:r>
              <a:rPr lang="en-US" sz="2000" b="1" dirty="0" err="1"/>
              <a:t>sd</a:t>
            </a:r>
            <a:r>
              <a:rPr lang="en-US" sz="2000" b="1" dirty="0"/>
              <a:t>(bt2</a:t>
            </a:r>
            <a:r>
              <a:rPr lang="en-US" sz="2000" b="1" dirty="0" smtClean="0"/>
              <a:t>))</a:t>
            </a:r>
          </a:p>
          <a:p>
            <a:r>
              <a:rPr lang="en-US" sz="2000" b="1" dirty="0"/>
              <a:t>&gt; </a:t>
            </a:r>
            <a:r>
              <a:rPr lang="en-US" sz="2000" b="1" dirty="0" err="1"/>
              <a:t>sdr_a</a:t>
            </a:r>
            <a:endParaRPr lang="en-US" sz="2000" b="1" dirty="0"/>
          </a:p>
          <a:p>
            <a:r>
              <a:rPr lang="en-US" sz="2000" b="1" dirty="0"/>
              <a:t>[1] 1.202815</a:t>
            </a:r>
          </a:p>
          <a:p>
            <a:r>
              <a:rPr lang="en-US" sz="2000" b="1" dirty="0"/>
              <a:t>&gt; </a:t>
            </a:r>
            <a:r>
              <a:rPr lang="en-US" sz="2000" b="1" dirty="0" err="1"/>
              <a:t>sdr_b</a:t>
            </a:r>
            <a:endParaRPr lang="en-US" sz="2000" b="1" dirty="0"/>
          </a:p>
          <a:p>
            <a:r>
              <a:rPr lang="en-US" sz="2000" b="1" dirty="0"/>
              <a:t>[1] 1.392751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26365" y="5293218"/>
            <a:ext cx="584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the standard deviation </a:t>
            </a:r>
            <a:r>
              <a:rPr lang="en-US" sz="2000" dirty="0"/>
              <a:t>was reduced more for the split on </a:t>
            </a:r>
            <a:r>
              <a:rPr lang="en-US" sz="2000" dirty="0" smtClean="0"/>
              <a:t>B, </a:t>
            </a:r>
            <a:r>
              <a:rPr lang="en-US" sz="2000" dirty="0"/>
              <a:t>the decision </a:t>
            </a:r>
            <a:r>
              <a:rPr lang="en-US" sz="2000" dirty="0" smtClean="0"/>
              <a:t>tree would </a:t>
            </a:r>
            <a:r>
              <a:rPr lang="en-US" sz="2000" dirty="0"/>
              <a:t>use B first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3567448" y="5447330"/>
            <a:ext cx="1120462" cy="399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0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Suppose that the tree stopped growing here using this one and only split. </a:t>
            </a:r>
            <a:r>
              <a:rPr lang="en-US" dirty="0" smtClean="0"/>
              <a:t>A regression </a:t>
            </a:r>
            <a:r>
              <a:rPr lang="en-US" dirty="0"/>
              <a:t>tree's work is done.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make predictions for new examples </a:t>
            </a:r>
            <a:r>
              <a:rPr lang="en-US" dirty="0" smtClean="0"/>
              <a:t>depending on </a:t>
            </a:r>
            <a:r>
              <a:rPr lang="en-US" dirty="0"/>
              <a:t>whether the example's value on feature B places the example into group </a:t>
            </a:r>
            <a:r>
              <a:rPr lang="en-US" i="1" dirty="0"/>
              <a:t>T1 </a:t>
            </a:r>
            <a:r>
              <a:rPr lang="en-US" dirty="0"/>
              <a:t>or </a:t>
            </a:r>
            <a:r>
              <a:rPr lang="en-US" i="1" dirty="0"/>
              <a:t>T2</a:t>
            </a:r>
            <a:r>
              <a:rPr lang="en-US" dirty="0"/>
              <a:t>.</a:t>
            </a:r>
          </a:p>
          <a:p>
            <a:r>
              <a:rPr lang="en-US" dirty="0"/>
              <a:t>If the example ends up in </a:t>
            </a:r>
            <a:r>
              <a:rPr lang="en-US" i="1" dirty="0"/>
              <a:t>T1</a:t>
            </a:r>
            <a:r>
              <a:rPr lang="en-US" dirty="0"/>
              <a:t>, the model would predict </a:t>
            </a:r>
            <a:r>
              <a:rPr lang="en-US" i="1" dirty="0"/>
              <a:t>mean(bt1) = 2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otherwise it would </a:t>
            </a:r>
            <a:r>
              <a:rPr lang="en-US" dirty="0"/>
              <a:t>predict </a:t>
            </a:r>
            <a:r>
              <a:rPr lang="en-US" i="1" dirty="0"/>
              <a:t>mean(bt2) = 6.25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model tree would go one step further.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the seven </a:t>
            </a:r>
            <a:r>
              <a:rPr lang="en-US" dirty="0" smtClean="0"/>
              <a:t>training examples </a:t>
            </a:r>
            <a:r>
              <a:rPr lang="en-US" dirty="0"/>
              <a:t>falling in group </a:t>
            </a:r>
            <a:r>
              <a:rPr lang="en-US" i="1" dirty="0"/>
              <a:t>T1 </a:t>
            </a:r>
            <a:r>
              <a:rPr lang="en-US" dirty="0"/>
              <a:t>and the eight in </a:t>
            </a:r>
            <a:r>
              <a:rPr lang="en-US" i="1" dirty="0"/>
              <a:t>T2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model tree could build a </a:t>
            </a:r>
            <a:r>
              <a:rPr lang="en-US" dirty="0" smtClean="0"/>
              <a:t>linear regression </a:t>
            </a:r>
            <a:r>
              <a:rPr lang="en-US" dirty="0"/>
              <a:t>model of the outcome versus feature 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model tree </a:t>
            </a:r>
            <a:r>
              <a:rPr lang="en-US" dirty="0" smtClean="0"/>
              <a:t>can then </a:t>
            </a:r>
            <a:r>
              <a:rPr lang="en-US" dirty="0"/>
              <a:t>make predictions for new examples using either of the two linear models.</a:t>
            </a:r>
          </a:p>
        </p:txBody>
      </p:sp>
    </p:spTree>
    <p:extLst>
      <p:ext uri="{BB962C8B-B14F-4D97-AF65-F5344CB8AC3E}">
        <p14:creationId xmlns:p14="http://schemas.microsoft.com/office/powerpoint/2010/main" val="98603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used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statistical hypothesis </a:t>
            </a:r>
            <a:r>
              <a:rPr lang="en-US" b="1" dirty="0" smtClean="0"/>
              <a:t>testing</a:t>
            </a:r>
            <a:r>
              <a:rPr lang="en-US" dirty="0"/>
              <a:t> </a:t>
            </a:r>
            <a:r>
              <a:rPr lang="en-US" dirty="0" smtClean="0"/>
              <a:t>determines </a:t>
            </a:r>
            <a:r>
              <a:rPr lang="en-US" dirty="0"/>
              <a:t>whether a premise is likely to be true or false in light of the </a:t>
            </a:r>
            <a:r>
              <a:rPr lang="en-US" dirty="0" smtClean="0"/>
              <a:t>observed data.</a:t>
            </a:r>
          </a:p>
          <a:p>
            <a:r>
              <a:rPr lang="en-US" dirty="0"/>
              <a:t>Regression analysis is not synonymous with a single algorithm.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an umbrella </a:t>
            </a:r>
            <a:r>
              <a:rPr lang="en-US" dirty="0"/>
              <a:t>for a large number of methods that can be adapted to nearly any </a:t>
            </a:r>
            <a:r>
              <a:rPr lang="en-US" dirty="0" smtClean="0"/>
              <a:t>machine learning task</a:t>
            </a:r>
          </a:p>
          <a:p>
            <a:r>
              <a:rPr lang="en-US" b="1" dirty="0"/>
              <a:t>linear regression </a:t>
            </a:r>
            <a:r>
              <a:rPr lang="en-US" dirty="0" smtClean="0"/>
              <a:t>models—those that </a:t>
            </a:r>
            <a:r>
              <a:rPr lang="en-US" dirty="0"/>
              <a:t>use straight lines.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there is only a single independent variable it is </a:t>
            </a:r>
            <a:r>
              <a:rPr lang="en-US" dirty="0" smtClean="0"/>
              <a:t>known as </a:t>
            </a:r>
            <a:r>
              <a:rPr lang="en-US" b="1" dirty="0"/>
              <a:t>simple linear regression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case of two or more independent variables, this </a:t>
            </a:r>
            <a:r>
              <a:rPr lang="en-US" dirty="0" smtClean="0"/>
              <a:t>is known </a:t>
            </a:r>
            <a:r>
              <a:rPr lang="en-US" dirty="0"/>
              <a:t>as </a:t>
            </a:r>
            <a:r>
              <a:rPr lang="en-US" b="1" dirty="0"/>
              <a:t>multiple linear regression</a:t>
            </a:r>
            <a:r>
              <a:rPr lang="en-US" dirty="0"/>
              <a:t>, or simply "multiple regression".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of </a:t>
            </a:r>
            <a:r>
              <a:rPr lang="en-US" dirty="0" smtClean="0"/>
              <a:t>these techniques </a:t>
            </a:r>
            <a:r>
              <a:rPr lang="en-US" dirty="0"/>
              <a:t>assume that the dependent variable is measured on a continuous scale</a:t>
            </a:r>
          </a:p>
        </p:txBody>
      </p:sp>
    </p:spTree>
    <p:extLst>
      <p:ext uri="{BB962C8B-B14F-4D97-AF65-F5344CB8AC3E}">
        <p14:creationId xmlns:p14="http://schemas.microsoft.com/office/powerpoint/2010/main" val="2897608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– estimating the quality of </a:t>
            </a:r>
            <a:r>
              <a:rPr lang="en-US" b="1" dirty="0" smtClean="0"/>
              <a:t>wines with </a:t>
            </a:r>
            <a:r>
              <a:rPr lang="en-US" b="1" dirty="0"/>
              <a:t>regression trees and model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numerous factors that contribute to </a:t>
            </a:r>
            <a:r>
              <a:rPr lang="en-US" dirty="0" smtClean="0"/>
              <a:t>the profitability </a:t>
            </a:r>
            <a:r>
              <a:rPr lang="en-US" dirty="0"/>
              <a:t>of a </a:t>
            </a:r>
            <a:r>
              <a:rPr lang="en-US" dirty="0" smtClean="0"/>
              <a:t>winery</a:t>
            </a:r>
          </a:p>
          <a:p>
            <a:r>
              <a:rPr lang="en-US" dirty="0"/>
              <a:t>the winemaking industry has heavily invested in </a:t>
            </a:r>
            <a:r>
              <a:rPr lang="en-US" dirty="0" smtClean="0"/>
              <a:t>data collection </a:t>
            </a:r>
            <a:r>
              <a:rPr lang="en-US" dirty="0"/>
              <a:t>and machine learning methods that may assist with the decision </a:t>
            </a:r>
            <a:r>
              <a:rPr lang="en-US" dirty="0" smtClean="0"/>
              <a:t>science of winemaking</a:t>
            </a:r>
          </a:p>
          <a:p>
            <a:r>
              <a:rPr lang="en-US" dirty="0"/>
              <a:t>More recently, machine learning has been employed to assist with rating the quality </a:t>
            </a:r>
            <a:r>
              <a:rPr lang="en-US" dirty="0" smtClean="0"/>
              <a:t>of wine—a </a:t>
            </a:r>
            <a:r>
              <a:rPr lang="en-US" dirty="0"/>
              <a:t>notoriously difficult </a:t>
            </a:r>
            <a:r>
              <a:rPr lang="en-US" dirty="0" smtClean="0"/>
              <a:t>task</a:t>
            </a:r>
          </a:p>
          <a:p>
            <a:r>
              <a:rPr lang="en-US" dirty="0"/>
              <a:t>In this case study, we will use regression trees and model trees to create a </a:t>
            </a:r>
            <a:r>
              <a:rPr lang="en-US" dirty="0" smtClean="0"/>
              <a:t>system capable </a:t>
            </a:r>
            <a:r>
              <a:rPr lang="en-US" dirty="0"/>
              <a:t>of mimicking expert ratings of </a:t>
            </a:r>
            <a:r>
              <a:rPr lang="en-US" dirty="0" smtClean="0"/>
              <a:t>wine</a:t>
            </a:r>
          </a:p>
          <a:p>
            <a:pPr lvl="1"/>
            <a:r>
              <a:rPr lang="en-US" dirty="0"/>
              <a:t>trees result in a model that </a:t>
            </a:r>
            <a:r>
              <a:rPr lang="en-US" dirty="0" smtClean="0"/>
              <a:t>is readily understood</a:t>
            </a:r>
          </a:p>
          <a:p>
            <a:pPr lvl="1"/>
            <a:r>
              <a:rPr lang="en-US" dirty="0"/>
              <a:t>the system does </a:t>
            </a:r>
            <a:r>
              <a:rPr lang="en-US" dirty="0" smtClean="0"/>
              <a:t>not suffer </a:t>
            </a:r>
            <a:r>
              <a:rPr lang="en-US" dirty="0"/>
              <a:t>from the human elements of tasting</a:t>
            </a:r>
          </a:p>
        </p:txBody>
      </p:sp>
    </p:spTree>
    <p:extLst>
      <p:ext uri="{BB962C8B-B14F-4D97-AF65-F5344CB8AC3E}">
        <p14:creationId xmlns:p14="http://schemas.microsoft.com/office/powerpoint/2010/main" val="875163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donated to the UCI </a:t>
            </a:r>
            <a:r>
              <a:rPr lang="en-US" dirty="0" smtClean="0"/>
              <a:t>Machine Learning </a:t>
            </a:r>
            <a:r>
              <a:rPr lang="en-US" dirty="0"/>
              <a:t>Data Repository (http://archive.ics.uci.edu/ml) by P. Cortez, </a:t>
            </a:r>
            <a:r>
              <a:rPr lang="en-US" dirty="0" smtClean="0"/>
              <a:t>A. </a:t>
            </a:r>
            <a:r>
              <a:rPr lang="en-US" dirty="0" err="1" smtClean="0"/>
              <a:t>Cerdeira</a:t>
            </a:r>
            <a:r>
              <a:rPr lang="en-US" dirty="0"/>
              <a:t>, F. Almeida, T. Matos, and J. Reis.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include examples of red </a:t>
            </a:r>
            <a:r>
              <a:rPr lang="en-US" dirty="0" smtClean="0"/>
              <a:t>and white </a:t>
            </a:r>
            <a:r>
              <a:rPr lang="en-US" dirty="0" err="1"/>
              <a:t>Vinho</a:t>
            </a:r>
            <a:r>
              <a:rPr lang="en-US" dirty="0"/>
              <a:t> Verde wines from Portugal—one of the world's leading </a:t>
            </a:r>
            <a:r>
              <a:rPr lang="en-US" dirty="0" smtClean="0"/>
              <a:t>wine-producing countries.</a:t>
            </a:r>
          </a:p>
          <a:p>
            <a:r>
              <a:rPr lang="en-US" dirty="0"/>
              <a:t>for this analysis we will examine only the </a:t>
            </a:r>
            <a:r>
              <a:rPr lang="en-US" dirty="0" smtClean="0"/>
              <a:t>more popular </a:t>
            </a:r>
            <a:r>
              <a:rPr lang="en-US" dirty="0"/>
              <a:t>white </a:t>
            </a:r>
            <a:r>
              <a:rPr lang="en-US" dirty="0" smtClean="0"/>
              <a:t>wines</a:t>
            </a:r>
          </a:p>
          <a:p>
            <a:r>
              <a:rPr lang="en-US" dirty="0"/>
              <a:t>download the </a:t>
            </a:r>
            <a:r>
              <a:rPr lang="en-US" dirty="0" smtClean="0"/>
              <a:t>whitewines.csv file </a:t>
            </a:r>
            <a:r>
              <a:rPr lang="en-US" dirty="0"/>
              <a:t>from the </a:t>
            </a:r>
            <a:r>
              <a:rPr lang="en-US" dirty="0" err="1"/>
              <a:t>Packt</a:t>
            </a:r>
            <a:r>
              <a:rPr lang="en-US" dirty="0"/>
              <a:t> Publishing website</a:t>
            </a:r>
          </a:p>
        </p:txBody>
      </p:sp>
    </p:spTree>
    <p:extLst>
      <p:ext uri="{BB962C8B-B14F-4D97-AF65-F5344CB8AC3E}">
        <p14:creationId xmlns:p14="http://schemas.microsoft.com/office/powerpoint/2010/main" val="2944634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11 chemical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4,898 wine samples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each wine, a laboratory analysis measured characteristics such </a:t>
            </a:r>
            <a:r>
              <a:rPr lang="en-US" dirty="0" smtClean="0"/>
              <a:t>as acidity</a:t>
            </a:r>
            <a:r>
              <a:rPr lang="en-US" dirty="0"/>
              <a:t>, sugar content, chlorides, sulfur, alcohol, pH, and density.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samples </a:t>
            </a:r>
            <a:r>
              <a:rPr lang="en-US" dirty="0" smtClean="0"/>
              <a:t>were then </a:t>
            </a:r>
            <a:r>
              <a:rPr lang="en-US" dirty="0"/>
              <a:t>rated in </a:t>
            </a:r>
            <a:r>
              <a:rPr lang="en-US" dirty="0" smtClean="0"/>
              <a:t>a </a:t>
            </a:r>
            <a:r>
              <a:rPr lang="en-US" dirty="0"/>
              <a:t>quality </a:t>
            </a:r>
            <a:r>
              <a:rPr lang="en-US" dirty="0" smtClean="0"/>
              <a:t>scale ranging </a:t>
            </a:r>
            <a:r>
              <a:rPr lang="en-US" dirty="0"/>
              <a:t>from zero (very bad) to 10 (excellent</a:t>
            </a:r>
            <a:r>
              <a:rPr lang="en-US" dirty="0" smtClean="0"/>
              <a:t>).</a:t>
            </a:r>
          </a:p>
          <a:p>
            <a:r>
              <a:rPr lang="en-US" dirty="0"/>
              <a:t>The study by Cortez evaluated the ability of three machine learning approaches </a:t>
            </a:r>
            <a:r>
              <a:rPr lang="en-US" dirty="0" smtClean="0"/>
              <a:t>to model </a:t>
            </a:r>
            <a:r>
              <a:rPr lang="en-US" dirty="0"/>
              <a:t>the wine data: </a:t>
            </a:r>
            <a:endParaRPr lang="en-US" dirty="0" smtClean="0"/>
          </a:p>
          <a:p>
            <a:pPr lvl="1"/>
            <a:r>
              <a:rPr lang="en-US" dirty="0" smtClean="0"/>
              <a:t>multiple regression</a:t>
            </a:r>
          </a:p>
          <a:p>
            <a:pPr lvl="1"/>
            <a:r>
              <a:rPr lang="en-US" dirty="0" smtClean="0"/>
              <a:t>artificial </a:t>
            </a:r>
            <a:r>
              <a:rPr lang="en-US" dirty="0"/>
              <a:t>neural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Support vector machines - </a:t>
            </a:r>
            <a:r>
              <a:rPr lang="en-US" dirty="0"/>
              <a:t>offered significantly better </a:t>
            </a:r>
            <a:r>
              <a:rPr lang="en-US" dirty="0" smtClean="0"/>
              <a:t>results, but difficult to interpret</a:t>
            </a:r>
          </a:p>
          <a:p>
            <a:r>
              <a:rPr lang="en-US" dirty="0"/>
              <a:t>Using regression trees and model trees, we may be able to improve </a:t>
            </a:r>
            <a:r>
              <a:rPr lang="en-US" dirty="0" smtClean="0"/>
              <a:t>the regression </a:t>
            </a:r>
            <a:r>
              <a:rPr lang="en-US" dirty="0"/>
              <a:t>results while still having a model that is easy to understand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10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68" y="114622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all of </a:t>
            </a:r>
            <a:r>
              <a:rPr lang="en-US" sz="2400" dirty="0" smtClean="0"/>
              <a:t>the features </a:t>
            </a:r>
            <a:r>
              <a:rPr lang="en-US" sz="2400" dirty="0"/>
              <a:t>are numeric, we can safely ignore the </a:t>
            </a:r>
            <a:r>
              <a:rPr lang="en-US" sz="2400" dirty="0" err="1"/>
              <a:t>stringsAsFactors</a:t>
            </a:r>
            <a:r>
              <a:rPr lang="en-US" sz="2400" dirty="0"/>
              <a:t> parameter:</a:t>
            </a:r>
          </a:p>
          <a:p>
            <a:pPr marL="0" indent="0">
              <a:buNone/>
            </a:pPr>
            <a:r>
              <a:rPr lang="en-US" sz="2000" dirty="0"/>
              <a:t>&gt; wine &lt;- read.csv("whitewines.csv")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9" y="2330074"/>
            <a:ext cx="6879909" cy="175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5580"/>
            <a:ext cx="6734578" cy="23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1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the outcome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advantages </a:t>
            </a:r>
            <a:r>
              <a:rPr lang="en-US" dirty="0" smtClean="0"/>
              <a:t>of trees </a:t>
            </a:r>
            <a:r>
              <a:rPr lang="en-US" dirty="0"/>
              <a:t>is that they can handle many types of data without preprocessing. </a:t>
            </a:r>
            <a:endParaRPr lang="en-US" dirty="0" smtClean="0"/>
          </a:p>
          <a:p>
            <a:r>
              <a:rPr lang="en-US" dirty="0" smtClean="0"/>
              <a:t>This means we </a:t>
            </a:r>
            <a:r>
              <a:rPr lang="en-US" dirty="0"/>
              <a:t>do not need to normalize or standardize the features</a:t>
            </a:r>
            <a:r>
              <a:rPr lang="en-US" dirty="0" smtClean="0"/>
              <a:t>.</a:t>
            </a:r>
          </a:p>
          <a:p>
            <a:r>
              <a:rPr lang="en-US" dirty="0"/>
              <a:t>examine the distribution of quality using a histogram: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hist</a:t>
            </a:r>
            <a:r>
              <a:rPr lang="en-US" b="1" dirty="0"/>
              <a:t>(</a:t>
            </a:r>
            <a:r>
              <a:rPr lang="en-US" b="1" dirty="0" err="1"/>
              <a:t>wine$quality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87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696"/>
          </a:xfrm>
        </p:spPr>
        <p:txBody>
          <a:bodyPr/>
          <a:lstStyle/>
          <a:p>
            <a:r>
              <a:rPr lang="en-US" dirty="0"/>
              <a:t>distribution of quality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2822"/>
            <a:ext cx="7428104" cy="54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358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into training and testing </a:t>
            </a:r>
            <a:r>
              <a:rPr lang="en-US" dirty="0" smtClean="0"/>
              <a:t>datasets</a:t>
            </a:r>
          </a:p>
          <a:p>
            <a:r>
              <a:rPr lang="en-US" dirty="0" smtClean="0"/>
              <a:t>Wine data </a:t>
            </a:r>
            <a:r>
              <a:rPr lang="en-US" dirty="0"/>
              <a:t>set was already sorted into random order, we can partition into two sets </a:t>
            </a:r>
            <a:r>
              <a:rPr lang="en-US" dirty="0" smtClean="0"/>
              <a:t>of contiguous </a:t>
            </a:r>
            <a:r>
              <a:rPr lang="en-US" dirty="0"/>
              <a:t>rows as follows: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wine_train</a:t>
            </a:r>
            <a:r>
              <a:rPr lang="en-US" b="1" dirty="0"/>
              <a:t> &lt;- wine[1:3750, 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wine_test</a:t>
            </a:r>
            <a:r>
              <a:rPr lang="en-US" b="1" dirty="0"/>
              <a:t> &lt;- wine[3751:4898, ]</a:t>
            </a:r>
          </a:p>
          <a:p>
            <a:r>
              <a:rPr lang="en-US" dirty="0"/>
              <a:t>In order to mirror the conditions used by Cortez, we used sets of 75 percent </a:t>
            </a:r>
            <a:r>
              <a:rPr lang="en-US" dirty="0" smtClean="0"/>
              <a:t>and 25 </a:t>
            </a:r>
            <a:r>
              <a:rPr lang="en-US" dirty="0"/>
              <a:t>percent for training and testing, </a:t>
            </a:r>
            <a:r>
              <a:rPr lang="en-US" dirty="0" smtClean="0"/>
              <a:t>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2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training a model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rpart</a:t>
            </a:r>
            <a:r>
              <a:rPr lang="en-US" dirty="0"/>
              <a:t> (recursive partitioning) package offers the most faithful </a:t>
            </a:r>
            <a:r>
              <a:rPr lang="en-US" dirty="0" smtClean="0"/>
              <a:t>implementation of </a:t>
            </a:r>
            <a:r>
              <a:rPr lang="en-US" dirty="0"/>
              <a:t>regression trees as they were described by the CART team.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classic </a:t>
            </a:r>
            <a:r>
              <a:rPr lang="en-US" dirty="0" smtClean="0"/>
              <a:t>R implementation </a:t>
            </a:r>
            <a:r>
              <a:rPr lang="en-US" dirty="0"/>
              <a:t>of CART, the </a:t>
            </a:r>
            <a:r>
              <a:rPr lang="en-US" dirty="0" err="1"/>
              <a:t>rpart</a:t>
            </a:r>
            <a:r>
              <a:rPr lang="en-US" dirty="0"/>
              <a:t> package is also well-documented and </a:t>
            </a:r>
            <a:r>
              <a:rPr lang="en-US" dirty="0" smtClean="0"/>
              <a:t>supported with </a:t>
            </a:r>
            <a:r>
              <a:rPr lang="en-US" dirty="0"/>
              <a:t>functions for visualizing and evaluating the </a:t>
            </a:r>
            <a:r>
              <a:rPr lang="en-US" dirty="0" err="1"/>
              <a:t>rpart</a:t>
            </a:r>
            <a:r>
              <a:rPr lang="en-US" dirty="0"/>
              <a:t> models.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</a:t>
            </a:r>
            <a:r>
              <a:rPr lang="en-US" dirty="0" err="1"/>
              <a:t>rpart</a:t>
            </a:r>
            <a:r>
              <a:rPr lang="en-US" dirty="0"/>
              <a:t>")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library(</a:t>
            </a:r>
            <a:r>
              <a:rPr lang="en-US" dirty="0" err="1" smtClean="0"/>
              <a:t>rpart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19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93" y="365125"/>
            <a:ext cx="6634192" cy="61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68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m.rpart</a:t>
            </a:r>
            <a:r>
              <a:rPr lang="en-US" sz="2400" dirty="0"/>
              <a:t> &lt;- </a:t>
            </a:r>
            <a:r>
              <a:rPr lang="en-US" sz="2400" dirty="0" err="1"/>
              <a:t>rpart</a:t>
            </a:r>
            <a:r>
              <a:rPr lang="en-US" sz="2400" dirty="0"/>
              <a:t>(quality ~ ., data = </a:t>
            </a:r>
            <a:r>
              <a:rPr lang="en-US" sz="2400" dirty="0" err="1"/>
              <a:t>wine_train</a:t>
            </a:r>
            <a:r>
              <a:rPr lang="en-US" sz="2400" dirty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8" y="1652958"/>
            <a:ext cx="5108684" cy="218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3" y="3861640"/>
            <a:ext cx="5359562" cy="253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6051" y="2173915"/>
            <a:ext cx="596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node in the tree, the number of examples reaching the decision point </a:t>
            </a:r>
            <a:r>
              <a:rPr lang="en-US" dirty="0" smtClean="0"/>
              <a:t>is listed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4762" y="2925897"/>
            <a:ext cx="420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3,750 examples begin at the root node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268855" y="3325146"/>
            <a:ext cx="31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2,372 </a:t>
            </a:r>
            <a:r>
              <a:rPr lang="en-US" sz="2000" dirty="0" smtClean="0"/>
              <a:t>have alcohol </a:t>
            </a:r>
            <a:r>
              <a:rPr lang="en-US" sz="2000" dirty="0"/>
              <a:t>&lt; 10.85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6368" y="4542825"/>
            <a:ext cx="471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 indicated by * are terminal or leaf nodes, which means that they result in </a:t>
            </a:r>
            <a:r>
              <a:rPr lang="en-US" dirty="0" smtClean="0"/>
              <a:t>a prediction </a:t>
            </a:r>
            <a:r>
              <a:rPr lang="en-US" dirty="0"/>
              <a:t>(listed here as </a:t>
            </a:r>
            <a:r>
              <a:rPr lang="en-US" dirty="0" err="1"/>
              <a:t>yval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185447" y="3020680"/>
            <a:ext cx="669315" cy="25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405784" y="3347647"/>
            <a:ext cx="669315" cy="25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344730" y="4735055"/>
            <a:ext cx="669315" cy="53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for other types of 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logistic regression </a:t>
            </a:r>
            <a:r>
              <a:rPr lang="en-US" dirty="0"/>
              <a:t>is used to model </a:t>
            </a:r>
            <a:r>
              <a:rPr lang="en-US" dirty="0" smtClean="0"/>
              <a:t>a binary </a:t>
            </a:r>
            <a:r>
              <a:rPr lang="en-US" dirty="0"/>
              <a:t>categorical </a:t>
            </a:r>
            <a:r>
              <a:rPr lang="en-US" dirty="0" smtClean="0"/>
              <a:t>outcome</a:t>
            </a:r>
          </a:p>
          <a:p>
            <a:r>
              <a:rPr lang="en-US" b="1" dirty="0" smtClean="0"/>
              <a:t>Poisson regression</a:t>
            </a:r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after the </a:t>
            </a:r>
            <a:r>
              <a:rPr lang="en-US" dirty="0" smtClean="0"/>
              <a:t>French mathematician </a:t>
            </a:r>
            <a:r>
              <a:rPr lang="en-US" dirty="0" err="1"/>
              <a:t>Siméon</a:t>
            </a:r>
            <a:r>
              <a:rPr lang="en-US" dirty="0"/>
              <a:t> </a:t>
            </a:r>
            <a:r>
              <a:rPr lang="en-US" dirty="0" smtClean="0"/>
              <a:t>Poisson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integer count </a:t>
            </a:r>
            <a:r>
              <a:rPr lang="en-US" dirty="0" smtClean="0"/>
              <a:t>data</a:t>
            </a:r>
          </a:p>
          <a:p>
            <a:r>
              <a:rPr lang="en-US" b="1" dirty="0" smtClean="0"/>
              <a:t>multinomial </a:t>
            </a:r>
            <a:r>
              <a:rPr lang="en-US" b="1" dirty="0"/>
              <a:t>logistic regression </a:t>
            </a:r>
            <a:r>
              <a:rPr lang="en-US" dirty="0"/>
              <a:t>models a categorical </a:t>
            </a:r>
            <a:r>
              <a:rPr lang="en-US" dirty="0" smtClean="0"/>
              <a:t>outcome</a:t>
            </a:r>
          </a:p>
          <a:p>
            <a:r>
              <a:rPr lang="en-US" b="1" dirty="0"/>
              <a:t>Generalized Linear Models </a:t>
            </a:r>
            <a:r>
              <a:rPr lang="en-US" dirty="0"/>
              <a:t>(</a:t>
            </a:r>
            <a:r>
              <a:rPr lang="en-US" b="1" dirty="0" smtClean="0"/>
              <a:t>GLM</a:t>
            </a:r>
            <a:r>
              <a:rPr lang="en-US" dirty="0" smtClean="0"/>
              <a:t>) - linear </a:t>
            </a:r>
            <a:r>
              <a:rPr lang="en-US" dirty="0"/>
              <a:t>models </a:t>
            </a:r>
            <a:r>
              <a:rPr lang="en-US" dirty="0" smtClean="0"/>
              <a:t>can be </a:t>
            </a:r>
            <a:r>
              <a:rPr lang="en-US" dirty="0"/>
              <a:t>generalized to other patterns via the use of a </a:t>
            </a:r>
            <a:r>
              <a:rPr lang="en-US" b="1" dirty="0"/>
              <a:t>link function</a:t>
            </a:r>
            <a:r>
              <a:rPr lang="en-US" dirty="0"/>
              <a:t>, </a:t>
            </a:r>
            <a:r>
              <a:rPr lang="en-US" dirty="0" smtClean="0"/>
              <a:t>which specifies </a:t>
            </a:r>
            <a:r>
              <a:rPr lang="en-US" dirty="0"/>
              <a:t>more complex forms for the relationship between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19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Visualizing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rpart.plot</a:t>
            </a:r>
            <a:r>
              <a:rPr lang="en-US" dirty="0"/>
              <a:t> package by </a:t>
            </a:r>
            <a:r>
              <a:rPr lang="en-US" dirty="0" smtClean="0"/>
              <a:t>Stephen </a:t>
            </a:r>
            <a:r>
              <a:rPr lang="en-US" dirty="0" err="1" smtClean="0"/>
              <a:t>Milborrow</a:t>
            </a:r>
            <a:r>
              <a:rPr lang="en-US" dirty="0" smtClean="0"/>
              <a:t> </a:t>
            </a:r>
            <a:r>
              <a:rPr lang="en-US" dirty="0"/>
              <a:t>provides an easy-to-use function that produces </a:t>
            </a:r>
            <a:r>
              <a:rPr lang="en-US" dirty="0" smtClean="0"/>
              <a:t>publication-quality decision </a:t>
            </a:r>
            <a:r>
              <a:rPr lang="en-US" dirty="0"/>
              <a:t>trees</a:t>
            </a:r>
            <a:r>
              <a:rPr lang="en-US" dirty="0" smtClean="0"/>
              <a:t>.</a:t>
            </a:r>
          </a:p>
          <a:p>
            <a:r>
              <a:rPr lang="en-US" dirty="0"/>
              <a:t>author's website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www.milbo.org/rpart-plot/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</a:t>
            </a:r>
            <a:r>
              <a:rPr lang="en-US" dirty="0" err="1"/>
              <a:t>rpart.plot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/>
              <a:t>&gt; library(</a:t>
            </a:r>
            <a:r>
              <a:rPr lang="en-US" dirty="0" err="1"/>
              <a:t>rpart.plot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rpart.plot</a:t>
            </a:r>
            <a:r>
              <a:rPr lang="en-US" dirty="0"/>
              <a:t>(</a:t>
            </a:r>
            <a:r>
              <a:rPr lang="en-US" dirty="0" err="1"/>
              <a:t>m.rpart</a:t>
            </a:r>
            <a:r>
              <a:rPr lang="en-US" dirty="0"/>
              <a:t>, digits =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77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03" y="417866"/>
            <a:ext cx="9501049" cy="604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86070" cy="1325563"/>
          </a:xfrm>
        </p:spPr>
        <p:txBody>
          <a:bodyPr/>
          <a:lstStyle/>
          <a:p>
            <a:r>
              <a:rPr lang="en-US" dirty="0"/>
              <a:t>tree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59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2" y="524306"/>
            <a:ext cx="7735989" cy="565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5321" cy="1325563"/>
          </a:xfrm>
        </p:spPr>
        <p:txBody>
          <a:bodyPr/>
          <a:lstStyle/>
          <a:p>
            <a:r>
              <a:rPr lang="en-US" dirty="0"/>
              <a:t>a few of the useful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39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rpart.plot</a:t>
            </a:r>
            <a:r>
              <a:rPr lang="en-US" sz="2400" dirty="0"/>
              <a:t>(</a:t>
            </a:r>
            <a:r>
              <a:rPr lang="en-US" sz="2400" dirty="0" err="1"/>
              <a:t>m.rpart</a:t>
            </a:r>
            <a:r>
              <a:rPr lang="en-US" sz="2400" dirty="0"/>
              <a:t>, digits = 4, </a:t>
            </a:r>
            <a:r>
              <a:rPr lang="en-US" sz="2400" dirty="0" err="1"/>
              <a:t>fallen.leaves</a:t>
            </a:r>
            <a:r>
              <a:rPr lang="en-US" sz="2400" dirty="0"/>
              <a:t> = </a:t>
            </a:r>
            <a:r>
              <a:rPr lang="en-US" sz="2400" dirty="0" smtClean="0"/>
              <a:t>TRUE, type </a:t>
            </a:r>
            <a:r>
              <a:rPr lang="en-US" sz="2400" dirty="0"/>
              <a:t>= 3, extra = 101)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940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p.rpart</a:t>
            </a:r>
            <a:r>
              <a:rPr lang="en-US" b="1" dirty="0"/>
              <a:t> &lt;- predict(</a:t>
            </a:r>
            <a:r>
              <a:rPr lang="en-US" b="1" dirty="0" err="1"/>
              <a:t>m.rpart</a:t>
            </a:r>
            <a:r>
              <a:rPr lang="en-US" b="1" dirty="0"/>
              <a:t>, </a:t>
            </a:r>
            <a:r>
              <a:rPr lang="en-US" b="1" dirty="0" err="1"/>
              <a:t>wine_test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a potential problem</a:t>
            </a:r>
            <a:r>
              <a:rPr lang="en-US" dirty="0"/>
              <a:t>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predictions fall on a much narrower range than the true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the model is not correctly identifying the extreme cases, </a:t>
            </a:r>
            <a:r>
              <a:rPr lang="en-US" dirty="0" smtClean="0"/>
              <a:t>in particular </a:t>
            </a:r>
            <a:r>
              <a:rPr lang="en-US" dirty="0"/>
              <a:t>the best and worst wines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6" y="3541691"/>
            <a:ext cx="7671989" cy="26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8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correlation between the predicted and </a:t>
            </a:r>
            <a:r>
              <a:rPr lang="en-US" sz="3200" dirty="0" smtClean="0"/>
              <a:t>actual quality </a:t>
            </a:r>
            <a:r>
              <a:rPr lang="en-US" sz="3200" dirty="0"/>
              <a:t>values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how well the predicted values correspond to the true values: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cor</a:t>
            </a:r>
            <a:r>
              <a:rPr lang="en-US" b="1" dirty="0"/>
              <a:t>(</a:t>
            </a:r>
            <a:r>
              <a:rPr lang="en-US" b="1" dirty="0" err="1"/>
              <a:t>p.rpart</a:t>
            </a:r>
            <a:r>
              <a:rPr lang="en-US" b="1" dirty="0"/>
              <a:t>, </a:t>
            </a:r>
            <a:r>
              <a:rPr lang="en-US" b="1" dirty="0" err="1"/>
              <a:t>wine_test$quality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[1] 0.5369525</a:t>
            </a:r>
          </a:p>
          <a:p>
            <a:r>
              <a:rPr lang="en-US" dirty="0"/>
              <a:t>A correlation of 0.54 is certainly acceptable.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correlation only </a:t>
            </a:r>
            <a:r>
              <a:rPr lang="en-US" dirty="0" smtClean="0"/>
              <a:t>measures how </a:t>
            </a:r>
            <a:r>
              <a:rPr lang="en-US" dirty="0"/>
              <a:t>strongly the predictions are related to the true value;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a measure of </a:t>
            </a:r>
            <a:r>
              <a:rPr lang="en-US" dirty="0" smtClean="0"/>
              <a:t>how far </a:t>
            </a:r>
            <a:r>
              <a:rPr lang="en-US" dirty="0"/>
              <a:t>off the predictions were from the true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70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Measuring performance with the </a:t>
            </a:r>
            <a:r>
              <a:rPr lang="en-US" sz="3600" b="1" dirty="0" smtClean="0"/>
              <a:t>mean absolute </a:t>
            </a:r>
            <a:r>
              <a:rPr lang="en-US" sz="3600" b="1" dirty="0"/>
              <a:t>error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527"/>
            <a:ext cx="10515600" cy="4351338"/>
          </a:xfrm>
        </p:spPr>
        <p:txBody>
          <a:bodyPr/>
          <a:lstStyle/>
          <a:p>
            <a:r>
              <a:rPr lang="en-US" b="1" dirty="0"/>
              <a:t>mean absolute error </a:t>
            </a:r>
            <a:r>
              <a:rPr lang="en-US" dirty="0"/>
              <a:t>(</a:t>
            </a:r>
            <a:r>
              <a:rPr lang="en-US" b="1" dirty="0"/>
              <a:t>MAE</a:t>
            </a:r>
            <a:r>
              <a:rPr lang="en-US" dirty="0" smtClean="0"/>
              <a:t>) - </a:t>
            </a:r>
            <a:r>
              <a:rPr lang="en-US" dirty="0"/>
              <a:t>how far, </a:t>
            </a:r>
            <a:r>
              <a:rPr lang="en-US" dirty="0" smtClean="0"/>
              <a:t>on average</a:t>
            </a:r>
            <a:r>
              <a:rPr lang="en-US" dirty="0"/>
              <a:t>, </a:t>
            </a:r>
            <a:r>
              <a:rPr lang="en-US" dirty="0" smtClean="0"/>
              <a:t>the model’s </a:t>
            </a:r>
            <a:r>
              <a:rPr lang="en-US" dirty="0"/>
              <a:t>prediction was from the true </a:t>
            </a:r>
            <a:r>
              <a:rPr lang="en-US" dirty="0" smtClean="0"/>
              <a:t>value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n </a:t>
            </a:r>
            <a:r>
              <a:rPr lang="en-US" dirty="0" smtClean="0"/>
              <a:t>indicates the </a:t>
            </a:r>
            <a:r>
              <a:rPr lang="en-US" dirty="0"/>
              <a:t>number of predictions and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indicates the error for prediction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/>
              <a:t>a simple MAE() </a:t>
            </a:r>
            <a:r>
              <a:rPr lang="en-US" dirty="0" smtClean="0"/>
              <a:t>function: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8" y="2313568"/>
            <a:ext cx="2828336" cy="105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71" y="4768812"/>
            <a:ext cx="6216536" cy="13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8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/>
          <a:lstStyle/>
          <a:p>
            <a:r>
              <a:rPr lang="en-US" dirty="0"/>
              <a:t>The MAE for our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2"/>
            <a:ext cx="10515600" cy="4502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&gt; MAE(</a:t>
            </a:r>
            <a:r>
              <a:rPr lang="en-US" sz="1600" b="1" dirty="0" err="1"/>
              <a:t>p.rpart</a:t>
            </a:r>
            <a:r>
              <a:rPr lang="en-US" sz="1600" b="1" dirty="0"/>
              <a:t>, </a:t>
            </a:r>
            <a:r>
              <a:rPr lang="en-US" sz="1600" b="1" dirty="0" err="1"/>
              <a:t>wine_test$quality</a:t>
            </a:r>
            <a:r>
              <a:rPr lang="en-US" sz="1600" b="1" dirty="0"/>
              <a:t>)</a:t>
            </a:r>
          </a:p>
          <a:p>
            <a:pPr marL="0" indent="0">
              <a:buNone/>
            </a:pPr>
            <a:r>
              <a:rPr lang="en-US" sz="1600" b="1" dirty="0"/>
              <a:t>[1] 0.5872652</a:t>
            </a:r>
          </a:p>
          <a:p>
            <a:r>
              <a:rPr lang="en-US" sz="1600" dirty="0"/>
              <a:t>This implies that, on average, the difference between our model's predictions and </a:t>
            </a:r>
            <a:r>
              <a:rPr lang="en-US" sz="1600" dirty="0" smtClean="0"/>
              <a:t>the true </a:t>
            </a:r>
            <a:r>
              <a:rPr lang="en-US" sz="1600" dirty="0"/>
              <a:t>quality score was about </a:t>
            </a:r>
            <a:r>
              <a:rPr lang="en-US" sz="1600" dirty="0" smtClean="0"/>
              <a:t>0.59</a:t>
            </a:r>
          </a:p>
          <a:p>
            <a:r>
              <a:rPr lang="en-US" sz="1600" dirty="0"/>
              <a:t>The mean quality rating in the training data is as follows:</a:t>
            </a:r>
          </a:p>
          <a:p>
            <a:pPr marL="0" indent="0">
              <a:buNone/>
            </a:pPr>
            <a:r>
              <a:rPr lang="en-US" sz="1600" b="1" dirty="0"/>
              <a:t>&gt; mean(</a:t>
            </a:r>
            <a:r>
              <a:rPr lang="en-US" sz="1600" b="1" dirty="0" err="1"/>
              <a:t>wine_train$quality</a:t>
            </a:r>
            <a:r>
              <a:rPr lang="en-US" sz="1600" b="1" dirty="0"/>
              <a:t>)</a:t>
            </a:r>
          </a:p>
          <a:p>
            <a:pPr marL="0" indent="0">
              <a:buNone/>
            </a:pPr>
            <a:r>
              <a:rPr lang="en-US" sz="1600" b="1" dirty="0"/>
              <a:t>[1] 5.870933</a:t>
            </a:r>
          </a:p>
          <a:p>
            <a:r>
              <a:rPr lang="en-US" sz="1600" dirty="0"/>
              <a:t>If we predicted the value 5.87 for every wine sample, we would have a </a:t>
            </a:r>
            <a:r>
              <a:rPr lang="en-US" sz="1600" dirty="0" smtClean="0"/>
              <a:t>mean absolute </a:t>
            </a:r>
            <a:r>
              <a:rPr lang="en-US" sz="1600" dirty="0"/>
              <a:t>error of only about 0.67:</a:t>
            </a:r>
          </a:p>
          <a:p>
            <a:pPr marL="0" indent="0">
              <a:buNone/>
            </a:pPr>
            <a:r>
              <a:rPr lang="en-US" sz="1600" b="1" dirty="0"/>
              <a:t>&gt; MAE(5.87, </a:t>
            </a:r>
            <a:r>
              <a:rPr lang="en-US" sz="1600" b="1" dirty="0" err="1"/>
              <a:t>wine_test$quality</a:t>
            </a:r>
            <a:r>
              <a:rPr lang="en-US" sz="1600" b="1" dirty="0"/>
              <a:t>)</a:t>
            </a:r>
          </a:p>
          <a:p>
            <a:pPr marL="0" indent="0">
              <a:buNone/>
            </a:pPr>
            <a:r>
              <a:rPr lang="en-US" sz="1600" b="1" dirty="0"/>
              <a:t>[1] 0.6722474</a:t>
            </a:r>
          </a:p>
          <a:p>
            <a:r>
              <a:rPr lang="en-US" sz="1600" dirty="0"/>
              <a:t>Our regression tree (</a:t>
            </a:r>
            <a:r>
              <a:rPr lang="en-US" sz="1600" i="1" dirty="0"/>
              <a:t>MAE = 0.59</a:t>
            </a:r>
            <a:r>
              <a:rPr lang="en-US" sz="1600" dirty="0"/>
              <a:t>) comes closer on average to the true quality </a:t>
            </a:r>
            <a:r>
              <a:rPr lang="en-US" sz="1600" dirty="0" smtClean="0"/>
              <a:t>score than </a:t>
            </a:r>
            <a:r>
              <a:rPr lang="en-US" sz="1600" dirty="0"/>
              <a:t>the imputed mean (</a:t>
            </a:r>
            <a:r>
              <a:rPr lang="en-US" sz="1600" i="1" dirty="0"/>
              <a:t>MAE = 0.67</a:t>
            </a:r>
            <a:r>
              <a:rPr lang="en-US" sz="1600" dirty="0"/>
              <a:t>), but not by much. </a:t>
            </a:r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comparison, </a:t>
            </a:r>
            <a:r>
              <a:rPr lang="en-US" sz="1600" dirty="0" smtClean="0"/>
              <a:t>Cortez reported </a:t>
            </a:r>
            <a:r>
              <a:rPr lang="en-US" sz="1600" dirty="0"/>
              <a:t>an MAE of 0.58 for the neural network model and an MAE of 0.45 for </a:t>
            </a:r>
            <a:r>
              <a:rPr lang="en-US" sz="1600" dirty="0" smtClean="0"/>
              <a:t>the support </a:t>
            </a:r>
            <a:r>
              <a:rPr lang="en-US" sz="1600" dirty="0"/>
              <a:t>vector machine.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suggests that there is room for improvement.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7580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005" y="365125"/>
            <a:ext cx="7432511" cy="6023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11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Step 5 – improving model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7"/>
            <a:ext cx="35438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current state-of-the-art in model trees is the </a:t>
            </a:r>
            <a:r>
              <a:rPr lang="en-US" b="1" dirty="0"/>
              <a:t>M5' algorithm </a:t>
            </a:r>
            <a:r>
              <a:rPr lang="en-US" dirty="0"/>
              <a:t>(</a:t>
            </a:r>
            <a:r>
              <a:rPr lang="en-US" b="1" dirty="0"/>
              <a:t>M5-prime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by Y. Wang and I.H. </a:t>
            </a:r>
            <a:r>
              <a:rPr lang="en-US" dirty="0" smtClean="0"/>
              <a:t>Witten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variant of the original M5 </a:t>
            </a:r>
            <a:r>
              <a:rPr lang="en-US" dirty="0" smtClean="0"/>
              <a:t>model tree </a:t>
            </a:r>
            <a:r>
              <a:rPr lang="en-US" dirty="0"/>
              <a:t>algorithm proposed by J.R. Quinlan in </a:t>
            </a:r>
            <a:r>
              <a:rPr lang="en-US" dirty="0" smtClean="0"/>
              <a:t>1992</a:t>
            </a:r>
          </a:p>
          <a:p>
            <a:pPr lvl="1"/>
            <a:r>
              <a:rPr lang="en-US" dirty="0"/>
              <a:t>The M5 algorithm is available in R via the </a:t>
            </a:r>
            <a:r>
              <a:rPr lang="en-US" dirty="0" err="1"/>
              <a:t>RWeka</a:t>
            </a:r>
            <a:r>
              <a:rPr lang="en-US" dirty="0"/>
              <a:t>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46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the model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9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&gt; library(</a:t>
            </a:r>
            <a:r>
              <a:rPr lang="en-US" dirty="0" err="1"/>
              <a:t>RWeka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m.m5p &lt;- M5P(quality ~ ., data = </a:t>
            </a:r>
            <a:r>
              <a:rPr lang="en-US" dirty="0" err="1"/>
              <a:t>wine_train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0893"/>
            <a:ext cx="8892564" cy="373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7649" y="3261575"/>
            <a:ext cx="4676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nodes terminate </a:t>
            </a:r>
            <a:r>
              <a:rPr lang="en-US" sz="2400" dirty="0" smtClean="0"/>
              <a:t>not in </a:t>
            </a:r>
            <a:r>
              <a:rPr lang="en-US" sz="2400" dirty="0"/>
              <a:t>a numeric prediction, but a linear model (shown here as LM1 and LM2).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951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models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9" y="1378746"/>
            <a:ext cx="4209132" cy="3483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75" y="4862741"/>
            <a:ext cx="2734239" cy="14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Catastrophic disintegration of the United States space shuttle </a:t>
            </a:r>
            <a:r>
              <a:rPr lang="en-US" i="1" dirty="0" smtClean="0"/>
              <a:t>Challenger</a:t>
            </a:r>
          </a:p>
          <a:p>
            <a:pPr lvl="1"/>
            <a:r>
              <a:rPr lang="en-US" dirty="0" smtClean="0"/>
              <a:t>January 28, 1986, seven crew members killed</a:t>
            </a:r>
          </a:p>
          <a:p>
            <a:r>
              <a:rPr lang="en-US" dirty="0" smtClean="0"/>
              <a:t>Aftermath:</a:t>
            </a:r>
          </a:p>
          <a:p>
            <a:pPr lvl="1"/>
            <a:r>
              <a:rPr lang="en-US" dirty="0" smtClean="0"/>
              <a:t>launch temperature as a potential culprit. </a:t>
            </a:r>
          </a:p>
          <a:p>
            <a:pPr lvl="1"/>
            <a:r>
              <a:rPr lang="en-US" dirty="0" smtClean="0"/>
              <a:t>The rubber O-rings responsible for sealing the rocket joints had never been tested below 40ºF (4ºC) </a:t>
            </a:r>
          </a:p>
          <a:p>
            <a:pPr lvl="1"/>
            <a:r>
              <a:rPr lang="en-US" dirty="0" smtClean="0"/>
              <a:t>the weather on the launch day was unusually cold and below freezing.</a:t>
            </a:r>
          </a:p>
          <a:p>
            <a:r>
              <a:rPr lang="en-US" dirty="0" smtClean="0"/>
              <a:t>the accident has been a case study for the importance of data analysis and visualization</a:t>
            </a:r>
          </a:p>
          <a:p>
            <a:pPr lvl="1"/>
            <a:r>
              <a:rPr lang="en-US" dirty="0" smtClean="0"/>
              <a:t>it is undeniable that better data, utilized carefully, might very well have averted this disaster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regression model </a:t>
            </a:r>
            <a:r>
              <a:rPr lang="en-US" dirty="0"/>
              <a:t>that demonstrated a link between temperature and O-ring failure, and </a:t>
            </a:r>
            <a:r>
              <a:rPr lang="en-US" dirty="0" smtClean="0"/>
              <a:t>could forecast </a:t>
            </a:r>
            <a:r>
              <a:rPr lang="en-US" dirty="0"/>
              <a:t>the chance of failure given the expected temperature at launch, might </a:t>
            </a:r>
            <a:r>
              <a:rPr lang="en-US" dirty="0" smtClean="0"/>
              <a:t>have been </a:t>
            </a:r>
            <a:r>
              <a:rPr lang="en-US" dirty="0"/>
              <a:t>very helpful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4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422"/>
            <a:ext cx="10515600" cy="1325563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well the model fits </a:t>
            </a:r>
            <a:r>
              <a:rPr lang="en-US" dirty="0" smtClean="0"/>
              <a:t>the training </a:t>
            </a:r>
            <a:r>
              <a:rPr lang="en-US" dirty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545"/>
            <a:ext cx="10515600" cy="4351338"/>
          </a:xfrm>
        </p:spPr>
        <p:txBody>
          <a:bodyPr/>
          <a:lstStyle/>
          <a:p>
            <a:r>
              <a:rPr lang="en-US" dirty="0"/>
              <a:t>statistics are </a:t>
            </a:r>
            <a:r>
              <a:rPr lang="en-US" dirty="0" smtClean="0"/>
              <a:t>based on </a:t>
            </a:r>
            <a:r>
              <a:rPr lang="en-US" dirty="0"/>
              <a:t>the training data, they should be used only as a rough diagnostic: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1" y="2386421"/>
            <a:ext cx="7231502" cy="39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8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037"/>
            <a:ext cx="10515600" cy="716700"/>
          </a:xfrm>
        </p:spPr>
        <p:txBody>
          <a:bodyPr>
            <a:normAutofit/>
          </a:bodyPr>
          <a:lstStyle/>
          <a:p>
            <a:r>
              <a:rPr lang="en-US" sz="3600" dirty="0"/>
              <a:t>how well the model performs on the </a:t>
            </a:r>
            <a:r>
              <a:rPr lang="en-US" sz="3600" dirty="0" smtClean="0"/>
              <a:t>unseen test </a:t>
            </a:r>
            <a:r>
              <a:rPr lang="en-US" sz="3600" dirty="0"/>
              <a:t>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5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&gt; p.m5p &lt;- predict(m.m5p, </a:t>
            </a:r>
            <a:r>
              <a:rPr lang="en-US" dirty="0" err="1"/>
              <a:t>wine_test</a:t>
            </a:r>
            <a:r>
              <a:rPr lang="en-US" dirty="0"/>
              <a:t>)</a:t>
            </a:r>
          </a:p>
          <a:p>
            <a:r>
              <a:rPr lang="en-US" dirty="0"/>
              <a:t>The model tree appears to be predicting a wider range of values than </a:t>
            </a:r>
            <a:r>
              <a:rPr lang="en-US" dirty="0" smtClean="0"/>
              <a:t>the regression </a:t>
            </a:r>
            <a:r>
              <a:rPr lang="en-US" dirty="0"/>
              <a:t>tree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correlation also seems to be substantially higher: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cor</a:t>
            </a:r>
            <a:r>
              <a:rPr lang="en-US" dirty="0"/>
              <a:t>(p.m5p, </a:t>
            </a:r>
            <a:r>
              <a:rPr lang="en-US" dirty="0" err="1"/>
              <a:t>wine_test$quality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0.6272973</a:t>
            </a:r>
          </a:p>
          <a:p>
            <a:r>
              <a:rPr lang="en-US" dirty="0"/>
              <a:t>Furthermore, the model has slightly reduced the mean absolute error:</a:t>
            </a:r>
          </a:p>
          <a:p>
            <a:pPr marL="0" indent="0">
              <a:buNone/>
            </a:pPr>
            <a:r>
              <a:rPr lang="en-US" dirty="0"/>
              <a:t>&gt; MAE(</a:t>
            </a:r>
            <a:r>
              <a:rPr lang="en-US" dirty="0" err="1"/>
              <a:t>wine_test$quality</a:t>
            </a:r>
            <a:r>
              <a:rPr lang="en-US" dirty="0"/>
              <a:t>, p.m5p)</a:t>
            </a:r>
          </a:p>
          <a:p>
            <a:pPr marL="0" indent="0">
              <a:buNone/>
            </a:pPr>
            <a:r>
              <a:rPr lang="en-US" dirty="0"/>
              <a:t>[1] 0.5463023</a:t>
            </a:r>
          </a:p>
          <a:p>
            <a:r>
              <a:rPr lang="en-US" dirty="0"/>
              <a:t>Although we did not improve a great deal beyond the regression tree, we </a:t>
            </a:r>
            <a:r>
              <a:rPr lang="en-US" dirty="0" smtClean="0"/>
              <a:t>surpassed the </a:t>
            </a:r>
            <a:r>
              <a:rPr lang="en-US" dirty="0"/>
              <a:t>performance of the neural network model published by Cortez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376"/>
            <a:ext cx="6481341" cy="10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5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1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r>
              <a:rPr lang="en-US" dirty="0"/>
              <a:t>23 previous successful shuttle launches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351338"/>
          </a:xfrm>
        </p:spPr>
        <p:txBody>
          <a:bodyPr/>
          <a:lstStyle/>
          <a:p>
            <a:r>
              <a:rPr lang="en-US" sz="2400" dirty="0"/>
              <a:t>Since the shuttle has a total of six primary O-rings, up to six distresses can occur </a:t>
            </a:r>
            <a:r>
              <a:rPr lang="en-US" sz="2400" dirty="0" smtClean="0"/>
              <a:t>per flight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Though </a:t>
            </a:r>
            <a:r>
              <a:rPr lang="en-US" sz="2400" dirty="0"/>
              <a:t>the rocket can survive one or more distress events, or fail with as few </a:t>
            </a:r>
            <a:r>
              <a:rPr lang="en-US" sz="2400" dirty="0" smtClean="0"/>
              <a:t>as one</a:t>
            </a:r>
            <a:r>
              <a:rPr lang="en-US" sz="2400" dirty="0"/>
              <a:t>, each additional distress increases the probability of a catastrophic </a:t>
            </a:r>
            <a:r>
              <a:rPr lang="en-US" sz="2400" dirty="0" smtClean="0"/>
              <a:t>failure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37" y="2863619"/>
            <a:ext cx="7164370" cy="35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5462</Words>
  <Application>Microsoft Office PowerPoint</Application>
  <PresentationFormat>Widescreen</PresentationFormat>
  <Paragraphs>467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Chapter 6</vt:lpstr>
      <vt:lpstr>Goals of the chapter</vt:lpstr>
      <vt:lpstr>Understanding regression</vt:lpstr>
      <vt:lpstr>Examples</vt:lpstr>
      <vt:lpstr>use cases</vt:lpstr>
      <vt:lpstr>also used for</vt:lpstr>
      <vt:lpstr>used for other types of dependent variables</vt:lpstr>
      <vt:lpstr>Simple linear regression</vt:lpstr>
      <vt:lpstr>23 previous successful shuttle launches</vt:lpstr>
      <vt:lpstr>A simple linear regression model</vt:lpstr>
      <vt:lpstr>Risk Analysis</vt:lpstr>
      <vt:lpstr>Ordinary least squares estimation</vt:lpstr>
      <vt:lpstr>goal of OLS regression</vt:lpstr>
      <vt:lpstr>Simplify the formular</vt:lpstr>
      <vt:lpstr>apply to the rocket launch data</vt:lpstr>
      <vt:lpstr>Correlations</vt:lpstr>
      <vt:lpstr>correlation between the launch temperature and the number of O-ring distress events</vt:lpstr>
      <vt:lpstr>Multiple linear regression</vt:lpstr>
      <vt:lpstr>Multiple regression equation</vt:lpstr>
      <vt:lpstr>estimate the values of the regression parameters</vt:lpstr>
      <vt:lpstr>matrix notation</vt:lpstr>
      <vt:lpstr>apply our function to the shuttle launch data</vt:lpstr>
      <vt:lpstr>confirm that the function is working correctly</vt:lpstr>
      <vt:lpstr>build a multiple regression model</vt:lpstr>
      <vt:lpstr>Example – predicting medical expenses using linear regression</vt:lpstr>
      <vt:lpstr>Step 1 – collecting data</vt:lpstr>
      <vt:lpstr>The features</vt:lpstr>
      <vt:lpstr>Step 2 – exploring and preparing the data</vt:lpstr>
      <vt:lpstr>normality</vt:lpstr>
      <vt:lpstr>histogram</vt:lpstr>
      <vt:lpstr>factor-type features</vt:lpstr>
      <vt:lpstr>Exploring relationships among features – the correlation matrix</vt:lpstr>
      <vt:lpstr>notable associations</vt:lpstr>
      <vt:lpstr>Visualizing relationships among features – the scatterplot matrix</vt:lpstr>
      <vt:lpstr>scatterplot matrices</vt:lpstr>
      <vt:lpstr>Enhanced scatterplot matrix</vt:lpstr>
      <vt:lpstr>PowerPoint Presentation</vt:lpstr>
      <vt:lpstr>correlation ellipse</vt:lpstr>
      <vt:lpstr>Step 3 – training a model on the data</vt:lpstr>
      <vt:lpstr>fits a linear regression model</vt:lpstr>
      <vt:lpstr>beta coefficients</vt:lpstr>
      <vt:lpstr>Dummy coding</vt:lpstr>
      <vt:lpstr>reference category</vt:lpstr>
      <vt:lpstr>Step 4 – evaluating model performance</vt:lpstr>
      <vt:lpstr>2. p-value, denoted Pr(&gt;|t|)</vt:lpstr>
      <vt:lpstr>3. The multiple R-squared value</vt:lpstr>
      <vt:lpstr>Step 5 – improving model performance</vt:lpstr>
      <vt:lpstr>Transformation – converting a numeric variable to a binary indicator</vt:lpstr>
      <vt:lpstr>create the feature</vt:lpstr>
      <vt:lpstr>Model specification – adding interaction effects</vt:lpstr>
      <vt:lpstr>Putting it all together – an improved regression model</vt:lpstr>
      <vt:lpstr>improved performance</vt:lpstr>
      <vt:lpstr>Understanding regression trees and model trees</vt:lpstr>
      <vt:lpstr>Adding regression to trees</vt:lpstr>
      <vt:lpstr>Comparison</vt:lpstr>
      <vt:lpstr>How to build trees for numeric prediction</vt:lpstr>
      <vt:lpstr>One common splitting criterion</vt:lpstr>
      <vt:lpstr>example</vt:lpstr>
      <vt:lpstr>Prediction</vt:lpstr>
      <vt:lpstr>Example – estimating the quality of wines with regression trees and model trees</vt:lpstr>
      <vt:lpstr>Step 1 – collecting data</vt:lpstr>
      <vt:lpstr>The challenge</vt:lpstr>
      <vt:lpstr>Step 2 – exploring and preparing the data</vt:lpstr>
      <vt:lpstr>distribution of the outcome variable</vt:lpstr>
      <vt:lpstr>distribution of quality</vt:lpstr>
      <vt:lpstr>last step</vt:lpstr>
      <vt:lpstr>Step 3 – training a model on the data</vt:lpstr>
      <vt:lpstr>syntax</vt:lpstr>
      <vt:lpstr>Modeling</vt:lpstr>
      <vt:lpstr>Visualizing decision trees</vt:lpstr>
      <vt:lpstr>tree diagram</vt:lpstr>
      <vt:lpstr>a few of the useful options</vt:lpstr>
      <vt:lpstr>Step 4 – evaluating model performance</vt:lpstr>
      <vt:lpstr>correlation between the predicted and actual quality values</vt:lpstr>
      <vt:lpstr>Measuring performance with the mean absolute error</vt:lpstr>
      <vt:lpstr>The MAE for our predictions</vt:lpstr>
      <vt:lpstr>Step 5 – improving model performance</vt:lpstr>
      <vt:lpstr>fit the model tree</vt:lpstr>
      <vt:lpstr>The linear models</vt:lpstr>
      <vt:lpstr>how well the model fits the training data</vt:lpstr>
      <vt:lpstr>how well the model performs on the unseen test data</vt:lpstr>
      <vt:lpstr>The End of Chapter 6</vt:lpstr>
    </vt:vector>
  </TitlesOfParts>
  <Company>University of Houston 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LinH</dc:creator>
  <cp:lastModifiedBy>LinH</cp:lastModifiedBy>
  <cp:revision>96</cp:revision>
  <dcterms:created xsi:type="dcterms:W3CDTF">2017-03-06T23:56:19Z</dcterms:created>
  <dcterms:modified xsi:type="dcterms:W3CDTF">2017-03-15T22:05:00Z</dcterms:modified>
</cp:coreProperties>
</file>