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CE6F-4455-412E-9365-A5ED47C40738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CBD-A62C-4D4E-910D-BAF21F59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6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CE6F-4455-412E-9365-A5ED47C40738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CBD-A62C-4D4E-910D-BAF21F59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3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CE6F-4455-412E-9365-A5ED47C40738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CBD-A62C-4D4E-910D-BAF21F59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6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CE6F-4455-412E-9365-A5ED47C40738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CBD-A62C-4D4E-910D-BAF21F59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CE6F-4455-412E-9365-A5ED47C40738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CBD-A62C-4D4E-910D-BAF21F59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7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CE6F-4455-412E-9365-A5ED47C40738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CBD-A62C-4D4E-910D-BAF21F59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5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CE6F-4455-412E-9365-A5ED47C40738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CBD-A62C-4D4E-910D-BAF21F59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1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CE6F-4455-412E-9365-A5ED47C40738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CBD-A62C-4D4E-910D-BAF21F59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8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CE6F-4455-412E-9365-A5ED47C40738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CBD-A62C-4D4E-910D-BAF21F59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1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CE6F-4455-412E-9365-A5ED47C40738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CBD-A62C-4D4E-910D-BAF21F59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3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CE6F-4455-412E-9365-A5ED47C40738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CBD-A62C-4D4E-910D-BAF21F59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0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4CE6F-4455-412E-9365-A5ED47C40738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05CBD-A62C-4D4E-910D-BAF21F59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lequest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archive.ics.uci.edu/ml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Divide and Conquer </a:t>
            </a:r>
            <a:r>
              <a:rPr lang="en-US" sz="3600" dirty="0" smtClean="0"/>
              <a:t>– Classification </a:t>
            </a:r>
            <a:r>
              <a:rPr lang="en-US" sz="3600" dirty="0"/>
              <a:t>Using </a:t>
            </a:r>
            <a:r>
              <a:rPr lang="en-US" sz="3600" dirty="0" smtClean="0"/>
              <a:t>Decision Trees </a:t>
            </a:r>
            <a:r>
              <a:rPr lang="en-US" sz="3600" dirty="0"/>
              <a:t>and </a:t>
            </a:r>
            <a:r>
              <a:rPr lang="en-US" sz="3600" dirty="0" smtClean="0"/>
              <a:t>Rules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671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9251"/>
          </a:xfrm>
        </p:spPr>
        <p:txBody>
          <a:bodyPr/>
          <a:lstStyle/>
          <a:p>
            <a:r>
              <a:rPr lang="en-US" dirty="0"/>
              <a:t>build a </a:t>
            </a:r>
            <a:r>
              <a:rPr lang="en-US" dirty="0" smtClean="0"/>
              <a:t>decision tree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981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partitioned the data into three groups. </a:t>
            </a:r>
            <a:endParaRPr lang="en-US" dirty="0" smtClean="0"/>
          </a:p>
          <a:p>
            <a:pPr lvl="1"/>
            <a:r>
              <a:rPr lang="en-US" dirty="0" smtClean="0"/>
              <a:t>top-left corner: entirely </a:t>
            </a:r>
            <a:r>
              <a:rPr lang="en-US" dirty="0"/>
              <a:t>of critically acclaimed films. </a:t>
            </a:r>
            <a:endParaRPr lang="en-US" dirty="0" smtClean="0"/>
          </a:p>
          <a:p>
            <a:pPr lvl="2"/>
            <a:r>
              <a:rPr lang="en-US" dirty="0" smtClean="0"/>
              <a:t>high </a:t>
            </a:r>
            <a:r>
              <a:rPr lang="en-US" dirty="0"/>
              <a:t>number of celebrities and a relatively low budget.</a:t>
            </a:r>
          </a:p>
          <a:p>
            <a:pPr lvl="1"/>
            <a:r>
              <a:rPr lang="en-US" dirty="0" smtClean="0"/>
              <a:t>top-right corner: box </a:t>
            </a:r>
            <a:r>
              <a:rPr lang="en-US" dirty="0"/>
              <a:t>office hits with high budgets </a:t>
            </a:r>
            <a:r>
              <a:rPr lang="en-US" dirty="0" smtClean="0"/>
              <a:t>and a </a:t>
            </a:r>
            <a:r>
              <a:rPr lang="en-US" dirty="0"/>
              <a:t>large number of celebrities. </a:t>
            </a:r>
            <a:endParaRPr lang="en-US" dirty="0" smtClean="0"/>
          </a:p>
          <a:p>
            <a:pPr lvl="1"/>
            <a:r>
              <a:rPr lang="en-US" dirty="0" smtClean="0"/>
              <a:t>final group: little </a:t>
            </a:r>
            <a:r>
              <a:rPr lang="en-US" dirty="0"/>
              <a:t>star power but </a:t>
            </a:r>
            <a:r>
              <a:rPr lang="en-US" dirty="0" smtClean="0"/>
              <a:t>budgets ranging </a:t>
            </a:r>
            <a:r>
              <a:rPr lang="en-US" dirty="0"/>
              <a:t>from small to </a:t>
            </a:r>
            <a:r>
              <a:rPr lang="en-US" dirty="0" smtClean="0"/>
              <a:t>large</a:t>
            </a:r>
          </a:p>
          <a:p>
            <a:r>
              <a:rPr lang="en-US" dirty="0"/>
              <a:t>could continue to divide and conquer the data by splitting </a:t>
            </a:r>
            <a:r>
              <a:rPr lang="en-US" dirty="0" smtClean="0"/>
              <a:t>it based </a:t>
            </a:r>
            <a:r>
              <a:rPr lang="en-US" dirty="0"/>
              <a:t>on the increasingly specific ranges of budget and celebrity </a:t>
            </a:r>
            <a:r>
              <a:rPr lang="en-US" dirty="0" smtClean="0"/>
              <a:t>count</a:t>
            </a:r>
          </a:p>
          <a:p>
            <a:r>
              <a:rPr lang="en-US" dirty="0"/>
              <a:t>not advisable to </a:t>
            </a:r>
            <a:r>
              <a:rPr lang="en-US" dirty="0" err="1"/>
              <a:t>overfit</a:t>
            </a:r>
            <a:r>
              <a:rPr lang="en-US" dirty="0"/>
              <a:t> a decision </a:t>
            </a:r>
            <a:r>
              <a:rPr lang="en-US" dirty="0" smtClean="0"/>
              <a:t>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axis-parallel </a:t>
            </a:r>
            <a:r>
              <a:rPr lang="en-US" b="1" dirty="0" smtClean="0"/>
              <a:t>splits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59188" cy="4351338"/>
          </a:xfrm>
        </p:spPr>
        <p:txBody>
          <a:bodyPr>
            <a:normAutofit/>
          </a:bodyPr>
          <a:lstStyle/>
          <a:p>
            <a:r>
              <a:rPr lang="en-US" dirty="0"/>
              <a:t>The fact that each </a:t>
            </a:r>
            <a:r>
              <a:rPr lang="en-US" dirty="0" smtClean="0"/>
              <a:t>split considers </a:t>
            </a:r>
            <a:r>
              <a:rPr lang="en-US" dirty="0"/>
              <a:t>one feature at a time prevents the decision tree from </a:t>
            </a:r>
            <a:r>
              <a:rPr lang="en-US" dirty="0" smtClean="0"/>
              <a:t>forming more </a:t>
            </a:r>
            <a:r>
              <a:rPr lang="en-US" dirty="0"/>
              <a:t>complex decision </a:t>
            </a:r>
            <a:r>
              <a:rPr lang="en-US" dirty="0" smtClean="0"/>
              <a:t>boundaries</a:t>
            </a:r>
          </a:p>
          <a:p>
            <a:pPr lvl="1"/>
            <a:r>
              <a:rPr lang="en-US" dirty="0"/>
              <a:t>a diagonal line </a:t>
            </a:r>
            <a:r>
              <a:rPr lang="en-US" dirty="0" smtClean="0"/>
              <a:t>could be </a:t>
            </a:r>
            <a:r>
              <a:rPr lang="en-US" dirty="0"/>
              <a:t>created by a decision that asks, "is the number of celebrities is </a:t>
            </a:r>
            <a:r>
              <a:rPr lang="en-US" dirty="0" smtClean="0"/>
              <a:t>greater than </a:t>
            </a:r>
            <a:r>
              <a:rPr lang="en-US" dirty="0"/>
              <a:t>the estimated budget?" If so, then "it will be a critical success."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929" y="654457"/>
            <a:ext cx="5471923" cy="55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09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C5.0 decision tree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C5.0 </a:t>
            </a:r>
            <a:r>
              <a:rPr lang="en-US" b="1" dirty="0" smtClean="0"/>
              <a:t>algorithm</a:t>
            </a:r>
          </a:p>
          <a:p>
            <a:pPr lvl="1"/>
            <a:r>
              <a:rPr lang="en-US" dirty="0" smtClean="0"/>
              <a:t>Developed by </a:t>
            </a:r>
            <a:r>
              <a:rPr lang="en-US" dirty="0"/>
              <a:t>computer scientist J. Ross </a:t>
            </a:r>
            <a:r>
              <a:rPr lang="en-US" dirty="0" smtClean="0"/>
              <a:t>Quinlan</a:t>
            </a:r>
          </a:p>
          <a:p>
            <a:pPr marL="457200" lvl="1" indent="0">
              <a:buNone/>
            </a:pPr>
            <a:r>
              <a:rPr lang="en-US" b="1" dirty="0" smtClean="0"/>
              <a:t>	Iterative </a:t>
            </a:r>
            <a:r>
              <a:rPr lang="en-US" b="1" dirty="0" err="1"/>
              <a:t>Dichotomiser</a:t>
            </a:r>
            <a:r>
              <a:rPr lang="en-US" b="1" dirty="0"/>
              <a:t> 3 </a:t>
            </a:r>
            <a:r>
              <a:rPr lang="en-US" dirty="0"/>
              <a:t>(</a:t>
            </a:r>
            <a:r>
              <a:rPr lang="en-US" b="1" dirty="0"/>
              <a:t>ID3</a:t>
            </a:r>
            <a:r>
              <a:rPr lang="en-US" dirty="0" smtClean="0"/>
              <a:t>) -&gt; </a:t>
            </a:r>
            <a:r>
              <a:rPr lang="en-US" b="1" dirty="0" smtClean="0"/>
              <a:t>C4.5 -&gt; C5.0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www.rulequest.com/</a:t>
            </a:r>
            <a:endParaRPr lang="en-US" dirty="0" smtClean="0"/>
          </a:p>
          <a:p>
            <a:pPr lvl="1"/>
            <a:r>
              <a:rPr lang="en-US" dirty="0"/>
              <a:t>single-threaded </a:t>
            </a:r>
            <a:r>
              <a:rPr lang="en-US" dirty="0" smtClean="0"/>
              <a:t>version </a:t>
            </a:r>
            <a:r>
              <a:rPr lang="en-US" dirty="0"/>
              <a:t>publically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/>
              <a:t>industry standard to produce decision trees</a:t>
            </a:r>
            <a:endParaRPr lang="en-US" dirty="0" smtClean="0"/>
          </a:p>
          <a:p>
            <a:r>
              <a:rPr lang="en-US" b="1" dirty="0" smtClean="0"/>
              <a:t>J48 - </a:t>
            </a:r>
            <a:r>
              <a:rPr lang="en-US" dirty="0"/>
              <a:t>Java-based open </a:t>
            </a:r>
            <a:r>
              <a:rPr lang="en-US" dirty="0" smtClean="0"/>
              <a:t>source alternative </a:t>
            </a:r>
            <a:r>
              <a:rPr lang="en-US" dirty="0"/>
              <a:t>to C4.5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20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9" y="1380453"/>
            <a:ext cx="9611737" cy="493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1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Choosing the best split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challenge </a:t>
            </a:r>
            <a:r>
              <a:rPr lang="en-US" dirty="0" smtClean="0"/>
              <a:t>- </a:t>
            </a:r>
            <a:r>
              <a:rPr lang="en-US" dirty="0"/>
              <a:t>identify which feature to </a:t>
            </a:r>
            <a:r>
              <a:rPr lang="en-US" dirty="0" smtClean="0"/>
              <a:t>split upon</a:t>
            </a:r>
            <a:endParaRPr lang="en-US" dirty="0"/>
          </a:p>
          <a:p>
            <a:pPr lvl="1"/>
            <a:r>
              <a:rPr lang="en-US" dirty="0"/>
              <a:t>split the data such that </a:t>
            </a:r>
            <a:r>
              <a:rPr lang="en-US" dirty="0" smtClean="0"/>
              <a:t>the resulting </a:t>
            </a:r>
            <a:r>
              <a:rPr lang="en-US" dirty="0"/>
              <a:t>partitions contained examples primarily of a single </a:t>
            </a:r>
            <a:r>
              <a:rPr lang="en-US" dirty="0" smtClean="0"/>
              <a:t>class</a:t>
            </a:r>
          </a:p>
          <a:p>
            <a:r>
              <a:rPr lang="en-US" b="1" dirty="0"/>
              <a:t>purity </a:t>
            </a:r>
            <a:r>
              <a:rPr lang="en-US" b="1" dirty="0" smtClean="0"/>
              <a:t>- </a:t>
            </a:r>
            <a:r>
              <a:rPr lang="en-US" dirty="0" smtClean="0"/>
              <a:t>degree to which </a:t>
            </a:r>
            <a:r>
              <a:rPr lang="en-US" dirty="0"/>
              <a:t>a subset of examples contains only a single class </a:t>
            </a:r>
            <a:endParaRPr lang="en-US" dirty="0" smtClean="0"/>
          </a:p>
          <a:p>
            <a:pPr lvl="1"/>
            <a:r>
              <a:rPr lang="en-US" dirty="0" smtClean="0"/>
              <a:t>Any subset </a:t>
            </a:r>
            <a:r>
              <a:rPr lang="en-US" dirty="0"/>
              <a:t>composed of only a single class is called </a:t>
            </a:r>
            <a:r>
              <a:rPr lang="en-US" b="1" dirty="0" smtClean="0"/>
              <a:t>pure</a:t>
            </a:r>
          </a:p>
          <a:p>
            <a:r>
              <a:rPr lang="en-US" b="1" dirty="0" smtClean="0"/>
              <a:t>Entropy - </a:t>
            </a:r>
            <a:r>
              <a:rPr lang="en-US" dirty="0"/>
              <a:t>concept borrowed </a:t>
            </a:r>
            <a:r>
              <a:rPr lang="en-US" dirty="0" smtClean="0"/>
              <a:t>from information </a:t>
            </a:r>
            <a:r>
              <a:rPr lang="en-US" dirty="0"/>
              <a:t>theory that quantifies the randomness, or disorder</a:t>
            </a:r>
            <a:endParaRPr lang="en-US" b="1" dirty="0" smtClean="0"/>
          </a:p>
          <a:p>
            <a:pPr lvl="1"/>
            <a:r>
              <a:rPr lang="en-US" dirty="0"/>
              <a:t>measurements of </a:t>
            </a:r>
            <a:r>
              <a:rPr lang="en-US" dirty="0" smtClean="0"/>
              <a:t>purity</a:t>
            </a:r>
          </a:p>
          <a:p>
            <a:pPr lvl="1"/>
            <a:r>
              <a:rPr lang="en-US" dirty="0"/>
              <a:t>Sets with high entropy are very </a:t>
            </a:r>
            <a:r>
              <a:rPr lang="en-US" dirty="0" smtClean="0"/>
              <a:t>diverse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65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If there are only two possible classes, </a:t>
            </a:r>
            <a:r>
              <a:rPr lang="en-US" dirty="0" smtClean="0"/>
              <a:t>entropy values </a:t>
            </a:r>
            <a:r>
              <a:rPr lang="en-US" dirty="0"/>
              <a:t>can range from 0 to 1.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i="1" dirty="0"/>
              <a:t>n </a:t>
            </a:r>
            <a:r>
              <a:rPr lang="en-US" dirty="0"/>
              <a:t>classes, entropy ranges from 0 to </a:t>
            </a:r>
            <a:r>
              <a:rPr lang="en-US" i="1" dirty="0"/>
              <a:t>log2(n)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minimum value indicates that the sample is completely </a:t>
            </a:r>
            <a:r>
              <a:rPr lang="en-US" dirty="0" smtClean="0"/>
              <a:t>homogenous</a:t>
            </a:r>
            <a:endParaRPr lang="en-US" dirty="0"/>
          </a:p>
          <a:p>
            <a:r>
              <a:rPr lang="en-US" dirty="0"/>
              <a:t>the maximum value indicates that the data are as diverse as </a:t>
            </a:r>
            <a:r>
              <a:rPr lang="en-US" dirty="0" smtClean="0"/>
              <a:t>possible</a:t>
            </a:r>
          </a:p>
        </p:txBody>
      </p:sp>
    </p:spTree>
    <p:extLst>
      <p:ext uri="{BB962C8B-B14F-4D97-AF65-F5344CB8AC3E}">
        <p14:creationId xmlns:p14="http://schemas.microsoft.com/office/powerpoint/2010/main" val="2373062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62"/>
          </a:xfrm>
        </p:spPr>
        <p:txBody>
          <a:bodyPr/>
          <a:lstStyle/>
          <a:p>
            <a:r>
              <a:rPr lang="en-US" dirty="0"/>
              <a:t>mathematical notion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9865"/>
            <a:ext cx="10515600" cy="3717098"/>
          </a:xfrm>
        </p:spPr>
        <p:txBody>
          <a:bodyPr/>
          <a:lstStyle/>
          <a:p>
            <a:r>
              <a:rPr lang="en-US" dirty="0" smtClean="0"/>
              <a:t>S - given </a:t>
            </a:r>
            <a:r>
              <a:rPr lang="en-US" dirty="0"/>
              <a:t>segment of </a:t>
            </a:r>
            <a:r>
              <a:rPr lang="en-US" dirty="0" smtClean="0"/>
              <a:t>data</a:t>
            </a:r>
          </a:p>
          <a:p>
            <a:r>
              <a:rPr lang="en-US" i="1" dirty="0" smtClean="0"/>
              <a:t>c - </a:t>
            </a:r>
            <a:r>
              <a:rPr lang="en-US" dirty="0" smtClean="0"/>
              <a:t>the number of </a:t>
            </a:r>
            <a:r>
              <a:rPr lang="en-US" dirty="0"/>
              <a:t>class </a:t>
            </a:r>
            <a:r>
              <a:rPr lang="en-US" dirty="0" smtClean="0"/>
              <a:t>levels</a:t>
            </a:r>
          </a:p>
          <a:p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 - </a:t>
            </a:r>
            <a:r>
              <a:rPr lang="en-US" dirty="0" smtClean="0"/>
              <a:t>the </a:t>
            </a:r>
            <a:r>
              <a:rPr lang="en-US" dirty="0"/>
              <a:t>proportion of values falling into class level </a:t>
            </a:r>
            <a:r>
              <a:rPr lang="en-US" i="1" dirty="0" err="1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E.g., </a:t>
            </a:r>
            <a:r>
              <a:rPr lang="en-US" dirty="0"/>
              <a:t>partition of data with two classes: red (60 percent) </a:t>
            </a:r>
            <a:r>
              <a:rPr lang="en-US" dirty="0" smtClean="0"/>
              <a:t>and white </a:t>
            </a:r>
            <a:r>
              <a:rPr lang="en-US" dirty="0"/>
              <a:t>(40 percent)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045" y="1311148"/>
            <a:ext cx="4420569" cy="10289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4908878"/>
            <a:ext cx="5704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Std-Bold"/>
              </a:rPr>
              <a:t>&gt; -0.60 * log2(0.60) - 0.40 * log2(0.40)</a:t>
            </a:r>
          </a:p>
          <a:p>
            <a:r>
              <a:rPr lang="en-US" sz="2400" b="1" dirty="0">
                <a:latin typeface="CourierStd-Bold"/>
              </a:rPr>
              <a:t>[1] 0.9709506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169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4787"/>
          </a:xfrm>
        </p:spPr>
        <p:txBody>
          <a:bodyPr>
            <a:normAutofit/>
          </a:bodyPr>
          <a:lstStyle/>
          <a:p>
            <a:r>
              <a:rPr lang="en-US" sz="3600" dirty="0"/>
              <a:t>entropy for all the possible </a:t>
            </a:r>
            <a:r>
              <a:rPr lang="en-US" sz="3600" dirty="0" smtClean="0"/>
              <a:t>two-class arrangements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9912"/>
            <a:ext cx="10515600" cy="4351338"/>
          </a:xfrm>
        </p:spPr>
        <p:txBody>
          <a:bodyPr/>
          <a:lstStyle/>
          <a:p>
            <a:r>
              <a:rPr lang="en-US" dirty="0"/>
              <a:t>Using the curve() function, </a:t>
            </a:r>
            <a:r>
              <a:rPr lang="en-US" dirty="0" smtClean="0"/>
              <a:t>plot </a:t>
            </a:r>
            <a:r>
              <a:rPr lang="en-US" dirty="0"/>
              <a:t>the entropy for all </a:t>
            </a:r>
            <a:r>
              <a:rPr lang="en-US" dirty="0" smtClean="0"/>
              <a:t>the possible </a:t>
            </a:r>
            <a:r>
              <a:rPr lang="en-US" dirty="0"/>
              <a:t>values </a:t>
            </a:r>
            <a:r>
              <a:rPr lang="en-US" dirty="0" smtClean="0"/>
              <a:t>of </a:t>
            </a:r>
            <a:r>
              <a:rPr lang="en-US" i="1" dirty="0"/>
              <a:t>x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da-DK" b="1" dirty="0" smtClean="0"/>
              <a:t>&gt; curve</a:t>
            </a:r>
            <a:r>
              <a:rPr lang="da-DK" b="1" dirty="0"/>
              <a:t>(-x * log2(x) - (1 - x) * log2(1 - x</a:t>
            </a:r>
            <a:r>
              <a:rPr lang="da-DK" b="1" dirty="0" smtClean="0"/>
              <a:t>), </a:t>
            </a:r>
            <a:r>
              <a:rPr lang="es-ES" b="1" dirty="0" smtClean="0"/>
              <a:t>col </a:t>
            </a:r>
            <a:r>
              <a:rPr lang="es-ES" b="1" dirty="0"/>
              <a:t>= "red", </a:t>
            </a:r>
            <a:r>
              <a:rPr lang="es-ES" b="1" dirty="0" err="1"/>
              <a:t>xlab</a:t>
            </a:r>
            <a:r>
              <a:rPr lang="es-ES" b="1" dirty="0"/>
              <a:t> = "x", </a:t>
            </a:r>
            <a:r>
              <a:rPr lang="es-ES" b="1" dirty="0" err="1"/>
              <a:t>ylab</a:t>
            </a:r>
            <a:r>
              <a:rPr lang="es-ES" b="1" dirty="0"/>
              <a:t> = "</a:t>
            </a:r>
            <a:r>
              <a:rPr lang="es-ES" b="1" dirty="0" err="1"/>
              <a:t>Entropy</a:t>
            </a:r>
            <a:r>
              <a:rPr lang="es-ES" b="1" dirty="0"/>
              <a:t>", </a:t>
            </a:r>
            <a:r>
              <a:rPr lang="es-ES" b="1" dirty="0" err="1"/>
              <a:t>lwd</a:t>
            </a:r>
            <a:r>
              <a:rPr lang="es-ES" b="1" dirty="0"/>
              <a:t> = 4</a:t>
            </a:r>
            <a:r>
              <a:rPr lang="es-ES" b="1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567" y="2951537"/>
            <a:ext cx="5905233" cy="3140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374265"/>
            <a:ext cx="4610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50-50 split results in </a:t>
            </a:r>
            <a:r>
              <a:rPr lang="en-US" sz="2400" dirty="0" smtClean="0"/>
              <a:t>maximum entropy</a:t>
            </a:r>
            <a:r>
              <a:rPr lang="en-US" sz="2400" dirty="0"/>
              <a:t>.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 </a:t>
            </a:r>
            <a:r>
              <a:rPr lang="en-US" sz="2400" dirty="0"/>
              <a:t>one class increasingly dominates the other, the entropy reduces to zero</a:t>
            </a:r>
          </a:p>
        </p:txBody>
      </p:sp>
    </p:spTree>
    <p:extLst>
      <p:ext uri="{BB962C8B-B14F-4D97-AF65-F5344CB8AC3E}">
        <p14:creationId xmlns:p14="http://schemas.microsoft.com/office/powerpoint/2010/main" val="1058595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/>
          <a:lstStyle/>
          <a:p>
            <a:r>
              <a:rPr lang="en-US" dirty="0"/>
              <a:t>determine the optimal feature to split upon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290" y="1223494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information </a:t>
            </a:r>
            <a:r>
              <a:rPr lang="en-US" b="1" dirty="0" smtClean="0"/>
              <a:t>gain - </a:t>
            </a:r>
            <a:r>
              <a:rPr lang="en-US" dirty="0"/>
              <a:t>the change in homogeneity that would result from a split on each </a:t>
            </a:r>
            <a:r>
              <a:rPr lang="en-US" dirty="0" smtClean="0"/>
              <a:t>possible feature</a:t>
            </a:r>
          </a:p>
          <a:p>
            <a:r>
              <a:rPr lang="en-US" dirty="0"/>
              <a:t>information gain for </a:t>
            </a:r>
            <a:r>
              <a:rPr lang="en-US" dirty="0" smtClean="0"/>
              <a:t>a feature </a:t>
            </a:r>
            <a:r>
              <a:rPr lang="en-US" i="1" dirty="0"/>
              <a:t>F </a:t>
            </a:r>
            <a:r>
              <a:rPr lang="en-US" dirty="0" smtClean="0"/>
              <a:t>- the </a:t>
            </a:r>
            <a:r>
              <a:rPr lang="en-US" dirty="0"/>
              <a:t>difference between the entropy in the segment </a:t>
            </a:r>
            <a:r>
              <a:rPr lang="en-US" dirty="0" smtClean="0"/>
              <a:t>before the </a:t>
            </a:r>
            <a:r>
              <a:rPr lang="en-US" dirty="0"/>
              <a:t>split </a:t>
            </a:r>
            <a:r>
              <a:rPr lang="en-US" i="1" dirty="0"/>
              <a:t>(S</a:t>
            </a:r>
            <a:r>
              <a:rPr lang="en-US" i="1" baseline="-25000" dirty="0"/>
              <a:t>1</a:t>
            </a:r>
            <a:r>
              <a:rPr lang="en-US" i="1" dirty="0"/>
              <a:t>) </a:t>
            </a:r>
            <a:r>
              <a:rPr lang="en-US" dirty="0"/>
              <a:t>and the partitions resulting from the split </a:t>
            </a:r>
            <a:r>
              <a:rPr lang="en-US" i="1" dirty="0"/>
              <a:t>(S</a:t>
            </a:r>
            <a:r>
              <a:rPr lang="en-US" i="1" baseline="-25000" dirty="0"/>
              <a:t>2</a:t>
            </a:r>
            <a:r>
              <a:rPr lang="en-US" i="1" dirty="0" smtClean="0"/>
              <a:t>)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function to calculate </a:t>
            </a:r>
            <a:r>
              <a:rPr lang="en-US" i="1" dirty="0"/>
              <a:t>Entropy(S</a:t>
            </a:r>
            <a:r>
              <a:rPr lang="en-US" i="1" baseline="-25000" dirty="0"/>
              <a:t>2</a:t>
            </a:r>
            <a:r>
              <a:rPr lang="en-US" i="1" dirty="0"/>
              <a:t>) </a:t>
            </a:r>
            <a:r>
              <a:rPr lang="en-US" dirty="0"/>
              <a:t>needs to consider the total </a:t>
            </a:r>
            <a:r>
              <a:rPr lang="en-US" dirty="0" smtClean="0"/>
              <a:t>entropy across </a:t>
            </a:r>
            <a:r>
              <a:rPr lang="en-US" dirty="0"/>
              <a:t>all of the </a:t>
            </a:r>
            <a:r>
              <a:rPr lang="en-US" dirty="0" smtClean="0"/>
              <a:t>partitions</a:t>
            </a:r>
          </a:p>
          <a:p>
            <a:pPr lvl="1"/>
            <a:r>
              <a:rPr lang="en-US" dirty="0"/>
              <a:t>weighing each partition's entropy by </a:t>
            </a:r>
            <a:r>
              <a:rPr lang="en-US" dirty="0" smtClean="0"/>
              <a:t>the proportion </a:t>
            </a:r>
            <a:r>
              <a:rPr lang="en-US" dirty="0"/>
              <a:t>of records falling into the </a:t>
            </a:r>
            <a:r>
              <a:rPr lang="en-US" dirty="0" smtClean="0"/>
              <a:t>partition</a:t>
            </a:r>
          </a:p>
          <a:p>
            <a:pPr lvl="1"/>
            <a:r>
              <a:rPr lang="en-US" dirty="0"/>
              <a:t>the total entropy resulting from a split is the sum of the </a:t>
            </a:r>
            <a:r>
              <a:rPr lang="en-US" dirty="0" smtClean="0"/>
              <a:t>entropy of </a:t>
            </a:r>
            <a:r>
              <a:rPr lang="en-US" dirty="0"/>
              <a:t>each of the </a:t>
            </a:r>
            <a:r>
              <a:rPr lang="en-US" i="1" dirty="0"/>
              <a:t>n </a:t>
            </a:r>
            <a:r>
              <a:rPr lang="en-US" dirty="0"/>
              <a:t>partitions weighted by the proportion of examples falling in </a:t>
            </a:r>
            <a:r>
              <a:rPr lang="en-US" dirty="0" smtClean="0"/>
              <a:t>the partition </a:t>
            </a:r>
            <a:r>
              <a:rPr lang="en-US" dirty="0"/>
              <a:t>(</a:t>
            </a:r>
            <a:r>
              <a:rPr lang="en-US" i="1" dirty="0" err="1"/>
              <a:t>w</a:t>
            </a:r>
            <a:r>
              <a:rPr lang="en-US" sz="800" i="1" dirty="0" err="1"/>
              <a:t>i</a:t>
            </a:r>
            <a:r>
              <a:rPr lang="en-US" dirty="0"/>
              <a:t>).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594" y="3030772"/>
            <a:ext cx="5453429" cy="335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576" y="5629712"/>
            <a:ext cx="3865956" cy="8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15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The higher the information gain, the better a feature is at creating </a:t>
            </a:r>
            <a:r>
              <a:rPr lang="en-US" dirty="0" smtClean="0"/>
              <a:t>homogeneous groups </a:t>
            </a:r>
            <a:r>
              <a:rPr lang="en-US" dirty="0"/>
              <a:t>after a split on this feature.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information gain is zero, there is </a:t>
            </a:r>
            <a:r>
              <a:rPr lang="en-US" dirty="0" smtClean="0"/>
              <a:t>no reduction </a:t>
            </a:r>
            <a:r>
              <a:rPr lang="en-US" dirty="0"/>
              <a:t>in entropy for splitting on this feature. </a:t>
            </a:r>
            <a:endParaRPr lang="en-US" dirty="0" smtClean="0"/>
          </a:p>
          <a:p>
            <a:r>
              <a:rPr lang="en-US" dirty="0" smtClean="0"/>
              <a:t>the maximum information </a:t>
            </a:r>
            <a:r>
              <a:rPr lang="en-US" dirty="0"/>
              <a:t>gain is equal to the entropy prior to the </a:t>
            </a:r>
            <a:r>
              <a:rPr lang="en-US" dirty="0" smtClean="0"/>
              <a:t>split, </a:t>
            </a:r>
            <a:r>
              <a:rPr lang="en-US" dirty="0"/>
              <a:t>which means that the split results in </a:t>
            </a:r>
            <a:r>
              <a:rPr lang="en-US" dirty="0" smtClean="0"/>
              <a:t>completely homogeneous </a:t>
            </a:r>
            <a:r>
              <a:rPr lang="en-US" dirty="0"/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val="316760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and rule learners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machine learning </a:t>
            </a:r>
            <a:r>
              <a:rPr lang="en-US" dirty="0" smtClean="0"/>
              <a:t>methods that make </a:t>
            </a:r>
            <a:r>
              <a:rPr lang="en-US" dirty="0"/>
              <a:t>complex decisions from sets of simple </a:t>
            </a:r>
            <a:r>
              <a:rPr lang="en-US" dirty="0" smtClean="0"/>
              <a:t>choices</a:t>
            </a:r>
          </a:p>
          <a:p>
            <a:pPr lvl="1"/>
            <a:r>
              <a:rPr lang="en-US" dirty="0"/>
              <a:t>present their knowledge in the form of logical </a:t>
            </a:r>
            <a:r>
              <a:rPr lang="en-US" dirty="0" smtClean="0"/>
              <a:t>structures</a:t>
            </a:r>
          </a:p>
          <a:p>
            <a:pPr lvl="1"/>
            <a:r>
              <a:rPr lang="en-US" dirty="0"/>
              <a:t>particularly </a:t>
            </a:r>
            <a:r>
              <a:rPr lang="en-US" dirty="0" smtClean="0"/>
              <a:t>useful for </a:t>
            </a:r>
            <a:r>
              <a:rPr lang="en-US" dirty="0"/>
              <a:t>business strategy and process </a:t>
            </a:r>
            <a:r>
              <a:rPr lang="en-US" dirty="0" smtClean="0"/>
              <a:t>improvement</a:t>
            </a:r>
          </a:p>
          <a:p>
            <a:r>
              <a:rPr lang="en-US" dirty="0" smtClean="0"/>
              <a:t>Objectives</a:t>
            </a:r>
          </a:p>
          <a:p>
            <a:pPr lvl="1"/>
            <a:r>
              <a:rPr lang="en-US" dirty="0"/>
              <a:t>How trees and rules "greedily" partition data into interesting segments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most common decision tree and classification rule learners, including </a:t>
            </a:r>
            <a:r>
              <a:rPr lang="en-US" dirty="0" smtClean="0"/>
              <a:t>the C5.0</a:t>
            </a:r>
            <a:r>
              <a:rPr lang="en-US" dirty="0"/>
              <a:t>, 1R, and RIPPER algorithms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use these algorithms to perform real-world classification tasks, </a:t>
            </a:r>
            <a:r>
              <a:rPr lang="en-US" dirty="0" smtClean="0"/>
              <a:t>such as </a:t>
            </a:r>
            <a:r>
              <a:rPr lang="en-US" dirty="0"/>
              <a:t>identifying risky bank loans and poisonous mushrooms</a:t>
            </a:r>
          </a:p>
        </p:txBody>
      </p:sp>
    </p:spTree>
    <p:extLst>
      <p:ext uri="{BB962C8B-B14F-4D97-AF65-F5344CB8AC3E}">
        <p14:creationId xmlns:p14="http://schemas.microsoft.com/office/powerpoint/2010/main" val="3079762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on numeric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various </a:t>
            </a:r>
            <a:r>
              <a:rPr lang="en-US" dirty="0"/>
              <a:t>splits that divide the values into groups greater than or less than a </a:t>
            </a:r>
            <a:r>
              <a:rPr lang="en-US" dirty="0" smtClean="0"/>
              <a:t>numeric threshold</a:t>
            </a:r>
          </a:p>
          <a:p>
            <a:r>
              <a:rPr lang="en-US" dirty="0" smtClean="0"/>
              <a:t>reduces </a:t>
            </a:r>
            <a:r>
              <a:rPr lang="en-US" dirty="0"/>
              <a:t>the numeric feature into a two-level categorical </a:t>
            </a:r>
            <a:r>
              <a:rPr lang="en-US" dirty="0" smtClean="0"/>
              <a:t>feature</a:t>
            </a:r>
          </a:p>
          <a:p>
            <a:r>
              <a:rPr lang="en-US" dirty="0" smtClean="0"/>
              <a:t>The </a:t>
            </a:r>
            <a:r>
              <a:rPr lang="en-US" dirty="0"/>
              <a:t>numeric cut point yielding </a:t>
            </a:r>
            <a:r>
              <a:rPr lang="en-US" dirty="0" smtClean="0"/>
              <a:t>the largest </a:t>
            </a:r>
            <a:r>
              <a:rPr lang="en-US" dirty="0"/>
              <a:t>information gain is chosen for the split</a:t>
            </a:r>
          </a:p>
        </p:txBody>
      </p:sp>
    </p:spTree>
    <p:extLst>
      <p:ext uri="{BB962C8B-B14F-4D97-AF65-F5344CB8AC3E}">
        <p14:creationId xmlns:p14="http://schemas.microsoft.com/office/powerpoint/2010/main" val="1529393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Pruning the decision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decision tree can continue to grow </a:t>
            </a:r>
            <a:r>
              <a:rPr lang="en-US" dirty="0" smtClean="0"/>
              <a:t>indefinitely</a:t>
            </a:r>
          </a:p>
          <a:p>
            <a:r>
              <a:rPr lang="en-US" dirty="0"/>
              <a:t>if the tree </a:t>
            </a:r>
            <a:r>
              <a:rPr lang="en-US" dirty="0" smtClean="0"/>
              <a:t>grows overly </a:t>
            </a:r>
            <a:r>
              <a:rPr lang="en-US" dirty="0"/>
              <a:t>large, many of the decisions it makes will be overly specific and the </a:t>
            </a:r>
            <a:r>
              <a:rPr lang="en-US" dirty="0" smtClean="0"/>
              <a:t>model will </a:t>
            </a:r>
            <a:r>
              <a:rPr lang="en-US" dirty="0"/>
              <a:t>be </a:t>
            </a:r>
            <a:r>
              <a:rPr lang="en-US" dirty="0" err="1"/>
              <a:t>overfitted</a:t>
            </a:r>
            <a:r>
              <a:rPr lang="en-US" dirty="0"/>
              <a:t> to the training </a:t>
            </a:r>
            <a:r>
              <a:rPr lang="en-US" dirty="0" smtClean="0"/>
              <a:t>data</a:t>
            </a:r>
          </a:p>
          <a:p>
            <a:r>
              <a:rPr lang="en-US" b="1" dirty="0"/>
              <a:t>pruning </a:t>
            </a:r>
            <a:r>
              <a:rPr lang="en-US" dirty="0"/>
              <a:t>a decision tree </a:t>
            </a:r>
            <a:r>
              <a:rPr lang="en-US" dirty="0" smtClean="0"/>
              <a:t>- reducing </a:t>
            </a:r>
            <a:r>
              <a:rPr lang="en-US" dirty="0"/>
              <a:t>its size such that it generalizes better to unseen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One solution - </a:t>
            </a:r>
            <a:r>
              <a:rPr lang="en-US" b="1" dirty="0"/>
              <a:t>early stopping </a:t>
            </a:r>
            <a:r>
              <a:rPr lang="en-US" dirty="0"/>
              <a:t>or </a:t>
            </a:r>
            <a:r>
              <a:rPr lang="en-US" b="1" dirty="0"/>
              <a:t>pre-pruning </a:t>
            </a:r>
            <a:r>
              <a:rPr lang="en-US" dirty="0"/>
              <a:t>the decision </a:t>
            </a:r>
            <a:r>
              <a:rPr lang="en-US" dirty="0" smtClean="0"/>
              <a:t>tree: </a:t>
            </a:r>
            <a:r>
              <a:rPr lang="en-US" dirty="0"/>
              <a:t>stop the tree from growing once it reaches a </a:t>
            </a:r>
            <a:r>
              <a:rPr lang="en-US" dirty="0" smtClean="0"/>
              <a:t>certain number </a:t>
            </a:r>
            <a:r>
              <a:rPr lang="en-US" dirty="0"/>
              <a:t>of decisions or when the decision nodes contain only a small number </a:t>
            </a:r>
            <a:r>
              <a:rPr lang="en-US" dirty="0" smtClean="0"/>
              <a:t>of examples</a:t>
            </a:r>
          </a:p>
          <a:p>
            <a:pPr lvl="1"/>
            <a:r>
              <a:rPr lang="en-US" dirty="0"/>
              <a:t>there is no way to know whether the tree will miss subtle, </a:t>
            </a:r>
            <a:r>
              <a:rPr lang="en-US" dirty="0" smtClean="0"/>
              <a:t>but important </a:t>
            </a:r>
            <a:r>
              <a:rPr lang="en-US" dirty="0"/>
              <a:t>patterns that it would have learned had it grown to a larger size</a:t>
            </a:r>
          </a:p>
        </p:txBody>
      </p:sp>
    </p:spTree>
    <p:extLst>
      <p:ext uri="{BB962C8B-B14F-4D97-AF65-F5344CB8AC3E}">
        <p14:creationId xmlns:p14="http://schemas.microsoft.com/office/powerpoint/2010/main" val="3550437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post-pruning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growing a tree that is </a:t>
            </a:r>
            <a:r>
              <a:rPr lang="en-US" dirty="0" smtClean="0"/>
              <a:t>intentionally too </a:t>
            </a:r>
            <a:r>
              <a:rPr lang="en-US" dirty="0"/>
              <a:t>large and pruning leaf nodes to reduce the size of the tree to a more </a:t>
            </a:r>
            <a:r>
              <a:rPr lang="en-US" dirty="0" smtClean="0"/>
              <a:t>appropriate level</a:t>
            </a:r>
          </a:p>
          <a:p>
            <a:r>
              <a:rPr lang="en-US" dirty="0"/>
              <a:t>often a more effective approach than </a:t>
            </a:r>
            <a:r>
              <a:rPr lang="en-US" dirty="0" smtClean="0"/>
              <a:t>pre-pruning</a:t>
            </a:r>
          </a:p>
          <a:p>
            <a:pPr lvl="1"/>
            <a:r>
              <a:rPr lang="en-US" dirty="0"/>
              <a:t>it is </a:t>
            </a:r>
            <a:r>
              <a:rPr lang="en-US" dirty="0" smtClean="0"/>
              <a:t>quite difficult </a:t>
            </a:r>
            <a:r>
              <a:rPr lang="en-US" dirty="0"/>
              <a:t>to determine the optimal depth of a decision tree without growing it first.</a:t>
            </a:r>
          </a:p>
          <a:p>
            <a:pPr lvl="1"/>
            <a:r>
              <a:rPr lang="en-US" dirty="0"/>
              <a:t>Pruning the tree later on allows the algorithm to be certain that all the important </a:t>
            </a:r>
            <a:r>
              <a:rPr lang="en-US" dirty="0" smtClean="0"/>
              <a:t>data structures </a:t>
            </a:r>
            <a:r>
              <a:rPr lang="en-US" dirty="0"/>
              <a:t>were </a:t>
            </a:r>
            <a:r>
              <a:rPr lang="en-US" dirty="0" smtClean="0"/>
              <a:t>discovered</a:t>
            </a:r>
          </a:p>
          <a:p>
            <a:r>
              <a:rPr lang="en-US" b="1" dirty="0"/>
              <a:t>subtree raising </a:t>
            </a:r>
            <a:r>
              <a:rPr lang="en-US" dirty="0"/>
              <a:t>and </a:t>
            </a:r>
            <a:r>
              <a:rPr lang="en-US" b="1" dirty="0"/>
              <a:t>subtree </a:t>
            </a:r>
            <a:r>
              <a:rPr lang="en-US" b="1" dirty="0" smtClean="0"/>
              <a:t>replacement</a:t>
            </a:r>
          </a:p>
          <a:p>
            <a:pPr lvl="1"/>
            <a:r>
              <a:rPr lang="en-US" dirty="0"/>
              <a:t>first grows a large tree that </a:t>
            </a:r>
            <a:r>
              <a:rPr lang="en-US" dirty="0" err="1"/>
              <a:t>overfits</a:t>
            </a:r>
            <a:r>
              <a:rPr lang="en-US" dirty="0"/>
              <a:t> </a:t>
            </a:r>
            <a:r>
              <a:rPr lang="en-US" dirty="0" smtClean="0"/>
              <a:t>the training </a:t>
            </a:r>
            <a:r>
              <a:rPr lang="en-US" dirty="0"/>
              <a:t>data. </a:t>
            </a:r>
            <a:endParaRPr lang="en-US" dirty="0" smtClean="0"/>
          </a:p>
          <a:p>
            <a:pPr lvl="1"/>
            <a:r>
              <a:rPr lang="en-US" dirty="0" smtClean="0"/>
              <a:t>Later</a:t>
            </a:r>
            <a:r>
              <a:rPr lang="en-US" dirty="0"/>
              <a:t>, the nodes and branches that have little effect on the </a:t>
            </a:r>
            <a:r>
              <a:rPr lang="en-US" dirty="0" smtClean="0"/>
              <a:t>classification are </a:t>
            </a:r>
            <a:r>
              <a:rPr lang="en-US" dirty="0"/>
              <a:t>removed.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some cases, entire branches are moved further up the tree </a:t>
            </a:r>
            <a:r>
              <a:rPr lang="en-US" dirty="0" smtClean="0"/>
              <a:t>or replaced </a:t>
            </a:r>
            <a:r>
              <a:rPr lang="en-US" dirty="0"/>
              <a:t>by simpler decisions</a:t>
            </a:r>
          </a:p>
        </p:txBody>
      </p:sp>
    </p:spTree>
    <p:extLst>
      <p:ext uri="{BB962C8B-B14F-4D97-AF65-F5344CB8AC3E}">
        <p14:creationId xmlns:p14="http://schemas.microsoft.com/office/powerpoint/2010/main" val="728321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Example – identifying risky bank </a:t>
            </a:r>
            <a:r>
              <a:rPr lang="en-US" sz="3200" b="1" dirty="0" smtClean="0"/>
              <a:t>loans using </a:t>
            </a:r>
            <a:r>
              <a:rPr lang="en-US" sz="3200" b="1" dirty="0"/>
              <a:t>C5.0 decision trees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Decision trees are widely used in the banking industry due to their high </a:t>
            </a:r>
            <a:r>
              <a:rPr lang="en-US" dirty="0" smtClean="0"/>
              <a:t>accuracy and </a:t>
            </a:r>
            <a:r>
              <a:rPr lang="en-US" dirty="0"/>
              <a:t>ability to formulate a statistical model in plain </a:t>
            </a:r>
            <a:r>
              <a:rPr lang="en-US" dirty="0" smtClean="0"/>
              <a:t>language</a:t>
            </a:r>
          </a:p>
          <a:p>
            <a:r>
              <a:rPr lang="en-US" dirty="0"/>
              <a:t>we will develop </a:t>
            </a:r>
            <a:r>
              <a:rPr lang="en-US" dirty="0" smtClean="0"/>
              <a:t>a simple </a:t>
            </a:r>
            <a:r>
              <a:rPr lang="en-US" dirty="0"/>
              <a:t>credit approval model using C5.0 decision </a:t>
            </a:r>
            <a:r>
              <a:rPr lang="en-US" dirty="0" smtClean="0"/>
              <a:t>trees</a:t>
            </a:r>
          </a:p>
          <a:p>
            <a:r>
              <a:rPr lang="en-US" b="1" dirty="0"/>
              <a:t>Step 1 – collecting </a:t>
            </a:r>
            <a:r>
              <a:rPr lang="en-US" b="1" dirty="0" smtClean="0"/>
              <a:t>data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identify factors that are predictive of </a:t>
            </a:r>
            <a:r>
              <a:rPr lang="en-US" dirty="0" smtClean="0"/>
              <a:t>higher risk </a:t>
            </a:r>
            <a:r>
              <a:rPr lang="en-US" dirty="0"/>
              <a:t>of default. </a:t>
            </a:r>
            <a:endParaRPr lang="en-US" dirty="0" smtClean="0"/>
          </a:p>
          <a:p>
            <a:pPr lvl="1"/>
            <a:r>
              <a:rPr lang="en-US" dirty="0" smtClean="0"/>
              <a:t>need </a:t>
            </a:r>
            <a:r>
              <a:rPr lang="en-US" dirty="0"/>
              <a:t>to obtain data on a large number of past bank </a:t>
            </a:r>
            <a:r>
              <a:rPr lang="en-US" dirty="0" smtClean="0"/>
              <a:t>loans and </a:t>
            </a:r>
            <a:r>
              <a:rPr lang="en-US" dirty="0"/>
              <a:t>whether the loan went into default, as well as information on the applicant</a:t>
            </a:r>
          </a:p>
        </p:txBody>
      </p:sp>
    </p:spTree>
    <p:extLst>
      <p:ext uri="{BB962C8B-B14F-4D97-AF65-F5344CB8AC3E}">
        <p14:creationId xmlns:p14="http://schemas.microsoft.com/office/powerpoint/2010/main" val="1276631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dataset donated to the UCI </a:t>
            </a:r>
            <a:r>
              <a:rPr lang="en-US" dirty="0" smtClean="0"/>
              <a:t>Machine Learning </a:t>
            </a:r>
            <a:r>
              <a:rPr lang="en-US" dirty="0"/>
              <a:t>Data Repository (http://archive.ics.uci.edu/ml) </a:t>
            </a:r>
            <a:endParaRPr lang="en-US" dirty="0" smtClean="0"/>
          </a:p>
          <a:p>
            <a:pPr lvl="1"/>
            <a:r>
              <a:rPr lang="en-US" dirty="0" smtClean="0"/>
              <a:t>by </a:t>
            </a:r>
            <a:r>
              <a:rPr lang="en-US" dirty="0"/>
              <a:t>Hans Hofmann </a:t>
            </a:r>
            <a:r>
              <a:rPr lang="en-US" dirty="0" smtClean="0"/>
              <a:t>of the </a:t>
            </a:r>
            <a:r>
              <a:rPr lang="en-US" dirty="0"/>
              <a:t>University of Hamburg.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dataset contains information on loans obtained </a:t>
            </a:r>
            <a:r>
              <a:rPr lang="en-US" dirty="0" smtClean="0"/>
              <a:t>from a </a:t>
            </a:r>
            <a:r>
              <a:rPr lang="en-US" dirty="0"/>
              <a:t>credit agency in </a:t>
            </a:r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Preprocessed version: </a:t>
            </a:r>
            <a:r>
              <a:rPr lang="en-US" dirty="0"/>
              <a:t>download the credit.csv file from </a:t>
            </a:r>
            <a:r>
              <a:rPr lang="en-US" dirty="0" err="1" smtClean="0"/>
              <a:t>Packt</a:t>
            </a:r>
            <a:r>
              <a:rPr lang="en-US" dirty="0"/>
              <a:t> </a:t>
            </a:r>
            <a:r>
              <a:rPr lang="en-US" dirty="0" smtClean="0"/>
              <a:t>Publishing's website</a:t>
            </a:r>
          </a:p>
          <a:p>
            <a:r>
              <a:rPr lang="en-US" dirty="0" smtClean="0"/>
              <a:t>Characteristics</a:t>
            </a:r>
          </a:p>
          <a:p>
            <a:pPr lvl="1"/>
            <a:r>
              <a:rPr lang="en-US" dirty="0"/>
              <a:t>1,000 examples on </a:t>
            </a:r>
            <a:r>
              <a:rPr lang="en-US" dirty="0" smtClean="0"/>
              <a:t>loans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set of numeric </a:t>
            </a:r>
            <a:r>
              <a:rPr lang="en-US" dirty="0" smtClean="0"/>
              <a:t>and nominal </a:t>
            </a:r>
            <a:r>
              <a:rPr lang="en-US" dirty="0"/>
              <a:t>features indicating the characteristics of the loan and the loan applicant.</a:t>
            </a:r>
          </a:p>
          <a:p>
            <a:pPr lvl="1"/>
            <a:r>
              <a:rPr lang="en-US" dirty="0"/>
              <a:t>A class variable indicates whether the loan went into default</a:t>
            </a:r>
          </a:p>
        </p:txBody>
      </p:sp>
    </p:spTree>
    <p:extLst>
      <p:ext uri="{BB962C8B-B14F-4D97-AF65-F5344CB8AC3E}">
        <p14:creationId xmlns:p14="http://schemas.microsoft.com/office/powerpoint/2010/main" val="719300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9937"/>
          </a:xfrm>
        </p:spPr>
        <p:txBody>
          <a:bodyPr/>
          <a:lstStyle/>
          <a:p>
            <a:r>
              <a:rPr lang="en-US" b="1" dirty="0"/>
              <a:t>Step 2 – exploring and preparing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50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&gt; credit &lt;- read.csv("credit.csv")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2" y="1487266"/>
            <a:ext cx="8898228" cy="2617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2" y="4119236"/>
            <a:ext cx="5807299" cy="622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2" y="4756608"/>
            <a:ext cx="8115297" cy="139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10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 features and default rate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7" y="1606104"/>
            <a:ext cx="7784975" cy="25804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7" y="4333808"/>
            <a:ext cx="4108647" cy="134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50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Data preparation – creating random training </a:t>
            </a:r>
            <a:r>
              <a:rPr lang="en-US" sz="3200" b="1" dirty="0" smtClean="0"/>
              <a:t>and test </a:t>
            </a:r>
            <a:r>
              <a:rPr lang="en-US" sz="3200" b="1" dirty="0"/>
              <a:t>datasets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our data into two portions:</a:t>
            </a:r>
          </a:p>
          <a:p>
            <a:pPr lvl="1"/>
            <a:r>
              <a:rPr lang="en-US" dirty="0"/>
              <a:t>a training dataset </a:t>
            </a:r>
            <a:r>
              <a:rPr lang="en-US" dirty="0" smtClean="0"/>
              <a:t>– 90% (900 records)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test </a:t>
            </a:r>
            <a:r>
              <a:rPr lang="en-US" dirty="0" smtClean="0"/>
              <a:t>dataset – 10% (100 records)</a:t>
            </a:r>
          </a:p>
          <a:p>
            <a:r>
              <a:rPr lang="en-US" dirty="0"/>
              <a:t>the credit dataset </a:t>
            </a:r>
            <a:r>
              <a:rPr lang="en-US" dirty="0" smtClean="0"/>
              <a:t>is not </a:t>
            </a:r>
            <a:r>
              <a:rPr lang="en-US" dirty="0"/>
              <a:t>randomly </a:t>
            </a:r>
            <a:r>
              <a:rPr lang="en-US" dirty="0" smtClean="0"/>
              <a:t>ordered</a:t>
            </a:r>
          </a:p>
          <a:p>
            <a:r>
              <a:rPr lang="en-US" b="1" dirty="0"/>
              <a:t>random </a:t>
            </a:r>
            <a:r>
              <a:rPr lang="en-US" b="1" dirty="0" smtClean="0"/>
              <a:t>sample - </a:t>
            </a:r>
            <a:r>
              <a:rPr lang="en-US" dirty="0"/>
              <a:t>sample()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/>
              <a:t>common practice is to set a </a:t>
            </a:r>
            <a:r>
              <a:rPr lang="en-US" b="1" dirty="0"/>
              <a:t>seed </a:t>
            </a:r>
            <a:r>
              <a:rPr lang="en-US" dirty="0"/>
              <a:t>value, which causes the </a:t>
            </a:r>
            <a:r>
              <a:rPr lang="en-US" dirty="0" smtClean="0"/>
              <a:t>randomization process </a:t>
            </a:r>
            <a:r>
              <a:rPr lang="en-US" dirty="0"/>
              <a:t>to follow a sequence that can be replicated later on if </a:t>
            </a:r>
            <a:r>
              <a:rPr lang="en-US" dirty="0" smtClean="0"/>
              <a:t>desired</a:t>
            </a:r>
          </a:p>
          <a:p>
            <a:pPr lvl="1"/>
            <a:r>
              <a:rPr lang="en-US" dirty="0" err="1"/>
              <a:t>set.seed</a:t>
            </a:r>
            <a:r>
              <a:rPr lang="en-US" dirty="0"/>
              <a:t>() </a:t>
            </a:r>
            <a:r>
              <a:rPr lang="en-US" dirty="0" smtClean="0"/>
              <a:t>function</a:t>
            </a:r>
          </a:p>
          <a:p>
            <a:pPr lvl="1"/>
            <a:r>
              <a:rPr lang="en-US" b="1" dirty="0"/>
              <a:t>pseudorandom number generator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32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04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825" y="122816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&gt; </a:t>
            </a:r>
            <a:r>
              <a:rPr lang="en-US" sz="2000" dirty="0" err="1" smtClean="0"/>
              <a:t>set.seed</a:t>
            </a:r>
            <a:r>
              <a:rPr lang="en-US" sz="2000" dirty="0" smtClean="0"/>
              <a:t>(123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smtClean="0"/>
              <a:t>&gt; </a:t>
            </a:r>
            <a:r>
              <a:rPr lang="en-US" sz="2000" dirty="0" err="1" smtClean="0"/>
              <a:t>train_sample</a:t>
            </a:r>
            <a:r>
              <a:rPr lang="en-US" sz="2000" dirty="0" smtClean="0"/>
              <a:t> </a:t>
            </a:r>
            <a:r>
              <a:rPr lang="en-US" sz="2000" dirty="0"/>
              <a:t>&lt;- sample(1000, 900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&gt; </a:t>
            </a:r>
            <a:r>
              <a:rPr lang="en-US" sz="2000" dirty="0" err="1"/>
              <a:t>str</a:t>
            </a:r>
            <a:r>
              <a:rPr lang="en-US" sz="2000" dirty="0"/>
              <a:t>(</a:t>
            </a:r>
            <a:r>
              <a:rPr lang="en-US" sz="2000" dirty="0" err="1"/>
              <a:t>train_sample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err="1"/>
              <a:t>int</a:t>
            </a:r>
            <a:r>
              <a:rPr lang="en-US" sz="2000" dirty="0"/>
              <a:t> [1:900] 288 788 409 881 937 46 525 887 548 453 </a:t>
            </a:r>
            <a:r>
              <a:rPr lang="en-US" sz="2000" dirty="0" smtClean="0"/>
              <a:t>...</a:t>
            </a:r>
          </a:p>
          <a:p>
            <a:pPr marL="0" indent="0">
              <a:buNone/>
            </a:pPr>
            <a:r>
              <a:rPr lang="en-US" sz="2000" dirty="0"/>
              <a:t>&gt; </a:t>
            </a:r>
            <a:r>
              <a:rPr lang="en-US" sz="2000" dirty="0" err="1"/>
              <a:t>credit_train</a:t>
            </a:r>
            <a:r>
              <a:rPr lang="en-US" sz="2000" dirty="0"/>
              <a:t> &lt;- credit[</a:t>
            </a:r>
            <a:r>
              <a:rPr lang="en-US" sz="2000" dirty="0" err="1"/>
              <a:t>train_sample</a:t>
            </a:r>
            <a:r>
              <a:rPr lang="en-US" sz="2000" dirty="0"/>
              <a:t>, ]</a:t>
            </a:r>
          </a:p>
          <a:p>
            <a:pPr marL="0" indent="0">
              <a:buNone/>
            </a:pPr>
            <a:r>
              <a:rPr lang="en-US" sz="2000" dirty="0"/>
              <a:t>&gt; </a:t>
            </a:r>
            <a:r>
              <a:rPr lang="en-US" sz="2000" dirty="0" err="1"/>
              <a:t>credit_test</a:t>
            </a:r>
            <a:r>
              <a:rPr lang="en-US" sz="2000" dirty="0"/>
              <a:t> &lt;- credit[-</a:t>
            </a:r>
            <a:r>
              <a:rPr lang="en-US" sz="2000" dirty="0" err="1"/>
              <a:t>train_sample</a:t>
            </a:r>
            <a:r>
              <a:rPr lang="en-US" sz="2000" dirty="0"/>
              <a:t>, 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5" y="3765176"/>
            <a:ext cx="4872428" cy="22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74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95047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Step 3 – training a model on the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17141" cy="4351338"/>
          </a:xfrm>
        </p:spPr>
        <p:txBody>
          <a:bodyPr/>
          <a:lstStyle/>
          <a:p>
            <a:r>
              <a:rPr lang="en-US" dirty="0"/>
              <a:t>use the C5.0 algorithm in the C50 </a:t>
            </a:r>
            <a:r>
              <a:rPr lang="en-US" dirty="0" smtClean="0"/>
              <a:t>package</a:t>
            </a:r>
          </a:p>
          <a:p>
            <a:pPr marL="457200" lvl="1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install.packages</a:t>
            </a:r>
            <a:r>
              <a:rPr lang="en-US" dirty="0"/>
              <a:t>("C50</a:t>
            </a:r>
            <a:r>
              <a:rPr lang="en-US" dirty="0" smtClean="0"/>
              <a:t>")</a:t>
            </a:r>
          </a:p>
          <a:p>
            <a:pPr marL="457200" lvl="1" indent="0">
              <a:buNone/>
            </a:pPr>
            <a:r>
              <a:rPr lang="en-US" dirty="0" smtClean="0"/>
              <a:t>&gt; library(C50)</a:t>
            </a:r>
          </a:p>
          <a:p>
            <a:r>
              <a:rPr lang="en-US" dirty="0"/>
              <a:t>?</a:t>
            </a:r>
            <a:r>
              <a:rPr lang="en-US" dirty="0" smtClean="0"/>
              <a:t>C5.0 Control </a:t>
            </a:r>
            <a:r>
              <a:rPr lang="en-US" dirty="0"/>
              <a:t>command displays the help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370" y="499201"/>
            <a:ext cx="5924326" cy="567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2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110"/>
          </a:xfrm>
        </p:spPr>
        <p:txBody>
          <a:bodyPr/>
          <a:lstStyle/>
          <a:p>
            <a:r>
              <a:rPr lang="en-US" b="1" dirty="0"/>
              <a:t>Understanding 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6378"/>
            <a:ext cx="10515599" cy="4351338"/>
          </a:xfrm>
        </p:spPr>
        <p:txBody>
          <a:bodyPr/>
          <a:lstStyle/>
          <a:p>
            <a:r>
              <a:rPr lang="en-US" b="1" dirty="0"/>
              <a:t>tree structure </a:t>
            </a:r>
            <a:r>
              <a:rPr lang="en-US" dirty="0"/>
              <a:t>to </a:t>
            </a:r>
            <a:r>
              <a:rPr lang="en-US" dirty="0" smtClean="0"/>
              <a:t>model the </a:t>
            </a:r>
            <a:r>
              <a:rPr lang="en-US" dirty="0"/>
              <a:t>relationships among the features and the potential </a:t>
            </a:r>
            <a:r>
              <a:rPr lang="en-US" dirty="0" smtClean="0"/>
              <a:t>outcomes</a:t>
            </a:r>
          </a:p>
          <a:p>
            <a:pPr lvl="1"/>
            <a:r>
              <a:rPr lang="en-US" dirty="0" smtClean="0"/>
              <a:t>branching </a:t>
            </a:r>
            <a:r>
              <a:rPr lang="en-US" dirty="0"/>
              <a:t>decisions, which channel examples into a final predicted class </a:t>
            </a:r>
            <a:r>
              <a:rPr lang="en-US" dirty="0" smtClean="0"/>
              <a:t>value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552" y="2420693"/>
            <a:ext cx="7176247" cy="3945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2420693"/>
            <a:ext cx="3231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E.g</a:t>
            </a:r>
            <a:r>
              <a:rPr lang="en-US" sz="2400" dirty="0" smtClean="0"/>
              <a:t>.,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Root 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Decision </a:t>
            </a:r>
            <a:r>
              <a:rPr lang="en-US" sz="2400" dirty="0"/>
              <a:t>nodes </a:t>
            </a:r>
            <a:r>
              <a:rPr lang="en-US" sz="2400" dirty="0" smtClean="0"/>
              <a:t>– split the data across branches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Leaf nodes (terminal nodes – the action to be taken or expected results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8283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default </a:t>
            </a:r>
            <a:r>
              <a:rPr lang="en-US" dirty="0" smtClean="0"/>
              <a:t>C5.0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953" y="15174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&gt; </a:t>
            </a:r>
            <a:r>
              <a:rPr lang="en-US" sz="2400" dirty="0" err="1"/>
              <a:t>credit_model</a:t>
            </a:r>
            <a:r>
              <a:rPr lang="en-US" sz="2400" dirty="0"/>
              <a:t> &lt;- C5.0(</a:t>
            </a:r>
            <a:r>
              <a:rPr lang="en-US" sz="2400" dirty="0" err="1"/>
              <a:t>credit_train</a:t>
            </a:r>
            <a:r>
              <a:rPr lang="en-US" sz="2400" dirty="0"/>
              <a:t>[-17], </a:t>
            </a:r>
            <a:r>
              <a:rPr lang="en-US" sz="2400" dirty="0" err="1"/>
              <a:t>credit_train$default</a:t>
            </a:r>
            <a:r>
              <a:rPr lang="en-US" sz="24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41" y="1990757"/>
            <a:ext cx="7221471" cy="2285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41" y="4429436"/>
            <a:ext cx="5865430" cy="162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7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the tree's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059" y="140428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&gt; summary(</a:t>
            </a:r>
            <a:r>
              <a:rPr lang="en-US" dirty="0" err="1"/>
              <a:t>credit_model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6" y="1896393"/>
            <a:ext cx="5312858" cy="4360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5731" y="1369907"/>
            <a:ext cx="49709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smtClean="0"/>
              <a:t>first three </a:t>
            </a:r>
            <a:r>
              <a:rPr lang="en-US" sz="1600" dirty="0"/>
              <a:t>lines could be represented </a:t>
            </a:r>
            <a:r>
              <a:rPr lang="en-US" sz="1600" dirty="0" smtClean="0"/>
              <a:t>in plain </a:t>
            </a:r>
            <a:r>
              <a:rPr lang="en-US" sz="1600" dirty="0"/>
              <a:t>language as:</a:t>
            </a:r>
          </a:p>
          <a:p>
            <a:r>
              <a:rPr lang="en-US" sz="1600" dirty="0"/>
              <a:t>1. If the checking account balance is unknown </a:t>
            </a:r>
            <a:r>
              <a:rPr lang="en-US" sz="1600" dirty="0" smtClean="0"/>
              <a:t>or greater </a:t>
            </a:r>
            <a:r>
              <a:rPr lang="en-US" sz="1600" dirty="0"/>
              <a:t>than 200 DM, </a:t>
            </a:r>
            <a:r>
              <a:rPr lang="en-US" sz="1600" dirty="0" smtClean="0"/>
              <a:t>then classify </a:t>
            </a:r>
            <a:r>
              <a:rPr lang="en-US" sz="1600" dirty="0"/>
              <a:t>as "not likely to default."</a:t>
            </a:r>
          </a:p>
          <a:p>
            <a:r>
              <a:rPr lang="en-US" sz="1600" dirty="0"/>
              <a:t>2. Otherwise, if the checking account balance </a:t>
            </a:r>
            <a:r>
              <a:rPr lang="en-US" sz="1600" dirty="0" smtClean="0"/>
              <a:t>is less </a:t>
            </a:r>
            <a:r>
              <a:rPr lang="en-US" sz="1600" dirty="0"/>
              <a:t>than zero DM or </a:t>
            </a:r>
            <a:r>
              <a:rPr lang="en-US" sz="1600" dirty="0" smtClean="0"/>
              <a:t>between one </a:t>
            </a:r>
            <a:r>
              <a:rPr lang="en-US" sz="1600" dirty="0"/>
              <a:t>and 200 DM.</a:t>
            </a:r>
          </a:p>
          <a:p>
            <a:r>
              <a:rPr lang="en-US" sz="1600" dirty="0"/>
              <a:t>3. And the credit history is perfect or very </a:t>
            </a:r>
            <a:r>
              <a:rPr lang="en-US" sz="1600" dirty="0" smtClean="0"/>
              <a:t>good, then </a:t>
            </a:r>
            <a:r>
              <a:rPr lang="en-US" sz="1600" dirty="0"/>
              <a:t>classify as "</a:t>
            </a:r>
            <a:r>
              <a:rPr lang="en-US" sz="1600" dirty="0" smtClean="0"/>
              <a:t>likely to </a:t>
            </a:r>
            <a:r>
              <a:rPr lang="en-US" sz="1600" dirty="0"/>
              <a:t>default."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5731" y="3529127"/>
            <a:ext cx="5560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numbers in parentheses indicate the number </a:t>
            </a:r>
            <a:r>
              <a:rPr lang="en-US" sz="1600" dirty="0" smtClean="0"/>
              <a:t>of examples </a:t>
            </a:r>
            <a:r>
              <a:rPr lang="en-US" sz="1600" dirty="0"/>
              <a:t>meeting the criteria </a:t>
            </a:r>
            <a:r>
              <a:rPr lang="en-US" sz="1600" dirty="0" smtClean="0"/>
              <a:t>for that </a:t>
            </a:r>
            <a:r>
              <a:rPr lang="en-US" sz="1600" dirty="0"/>
              <a:t>decision, and the number incorrectly classified by the decision. </a:t>
            </a:r>
            <a:endParaRPr lang="en-US" sz="1600" dirty="0" smtClean="0"/>
          </a:p>
          <a:p>
            <a:r>
              <a:rPr lang="en-US" sz="1600" dirty="0" smtClean="0"/>
              <a:t>- e.g., On the </a:t>
            </a:r>
            <a:r>
              <a:rPr lang="en-US" sz="1600" dirty="0"/>
              <a:t>first line, 412/50 indicates that of the </a:t>
            </a:r>
            <a:r>
              <a:rPr lang="en-US" sz="1600" dirty="0" smtClean="0"/>
              <a:t>412 examples </a:t>
            </a:r>
            <a:r>
              <a:rPr lang="en-US" sz="1600" dirty="0"/>
              <a:t>reaching the decision, 50 </a:t>
            </a:r>
            <a:r>
              <a:rPr lang="en-US" sz="1600" dirty="0" smtClean="0"/>
              <a:t>were incorrectly </a:t>
            </a:r>
            <a:r>
              <a:rPr lang="en-US" sz="1600" dirty="0"/>
              <a:t>classified as not likely to default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5731" y="5189834"/>
            <a:ext cx="5497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Sometimes a tree results in decisions that make </a:t>
            </a:r>
            <a:r>
              <a:rPr lang="en-US" sz="1600" dirty="0" smtClean="0"/>
              <a:t>little logical </a:t>
            </a:r>
            <a:r>
              <a:rPr lang="en-US" sz="1600" dirty="0"/>
              <a:t>sense.</a:t>
            </a:r>
          </a:p>
          <a:p>
            <a:r>
              <a:rPr lang="en-US" sz="1600" dirty="0" smtClean="0"/>
              <a:t>e.g., </a:t>
            </a:r>
            <a:r>
              <a:rPr lang="en-US" sz="1600" dirty="0"/>
              <a:t>why would an applicant whose credit history is </a:t>
            </a:r>
            <a:r>
              <a:rPr lang="en-US" sz="1600" dirty="0" smtClean="0"/>
              <a:t>very good </a:t>
            </a:r>
            <a:r>
              <a:rPr lang="en-US" sz="1600" dirty="0"/>
              <a:t>be likely to </a:t>
            </a:r>
            <a:r>
              <a:rPr lang="en-US" sz="1600" dirty="0" smtClean="0"/>
              <a:t>default?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2606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84"/>
            <a:ext cx="10515600" cy="4351338"/>
          </a:xfrm>
        </p:spPr>
        <p:txBody>
          <a:bodyPr/>
          <a:lstStyle/>
          <a:p>
            <a:r>
              <a:rPr lang="en-US" dirty="0"/>
              <a:t>summary(</a:t>
            </a:r>
            <a:r>
              <a:rPr lang="en-US" dirty="0" err="1"/>
              <a:t>credit_model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" y="1989851"/>
            <a:ext cx="5325297" cy="3989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0583" y="2608731"/>
            <a:ext cx="6063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correctly classified all but 133 of </a:t>
            </a:r>
            <a:r>
              <a:rPr lang="en-US" dirty="0" smtClean="0"/>
              <a:t>the 900 </a:t>
            </a:r>
            <a:r>
              <a:rPr lang="en-US" dirty="0"/>
              <a:t>training instances for an error rate of 14.8 percent.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total of 35 actual </a:t>
            </a:r>
            <a:r>
              <a:rPr lang="en-US" dirty="0" smtClean="0"/>
              <a:t>no values </a:t>
            </a:r>
            <a:r>
              <a:rPr lang="en-US" dirty="0"/>
              <a:t>were incorrectly classified as yes (false </a:t>
            </a:r>
            <a:r>
              <a:rPr lang="en-US" dirty="0" smtClean="0"/>
              <a:t>positives)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98 </a:t>
            </a:r>
            <a:r>
              <a:rPr lang="en-US" dirty="0"/>
              <a:t>yes </a:t>
            </a:r>
            <a:r>
              <a:rPr lang="en-US" dirty="0" smtClean="0"/>
              <a:t>values were </a:t>
            </a:r>
            <a:r>
              <a:rPr lang="en-US" dirty="0"/>
              <a:t>misclassified as no (false negatives)</a:t>
            </a:r>
          </a:p>
        </p:txBody>
      </p:sp>
    </p:spTree>
    <p:extLst>
      <p:ext uri="{BB962C8B-B14F-4D97-AF65-F5344CB8AC3E}">
        <p14:creationId xmlns:p14="http://schemas.microsoft.com/office/powerpoint/2010/main" val="1199990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4 – evaluating model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635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credit_pred</a:t>
            </a:r>
            <a:r>
              <a:rPr lang="en-US" dirty="0"/>
              <a:t> &lt;- predict(</a:t>
            </a:r>
            <a:r>
              <a:rPr lang="en-US" dirty="0" err="1"/>
              <a:t>credit_model</a:t>
            </a:r>
            <a:r>
              <a:rPr lang="en-US" dirty="0"/>
              <a:t>, </a:t>
            </a:r>
            <a:r>
              <a:rPr lang="en-US" dirty="0" err="1"/>
              <a:t>credit_test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3" y="1897649"/>
            <a:ext cx="9554530" cy="1616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88" y="3514164"/>
            <a:ext cx="6016722" cy="2886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3130" y="3908612"/>
            <a:ext cx="4518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accuracy of 73 percent </a:t>
            </a:r>
            <a:r>
              <a:rPr lang="en-US" sz="2000" dirty="0" smtClean="0"/>
              <a:t>and an </a:t>
            </a:r>
            <a:r>
              <a:rPr lang="en-US" sz="2000" dirty="0"/>
              <a:t>error rate of 27 </a:t>
            </a:r>
            <a:r>
              <a:rPr lang="en-US" sz="2000" dirty="0" smtClean="0"/>
              <a:t>percent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model only correctly predicted 14 of the 33 </a:t>
            </a:r>
            <a:r>
              <a:rPr lang="en-US" sz="2000" dirty="0" smtClean="0"/>
              <a:t>actual loan </a:t>
            </a:r>
            <a:r>
              <a:rPr lang="en-US" sz="2000" dirty="0"/>
              <a:t>defaults in the test data, or 42 percent</a:t>
            </a:r>
          </a:p>
        </p:txBody>
      </p:sp>
    </p:spTree>
    <p:extLst>
      <p:ext uri="{BB962C8B-B14F-4D97-AF65-F5344CB8AC3E}">
        <p14:creationId xmlns:p14="http://schemas.microsoft.com/office/powerpoint/2010/main" val="446964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5 – improving model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Our model's error rate is likely to be too </a:t>
            </a:r>
            <a:r>
              <a:rPr lang="en-US" dirty="0" smtClean="0"/>
              <a:t>high</a:t>
            </a:r>
          </a:p>
          <a:p>
            <a:pPr lvl="1"/>
            <a:r>
              <a:rPr lang="en-US" dirty="0"/>
              <a:t>if the model had predicted "no default" for every test case, </a:t>
            </a:r>
            <a:r>
              <a:rPr lang="en-US" dirty="0" smtClean="0"/>
              <a:t>it would </a:t>
            </a:r>
            <a:r>
              <a:rPr lang="en-US" dirty="0"/>
              <a:t>have been correct 67 percent of the </a:t>
            </a:r>
            <a:r>
              <a:rPr lang="en-US" dirty="0" smtClean="0"/>
              <a:t>time</a:t>
            </a:r>
          </a:p>
          <a:p>
            <a:pPr lvl="1"/>
            <a:r>
              <a:rPr lang="en-US" dirty="0"/>
              <a:t>our model performed especially poorly at </a:t>
            </a:r>
            <a:r>
              <a:rPr lang="en-US" dirty="0" smtClean="0"/>
              <a:t>identifying applicants </a:t>
            </a:r>
            <a:r>
              <a:rPr lang="en-US" dirty="0"/>
              <a:t>who do default on their </a:t>
            </a:r>
            <a:r>
              <a:rPr lang="en-US" dirty="0" smtClean="0"/>
              <a:t>loans</a:t>
            </a:r>
          </a:p>
          <a:p>
            <a:r>
              <a:rPr lang="en-US" b="1" dirty="0"/>
              <a:t>Boosting the accuracy of decision </a:t>
            </a:r>
            <a:r>
              <a:rPr lang="en-US" b="1" dirty="0" smtClean="0"/>
              <a:t>trees</a:t>
            </a:r>
          </a:p>
          <a:p>
            <a:pPr lvl="1"/>
            <a:r>
              <a:rPr lang="en-US" b="1" dirty="0"/>
              <a:t>adaptive </a:t>
            </a:r>
            <a:r>
              <a:rPr lang="en-US" b="1" dirty="0" smtClean="0"/>
              <a:t>boosting – </a:t>
            </a:r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dirty="0" smtClean="0"/>
              <a:t>process </a:t>
            </a:r>
            <a:r>
              <a:rPr lang="en-US" dirty="0"/>
              <a:t>in which many decision trees </a:t>
            </a:r>
            <a:r>
              <a:rPr lang="en-US" dirty="0" smtClean="0"/>
              <a:t>are built </a:t>
            </a:r>
            <a:r>
              <a:rPr lang="en-US" dirty="0"/>
              <a:t>and the trees vote on the best class for each </a:t>
            </a:r>
            <a:r>
              <a:rPr lang="en-US" dirty="0" smtClean="0"/>
              <a:t>example</a:t>
            </a:r>
          </a:p>
          <a:p>
            <a:pPr lvl="1"/>
            <a:r>
              <a:rPr lang="en-US" dirty="0"/>
              <a:t>research by </a:t>
            </a:r>
            <a:r>
              <a:rPr lang="en-US" dirty="0" smtClean="0"/>
              <a:t>Rob </a:t>
            </a:r>
            <a:r>
              <a:rPr lang="en-US" dirty="0" err="1" smtClean="0"/>
              <a:t>Schapire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Yoav</a:t>
            </a:r>
            <a:r>
              <a:rPr lang="en-US" dirty="0"/>
              <a:t> </a:t>
            </a:r>
            <a:r>
              <a:rPr lang="en-US" dirty="0" smtClean="0"/>
              <a:t>Freund</a:t>
            </a:r>
          </a:p>
          <a:p>
            <a:pPr lvl="1"/>
            <a:r>
              <a:rPr lang="en-US" dirty="0"/>
              <a:t>rooted in the notion that by combining </a:t>
            </a:r>
            <a:r>
              <a:rPr lang="en-US" dirty="0" smtClean="0"/>
              <a:t>a number </a:t>
            </a:r>
            <a:r>
              <a:rPr lang="en-US" dirty="0"/>
              <a:t>of weak performing learners, you can create a team that is much </a:t>
            </a:r>
            <a:r>
              <a:rPr lang="en-US" dirty="0" smtClean="0"/>
              <a:t>stronger than </a:t>
            </a:r>
            <a:r>
              <a:rPr lang="en-US" dirty="0"/>
              <a:t>any of the learners alone</a:t>
            </a:r>
          </a:p>
        </p:txBody>
      </p:sp>
    </p:spTree>
    <p:extLst>
      <p:ext uri="{BB962C8B-B14F-4D97-AF65-F5344CB8AC3E}">
        <p14:creationId xmlns:p14="http://schemas.microsoft.com/office/powerpoint/2010/main" val="1104329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trials</a:t>
            </a:r>
            <a:r>
              <a:rPr lang="en-US" dirty="0"/>
              <a:t>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771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number </a:t>
            </a:r>
            <a:r>
              <a:rPr lang="en-US" dirty="0" smtClean="0"/>
              <a:t>of separate </a:t>
            </a:r>
            <a:r>
              <a:rPr lang="en-US" dirty="0"/>
              <a:t>decision trees to use in the boosted </a:t>
            </a:r>
            <a:r>
              <a:rPr lang="en-US" dirty="0" smtClean="0"/>
              <a:t>team</a:t>
            </a:r>
          </a:p>
          <a:p>
            <a:r>
              <a:rPr lang="en-US" dirty="0"/>
              <a:t>The trials parameter sets </a:t>
            </a:r>
            <a:r>
              <a:rPr lang="en-US" dirty="0" smtClean="0"/>
              <a:t>an upper limit</a:t>
            </a:r>
          </a:p>
          <a:p>
            <a:r>
              <a:rPr lang="en-US" dirty="0" smtClean="0"/>
              <a:t>the </a:t>
            </a:r>
            <a:r>
              <a:rPr lang="en-US" dirty="0"/>
              <a:t>algorithm will stop adding trees if it recognizes that additional </a:t>
            </a:r>
            <a:r>
              <a:rPr lang="en-US" dirty="0" smtClean="0"/>
              <a:t>trials do </a:t>
            </a:r>
            <a:r>
              <a:rPr lang="en-US" dirty="0"/>
              <a:t>not seem to be improving the </a:t>
            </a:r>
            <a:r>
              <a:rPr lang="en-US" dirty="0" smtClean="0"/>
              <a:t>accuracy</a:t>
            </a:r>
          </a:p>
          <a:p>
            <a:r>
              <a:rPr lang="en-US" dirty="0"/>
              <a:t>10 </a:t>
            </a:r>
            <a:r>
              <a:rPr lang="en-US" dirty="0" smtClean="0"/>
              <a:t>trials - </a:t>
            </a:r>
            <a:r>
              <a:rPr lang="en-US" dirty="0"/>
              <a:t>a number </a:t>
            </a:r>
            <a:r>
              <a:rPr lang="en-US" dirty="0" smtClean="0"/>
              <a:t>that has </a:t>
            </a:r>
            <a:r>
              <a:rPr lang="en-US" dirty="0"/>
              <a:t>become the de facto standard, as research suggests that this reduces error </a:t>
            </a:r>
            <a:r>
              <a:rPr lang="en-US" dirty="0" smtClean="0"/>
              <a:t>rates on </a:t>
            </a:r>
            <a:r>
              <a:rPr lang="en-US" dirty="0"/>
              <a:t>test data by about 25 </a:t>
            </a:r>
            <a:r>
              <a:rPr lang="en-US" dirty="0" smtClean="0"/>
              <a:t>percent</a:t>
            </a:r>
          </a:p>
          <a:p>
            <a:pPr marL="0" indent="0">
              <a:buNone/>
            </a:pPr>
            <a:r>
              <a:rPr lang="en-US" sz="2400" b="1" dirty="0" smtClean="0"/>
              <a:t>&gt; credit_boost10 </a:t>
            </a:r>
            <a:r>
              <a:rPr lang="en-US" sz="2400" b="1" dirty="0"/>
              <a:t>&lt;- C5.0(</a:t>
            </a:r>
            <a:r>
              <a:rPr lang="en-US" sz="2400" b="1" dirty="0" err="1"/>
              <a:t>credit_train</a:t>
            </a:r>
            <a:r>
              <a:rPr lang="en-US" sz="2400" b="1" dirty="0"/>
              <a:t>[-17], </a:t>
            </a:r>
            <a:r>
              <a:rPr lang="en-US" sz="2400" b="1" dirty="0" err="1" smtClean="0"/>
              <a:t>credit_train$default</a:t>
            </a:r>
            <a:r>
              <a:rPr lang="en-US" sz="2400" b="1" dirty="0" smtClean="0"/>
              <a:t>, trials </a:t>
            </a:r>
            <a:r>
              <a:rPr lang="en-US" sz="2400" b="1" dirty="0"/>
              <a:t>= 10</a:t>
            </a:r>
            <a:r>
              <a:rPr lang="en-US" sz="2400" b="1" dirty="0" smtClean="0"/>
              <a:t>)</a:t>
            </a:r>
          </a:p>
          <a:p>
            <a:pPr marL="0" indent="0">
              <a:buNone/>
            </a:pPr>
            <a:r>
              <a:rPr lang="en-US" sz="2400" b="1" dirty="0"/>
              <a:t>&gt; credit_boost10</a:t>
            </a:r>
          </a:p>
          <a:p>
            <a:pPr marL="0" indent="0">
              <a:buNone/>
            </a:pPr>
            <a:r>
              <a:rPr lang="en-US" sz="2400" b="1" dirty="0"/>
              <a:t>Number of boosting iterations: 10</a:t>
            </a:r>
          </a:p>
          <a:p>
            <a:pPr marL="0" indent="0">
              <a:buNone/>
            </a:pPr>
            <a:r>
              <a:rPr lang="en-US" sz="2400" b="1" dirty="0"/>
              <a:t>Average tree size: 47.5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1251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110"/>
          </a:xfrm>
        </p:spPr>
        <p:txBody>
          <a:bodyPr/>
          <a:lstStyle/>
          <a:p>
            <a:r>
              <a:rPr lang="en-US" dirty="0"/>
              <a:t>the model's performance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23" y="1151233"/>
            <a:ext cx="3269353" cy="15862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23" y="2999535"/>
            <a:ext cx="5367858" cy="3410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0564" y="1756910"/>
            <a:ext cx="681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classifier made 34 mistakes on 900 training examples for an error rate </a:t>
            </a:r>
            <a:r>
              <a:rPr lang="en-US" dirty="0" smtClean="0"/>
              <a:t>of 3.8 </a:t>
            </a:r>
            <a:r>
              <a:rPr lang="en-US" dirty="0"/>
              <a:t>percent</a:t>
            </a:r>
          </a:p>
        </p:txBody>
      </p:sp>
      <p:sp>
        <p:nvSpPr>
          <p:cNvPr id="7" name="Right Arrow 6"/>
          <p:cNvSpPr/>
          <p:nvPr/>
        </p:nvSpPr>
        <p:spPr>
          <a:xfrm rot="10800000">
            <a:off x="4464423" y="1944354"/>
            <a:ext cx="636494" cy="251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79866" y="4607859"/>
            <a:ext cx="4697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error rate 27% -&gt; 18% (&gt; 25% reduction)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still not doing well at predicting defaults, predicting only </a:t>
            </a:r>
            <a:r>
              <a:rPr lang="en-US" i="1" dirty="0"/>
              <a:t>20/33 = 61% </a:t>
            </a:r>
            <a:r>
              <a:rPr lang="en-US" dirty="0"/>
              <a:t>correctly</a:t>
            </a:r>
          </a:p>
        </p:txBody>
      </p:sp>
      <p:sp>
        <p:nvSpPr>
          <p:cNvPr id="9" name="Right Arrow 8"/>
          <p:cNvSpPr/>
          <p:nvPr/>
        </p:nvSpPr>
        <p:spPr>
          <a:xfrm rot="10800000">
            <a:off x="6432126" y="5082517"/>
            <a:ext cx="636494" cy="251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3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b="1" dirty="0"/>
              <a:t>Making mistakes more costlier than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553" y="1380565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One solution to reduce the number of false negatives may be to reject </a:t>
            </a:r>
            <a:r>
              <a:rPr lang="en-US" dirty="0" smtClean="0"/>
              <a:t>a larger </a:t>
            </a:r>
            <a:r>
              <a:rPr lang="en-US" dirty="0"/>
              <a:t>number of borderline applicants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interest </a:t>
            </a:r>
            <a:r>
              <a:rPr lang="en-US" dirty="0" smtClean="0"/>
              <a:t>the bank </a:t>
            </a:r>
            <a:r>
              <a:rPr lang="en-US" dirty="0"/>
              <a:t>would earn from a risky loan is far outweighed by the massive loss it </a:t>
            </a:r>
            <a:r>
              <a:rPr lang="en-US" dirty="0" smtClean="0"/>
              <a:t>would incur </a:t>
            </a:r>
            <a:r>
              <a:rPr lang="en-US" dirty="0"/>
              <a:t>if the money is not paid back at </a:t>
            </a:r>
            <a:r>
              <a:rPr lang="en-US" dirty="0" smtClean="0"/>
              <a:t>all</a:t>
            </a:r>
          </a:p>
          <a:p>
            <a:r>
              <a:rPr lang="en-US" dirty="0" smtClean="0"/>
              <a:t>C5.0 - Assign a penalty </a:t>
            </a:r>
            <a:r>
              <a:rPr lang="en-US" dirty="0"/>
              <a:t>to different types of </a:t>
            </a:r>
            <a:r>
              <a:rPr lang="en-US" dirty="0" smtClean="0"/>
              <a:t>errors</a:t>
            </a:r>
          </a:p>
          <a:p>
            <a:r>
              <a:rPr lang="en-US" b="1" dirty="0"/>
              <a:t>cost </a:t>
            </a:r>
            <a:r>
              <a:rPr lang="en-US" b="1" dirty="0" smtClean="0"/>
              <a:t>matrix - </a:t>
            </a:r>
            <a:r>
              <a:rPr lang="en-US" dirty="0"/>
              <a:t>specifies how much costlier each error is, relative to </a:t>
            </a:r>
            <a:r>
              <a:rPr lang="en-US" dirty="0" smtClean="0"/>
              <a:t>any other prediction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matrix_dimensions</a:t>
            </a:r>
            <a:r>
              <a:rPr lang="en-US" b="1" dirty="0"/>
              <a:t> &lt;- list(c("no", "yes"), c("no", "yes"))</a:t>
            </a:r>
          </a:p>
          <a:p>
            <a:pPr marL="0" indent="0">
              <a:buNone/>
            </a:pPr>
            <a:r>
              <a:rPr lang="en-US" b="1" dirty="0" smtClean="0"/>
              <a:t>&gt; names(</a:t>
            </a:r>
            <a:r>
              <a:rPr lang="en-US" b="1" dirty="0" err="1" smtClean="0"/>
              <a:t>matrix_dimensions</a:t>
            </a:r>
            <a:r>
              <a:rPr lang="en-US" b="1" dirty="0"/>
              <a:t>) &lt;- c("predicted", "actual</a:t>
            </a:r>
            <a:r>
              <a:rPr lang="en-US" b="1" dirty="0" smtClean="0"/>
              <a:t>")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matrix_dimensions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$predicted</a:t>
            </a:r>
          </a:p>
          <a:p>
            <a:pPr marL="0" indent="0">
              <a:buNone/>
            </a:pPr>
            <a:r>
              <a:rPr lang="en-US" b="1" dirty="0"/>
              <a:t>[1] "no" "yes"</a:t>
            </a:r>
          </a:p>
          <a:p>
            <a:pPr marL="0" indent="0">
              <a:buNone/>
            </a:pPr>
            <a:r>
              <a:rPr lang="en-US" b="1" dirty="0"/>
              <a:t>$actual</a:t>
            </a:r>
          </a:p>
          <a:p>
            <a:pPr marL="0" indent="0">
              <a:buNone/>
            </a:pPr>
            <a:r>
              <a:rPr lang="en-US" b="1" dirty="0"/>
              <a:t>[1] "no" "yes"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18729" y="3977577"/>
            <a:ext cx="5384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fills a matrix by filling columns one by one from </a:t>
            </a:r>
            <a:r>
              <a:rPr lang="en-US" dirty="0" smtClean="0"/>
              <a:t>top to bottom:</a:t>
            </a:r>
          </a:p>
          <a:p>
            <a:r>
              <a:rPr lang="en-US" dirty="0"/>
              <a:t>• Predicted no, actual no</a:t>
            </a:r>
          </a:p>
          <a:p>
            <a:r>
              <a:rPr lang="en-US" dirty="0"/>
              <a:t>• Predicted yes, actual no</a:t>
            </a:r>
          </a:p>
          <a:p>
            <a:r>
              <a:rPr lang="en-US" dirty="0"/>
              <a:t>• Predicted no, actual yes</a:t>
            </a:r>
          </a:p>
          <a:p>
            <a:r>
              <a:rPr lang="en-US" dirty="0"/>
              <a:t>• Predicted yes, actual yes</a:t>
            </a:r>
          </a:p>
        </p:txBody>
      </p:sp>
    </p:spTree>
    <p:extLst>
      <p:ext uri="{BB962C8B-B14F-4D97-AF65-F5344CB8AC3E}">
        <p14:creationId xmlns:p14="http://schemas.microsoft.com/office/powerpoint/2010/main" val="4009871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penalty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6413"/>
            <a:ext cx="10515600" cy="4351338"/>
          </a:xfrm>
        </p:spPr>
        <p:txBody>
          <a:bodyPr/>
          <a:lstStyle/>
          <a:p>
            <a:r>
              <a:rPr lang="en-US" dirty="0"/>
              <a:t>we believe that a loan default costs the bank four times as much as a </a:t>
            </a:r>
            <a:r>
              <a:rPr lang="en-US" dirty="0" smtClean="0"/>
              <a:t>missed opportunity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98" y="2607966"/>
            <a:ext cx="5967523" cy="30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27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183341"/>
            <a:ext cx="8483891" cy="216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594848"/>
            <a:ext cx="5710636" cy="2727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9351" y="4069976"/>
            <a:ext cx="4184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mistakes overall: </a:t>
            </a:r>
            <a:r>
              <a:rPr lang="en-US" dirty="0" smtClean="0"/>
              <a:t>37%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79% </a:t>
            </a:r>
            <a:r>
              <a:rPr lang="en-US" dirty="0"/>
              <a:t>of the actual </a:t>
            </a:r>
            <a:r>
              <a:rPr lang="en-US" dirty="0" smtClean="0"/>
              <a:t>defaults were </a:t>
            </a:r>
            <a:r>
              <a:rPr lang="en-US" dirty="0"/>
              <a:t>predicted to be </a:t>
            </a:r>
            <a:r>
              <a:rPr lang="en-US" dirty="0" smtClean="0"/>
              <a:t>defaults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reduction of </a:t>
            </a:r>
            <a:r>
              <a:rPr lang="en-US" dirty="0" smtClean="0"/>
              <a:t>false negatives </a:t>
            </a:r>
            <a:r>
              <a:rPr lang="en-US" dirty="0"/>
              <a:t>at the expense of increasing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149911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of decision tree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flowchart-like tree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Not necessarily </a:t>
            </a:r>
            <a:r>
              <a:rPr lang="en-US" dirty="0"/>
              <a:t>exclusively for the learner's internal </a:t>
            </a:r>
            <a:r>
              <a:rPr lang="en-US" dirty="0" smtClean="0"/>
              <a:t>use</a:t>
            </a:r>
          </a:p>
          <a:p>
            <a:pPr lvl="1"/>
            <a:r>
              <a:rPr lang="en-US" dirty="0"/>
              <a:t>in a human-readable </a:t>
            </a:r>
            <a:r>
              <a:rPr lang="en-US" dirty="0" smtClean="0"/>
              <a:t>format</a:t>
            </a:r>
          </a:p>
          <a:p>
            <a:pPr lvl="1"/>
            <a:r>
              <a:rPr lang="en-US" dirty="0"/>
              <a:t>provides </a:t>
            </a:r>
            <a:r>
              <a:rPr lang="en-US" dirty="0" smtClean="0"/>
              <a:t>insight </a:t>
            </a:r>
            <a:r>
              <a:rPr lang="en-US" dirty="0"/>
              <a:t>into how and why the model works or doesn't </a:t>
            </a:r>
            <a:r>
              <a:rPr lang="en-US" dirty="0" smtClean="0"/>
              <a:t>work</a:t>
            </a:r>
          </a:p>
          <a:p>
            <a:pPr lvl="1"/>
            <a:r>
              <a:rPr lang="en-US" dirty="0"/>
              <a:t>classification mechanism </a:t>
            </a:r>
            <a:r>
              <a:rPr lang="en-US" dirty="0" smtClean="0"/>
              <a:t>can be transparent</a:t>
            </a:r>
          </a:p>
          <a:p>
            <a:r>
              <a:rPr lang="en-US" dirty="0"/>
              <a:t>some potential </a:t>
            </a:r>
            <a:r>
              <a:rPr lang="en-US" dirty="0" smtClean="0"/>
              <a:t>uses</a:t>
            </a:r>
          </a:p>
          <a:p>
            <a:pPr lvl="1"/>
            <a:r>
              <a:rPr lang="en-US" dirty="0"/>
              <a:t>Credit scoring models in which the criteria that causes an applicant to </a:t>
            </a:r>
            <a:r>
              <a:rPr lang="en-US" dirty="0" smtClean="0"/>
              <a:t>be rejected </a:t>
            </a:r>
            <a:r>
              <a:rPr lang="en-US" dirty="0"/>
              <a:t>need to be clearly documented and free from </a:t>
            </a:r>
            <a:r>
              <a:rPr lang="en-US" dirty="0" smtClean="0"/>
              <a:t>bias </a:t>
            </a:r>
          </a:p>
          <a:p>
            <a:pPr lvl="1"/>
            <a:r>
              <a:rPr lang="en-US" dirty="0" smtClean="0"/>
              <a:t>Marketing </a:t>
            </a:r>
            <a:r>
              <a:rPr lang="en-US" dirty="0"/>
              <a:t>studies of customer behavior such as satisfaction or churn, </a:t>
            </a:r>
            <a:r>
              <a:rPr lang="en-US" dirty="0" smtClean="0"/>
              <a:t>which will </a:t>
            </a:r>
            <a:r>
              <a:rPr lang="en-US" dirty="0"/>
              <a:t>be shared with management or advertising agencies</a:t>
            </a:r>
          </a:p>
          <a:p>
            <a:pPr lvl="1"/>
            <a:r>
              <a:rPr lang="en-US" dirty="0" smtClean="0"/>
              <a:t>Diagnosis </a:t>
            </a:r>
            <a:r>
              <a:rPr lang="en-US" dirty="0"/>
              <a:t>of medical conditions based on laboratory </a:t>
            </a:r>
            <a:r>
              <a:rPr lang="en-US" dirty="0" smtClean="0"/>
              <a:t>measurements, symptoms</a:t>
            </a:r>
            <a:r>
              <a:rPr lang="en-US" dirty="0"/>
              <a:t>, or the rate of disease progression</a:t>
            </a:r>
          </a:p>
        </p:txBody>
      </p:sp>
    </p:spTree>
    <p:extLst>
      <p:ext uri="{BB962C8B-B14F-4D97-AF65-F5344CB8AC3E}">
        <p14:creationId xmlns:p14="http://schemas.microsoft.com/office/powerpoint/2010/main" val="931314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Understanding classification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Classification rules represent knowledge in the form of logical if-else statements </a:t>
            </a:r>
            <a:r>
              <a:rPr lang="en-US" dirty="0" smtClean="0"/>
              <a:t>that assign </a:t>
            </a:r>
            <a:r>
              <a:rPr lang="en-US" dirty="0"/>
              <a:t>a class to unlabeled </a:t>
            </a:r>
            <a:r>
              <a:rPr lang="en-US" dirty="0" smtClean="0"/>
              <a:t>examples</a:t>
            </a:r>
          </a:p>
          <a:p>
            <a:r>
              <a:rPr lang="en-US" b="1" dirty="0" smtClean="0"/>
              <a:t>Antecedent - </a:t>
            </a:r>
            <a:r>
              <a:rPr lang="en-US" dirty="0"/>
              <a:t>comprises certain combinations of </a:t>
            </a:r>
            <a:r>
              <a:rPr lang="en-US" dirty="0" smtClean="0"/>
              <a:t>feature values</a:t>
            </a:r>
            <a:endParaRPr lang="en-US" b="1" dirty="0"/>
          </a:p>
          <a:p>
            <a:r>
              <a:rPr lang="en-US" b="1" dirty="0" smtClean="0"/>
              <a:t>Consequent - </a:t>
            </a:r>
            <a:r>
              <a:rPr lang="en-US" dirty="0"/>
              <a:t>specifies the class value to assign when the </a:t>
            </a:r>
            <a:r>
              <a:rPr lang="en-US" dirty="0" smtClean="0"/>
              <a:t>rule's conditions </a:t>
            </a:r>
            <a:r>
              <a:rPr lang="en-US" dirty="0"/>
              <a:t>are </a:t>
            </a:r>
            <a:r>
              <a:rPr lang="en-US" dirty="0" smtClean="0"/>
              <a:t>met</a:t>
            </a:r>
          </a:p>
          <a:p>
            <a:r>
              <a:rPr lang="en-US" dirty="0"/>
              <a:t>Rule </a:t>
            </a:r>
            <a:r>
              <a:rPr lang="en-US" dirty="0" smtClean="0"/>
              <a:t>learners </a:t>
            </a:r>
            <a:r>
              <a:rPr lang="en-US" dirty="0"/>
              <a:t>can be used for applications that generate knowledge </a:t>
            </a:r>
            <a:r>
              <a:rPr lang="en-US" dirty="0" smtClean="0"/>
              <a:t>for future </a:t>
            </a:r>
            <a:r>
              <a:rPr lang="en-US" dirty="0"/>
              <a:t>action, such as:</a:t>
            </a:r>
          </a:p>
          <a:p>
            <a:pPr marL="457200" lvl="1" indent="0">
              <a:buNone/>
            </a:pPr>
            <a:r>
              <a:rPr lang="en-US" dirty="0"/>
              <a:t>• Identifying conditions that lead to a hardware failure in mechanical devices</a:t>
            </a:r>
          </a:p>
          <a:p>
            <a:pPr marL="457200" lvl="1" indent="0">
              <a:buNone/>
            </a:pPr>
            <a:r>
              <a:rPr lang="en-US" dirty="0"/>
              <a:t>• Describing the key characteristics of groups of people for </a:t>
            </a:r>
            <a:r>
              <a:rPr lang="en-US" dirty="0" smtClean="0"/>
              <a:t>customer segmentation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• </a:t>
            </a:r>
            <a:r>
              <a:rPr lang="en-US" dirty="0"/>
              <a:t>Finding conditions that precede large drops or increases in the prices </a:t>
            </a:r>
            <a:r>
              <a:rPr lang="en-US" dirty="0" smtClean="0"/>
              <a:t>of shares </a:t>
            </a:r>
            <a:r>
              <a:rPr lang="en-US" dirty="0"/>
              <a:t>on the stock market</a:t>
            </a:r>
          </a:p>
        </p:txBody>
      </p:sp>
    </p:spTree>
    <p:extLst>
      <p:ext uri="{BB962C8B-B14F-4D97-AF65-F5344CB8AC3E}">
        <p14:creationId xmlns:p14="http://schemas.microsoft.com/office/powerpoint/2010/main" val="3720752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distinct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 - must </a:t>
            </a:r>
            <a:r>
              <a:rPr lang="en-US" dirty="0"/>
              <a:t>be applied from top-to-bottom through a </a:t>
            </a:r>
            <a:r>
              <a:rPr lang="en-US" dirty="0" smtClean="0"/>
              <a:t>series of decisions</a:t>
            </a:r>
          </a:p>
          <a:p>
            <a:r>
              <a:rPr lang="en-US" dirty="0" smtClean="0"/>
              <a:t>rules - </a:t>
            </a:r>
            <a:r>
              <a:rPr lang="en-US" dirty="0"/>
              <a:t>propositions that can be read much like a statement of </a:t>
            </a:r>
            <a:r>
              <a:rPr lang="en-US" dirty="0" smtClean="0"/>
              <a:t>fact</a:t>
            </a:r>
          </a:p>
          <a:p>
            <a:r>
              <a:rPr lang="en-US" dirty="0"/>
              <a:t>decision trees bring a particular set of biases to the task</a:t>
            </a:r>
          </a:p>
          <a:p>
            <a:r>
              <a:rPr lang="en-US" dirty="0" smtClean="0"/>
              <a:t>rule </a:t>
            </a:r>
            <a:r>
              <a:rPr lang="en-US" dirty="0"/>
              <a:t>learner avoids by identifying the rules </a:t>
            </a:r>
            <a:r>
              <a:rPr lang="en-US" dirty="0" smtClean="0"/>
              <a:t>directly</a:t>
            </a:r>
          </a:p>
          <a:p>
            <a:r>
              <a:rPr lang="en-US" dirty="0"/>
              <a:t>Rule learners are generally applied to problems where the features are </a:t>
            </a:r>
            <a:r>
              <a:rPr lang="en-US" dirty="0" smtClean="0"/>
              <a:t>primarily or </a:t>
            </a:r>
            <a:r>
              <a:rPr lang="en-US" dirty="0"/>
              <a:t>entirely nominal.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do well at identifying rare events, even if the rare </a:t>
            </a:r>
            <a:r>
              <a:rPr lang="en-US" dirty="0" smtClean="0"/>
              <a:t>event occurs </a:t>
            </a:r>
            <a:r>
              <a:rPr lang="en-US" dirty="0"/>
              <a:t>only for a very specific interaction among feature values</a:t>
            </a:r>
          </a:p>
        </p:txBody>
      </p:sp>
    </p:spTree>
    <p:extLst>
      <p:ext uri="{BB962C8B-B14F-4D97-AF65-F5344CB8AC3E}">
        <p14:creationId xmlns:p14="http://schemas.microsoft.com/office/powerpoint/2010/main" val="4093667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Separate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involves </a:t>
            </a:r>
            <a:endParaRPr lang="en-US" dirty="0" smtClean="0"/>
          </a:p>
          <a:p>
            <a:pPr lvl="1"/>
            <a:r>
              <a:rPr lang="en-US" dirty="0" smtClean="0"/>
              <a:t>identifying </a:t>
            </a:r>
            <a:r>
              <a:rPr lang="en-US" dirty="0"/>
              <a:t>a rule that covers a subset of examples </a:t>
            </a:r>
            <a:r>
              <a:rPr lang="en-US" dirty="0" smtClean="0"/>
              <a:t>in the </a:t>
            </a:r>
            <a:r>
              <a:rPr lang="en-US" dirty="0"/>
              <a:t>training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separating </a:t>
            </a:r>
            <a:r>
              <a:rPr lang="en-US" dirty="0"/>
              <a:t>this partition from the remaining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As the rules </a:t>
            </a:r>
            <a:r>
              <a:rPr lang="en-US" dirty="0"/>
              <a:t>are added, additional subsets of the data are </a:t>
            </a:r>
            <a:r>
              <a:rPr lang="en-US" dirty="0" smtClean="0"/>
              <a:t>separated</a:t>
            </a:r>
          </a:p>
          <a:p>
            <a:pPr lvl="1"/>
            <a:r>
              <a:rPr lang="en-US" dirty="0" smtClean="0"/>
              <a:t>Until the </a:t>
            </a:r>
            <a:r>
              <a:rPr lang="en-US" dirty="0"/>
              <a:t>entire </a:t>
            </a:r>
            <a:r>
              <a:rPr lang="en-US" dirty="0" smtClean="0"/>
              <a:t>dataset has </a:t>
            </a:r>
            <a:r>
              <a:rPr lang="en-US" dirty="0"/>
              <a:t>been covered and no more examples </a:t>
            </a:r>
            <a:r>
              <a:rPr lang="en-US" dirty="0" smtClean="0"/>
              <a:t>remain</a:t>
            </a:r>
          </a:p>
          <a:p>
            <a:r>
              <a:rPr lang="en-US" dirty="0"/>
              <a:t>drilling down into </a:t>
            </a:r>
            <a:r>
              <a:rPr lang="en-US" dirty="0" smtClean="0"/>
              <a:t>the data </a:t>
            </a:r>
            <a:r>
              <a:rPr lang="en-US" dirty="0"/>
              <a:t>by creating increasingly specific rules to identify class values</a:t>
            </a:r>
          </a:p>
        </p:txBody>
      </p:sp>
    </p:spTree>
    <p:extLst>
      <p:ext uri="{BB962C8B-B14F-4D97-AF65-F5344CB8AC3E}">
        <p14:creationId xmlns:p14="http://schemas.microsoft.com/office/powerpoint/2010/main" val="764261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72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identify </a:t>
            </a:r>
            <a:r>
              <a:rPr lang="en-US" sz="4000" dirty="0"/>
              <a:t>whether or not an animal is </a:t>
            </a:r>
            <a:r>
              <a:rPr lang="en-US" sz="4000" dirty="0" smtClean="0"/>
              <a:t>a mammal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94"/>
            <a:ext cx="5257800" cy="4351338"/>
          </a:xfrm>
        </p:spPr>
        <p:txBody>
          <a:bodyPr/>
          <a:lstStyle/>
          <a:p>
            <a:r>
              <a:rPr lang="en-US" dirty="0"/>
              <a:t>set of all </a:t>
            </a:r>
            <a:r>
              <a:rPr lang="en-US" dirty="0" smtClean="0"/>
              <a:t>animals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using the available features to find homogeneous </a:t>
            </a:r>
            <a:r>
              <a:rPr lang="en-US" dirty="0" smtClean="0"/>
              <a:t>groups</a:t>
            </a:r>
          </a:p>
          <a:p>
            <a:pPr lvl="1"/>
            <a:r>
              <a:rPr lang="en-US" dirty="0"/>
              <a:t>first rule might suggest that any land-based animals are mammals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985" y="1026691"/>
            <a:ext cx="4036779" cy="2386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335" y="3571094"/>
            <a:ext cx="4096854" cy="243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28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frogs are amphibians, not mammals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drill down further by suggesting that mammals must walk </a:t>
            </a:r>
            <a:r>
              <a:rPr lang="en-US" dirty="0" smtClean="0"/>
              <a:t>on land </a:t>
            </a:r>
            <a:r>
              <a:rPr lang="en-US" dirty="0"/>
              <a:t>and have a tail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36" y="2539877"/>
            <a:ext cx="6140368" cy="36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0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distinguishing bats from the other </a:t>
            </a:r>
            <a:r>
              <a:rPr lang="en-US" sz="3600" dirty="0" smtClean="0"/>
              <a:t>remaining animals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805"/>
            <a:ext cx="10515600" cy="4351338"/>
          </a:xfrm>
        </p:spPr>
        <p:txBody>
          <a:bodyPr/>
          <a:lstStyle/>
          <a:p>
            <a:r>
              <a:rPr lang="en-US" dirty="0"/>
              <a:t>A potential </a:t>
            </a:r>
            <a:r>
              <a:rPr lang="en-US" dirty="0" smtClean="0"/>
              <a:t>feature - presence </a:t>
            </a:r>
            <a:r>
              <a:rPr lang="en-US" dirty="0"/>
              <a:t>of fur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879" y="2206154"/>
            <a:ext cx="6605447" cy="391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61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rule </a:t>
            </a:r>
            <a:r>
              <a:rPr lang="en-US" dirty="0" smtClean="0"/>
              <a:t>learning process stops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total of three rules:</a:t>
            </a:r>
          </a:p>
          <a:p>
            <a:pPr lvl="1"/>
            <a:r>
              <a:rPr lang="en-US" dirty="0" smtClean="0"/>
              <a:t>Animals </a:t>
            </a:r>
            <a:r>
              <a:rPr lang="en-US" dirty="0"/>
              <a:t>that walk on land and have tails are mammals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animal does not have fur, it is not a mammal</a:t>
            </a:r>
          </a:p>
          <a:p>
            <a:pPr lvl="1"/>
            <a:r>
              <a:rPr lang="en-US" dirty="0" smtClean="0"/>
              <a:t>Otherwise</a:t>
            </a:r>
            <a:r>
              <a:rPr lang="en-US" dirty="0"/>
              <a:t>, the animal is a </a:t>
            </a:r>
            <a:r>
              <a:rPr lang="en-US" dirty="0" smtClean="0"/>
              <a:t>mammal</a:t>
            </a:r>
          </a:p>
          <a:p>
            <a:r>
              <a:rPr lang="en-US" dirty="0"/>
              <a:t>separate and conquer </a:t>
            </a:r>
            <a:r>
              <a:rPr lang="en-US" dirty="0" smtClean="0"/>
              <a:t>algorithms are </a:t>
            </a:r>
            <a:r>
              <a:rPr lang="en-US" dirty="0"/>
              <a:t>also known as </a:t>
            </a:r>
            <a:r>
              <a:rPr lang="en-US" b="1" dirty="0"/>
              <a:t>covering </a:t>
            </a:r>
            <a:r>
              <a:rPr lang="en-US" b="1" dirty="0" smtClean="0"/>
              <a:t>algorithms</a:t>
            </a:r>
          </a:p>
          <a:p>
            <a:pPr lvl="1"/>
            <a:r>
              <a:rPr lang="en-US" dirty="0"/>
              <a:t>resulting rules are called </a:t>
            </a:r>
            <a:r>
              <a:rPr lang="en-US" dirty="0" smtClean="0"/>
              <a:t>covering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878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1R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ZeroR</a:t>
            </a:r>
            <a:r>
              <a:rPr lang="en-US" b="1" dirty="0" smtClean="0"/>
              <a:t> - </a:t>
            </a:r>
            <a:r>
              <a:rPr lang="en-US" dirty="0"/>
              <a:t>a rule learner that literally learns </a:t>
            </a:r>
            <a:r>
              <a:rPr lang="en-US" dirty="0" smtClean="0"/>
              <a:t>no rules.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every unlabeled example, regardless of the values of </a:t>
            </a:r>
            <a:r>
              <a:rPr lang="en-US" dirty="0" smtClean="0"/>
              <a:t>its features</a:t>
            </a:r>
            <a:r>
              <a:rPr lang="en-US" dirty="0"/>
              <a:t>, it predicts the most common </a:t>
            </a:r>
            <a:r>
              <a:rPr lang="en-US" dirty="0" smtClean="0"/>
              <a:t>class</a:t>
            </a:r>
          </a:p>
          <a:p>
            <a:r>
              <a:rPr lang="en-US" dirty="0"/>
              <a:t>The </a:t>
            </a:r>
            <a:r>
              <a:rPr lang="en-US" b="1" dirty="0"/>
              <a:t>1R algorithm </a:t>
            </a:r>
            <a:r>
              <a:rPr lang="en-US" dirty="0"/>
              <a:t>(</a:t>
            </a:r>
            <a:r>
              <a:rPr lang="en-US" b="1" dirty="0"/>
              <a:t>One Rule </a:t>
            </a:r>
            <a:r>
              <a:rPr lang="en-US" dirty="0"/>
              <a:t>or </a:t>
            </a:r>
            <a:r>
              <a:rPr lang="en-US" b="1" dirty="0" err="1"/>
              <a:t>OneR</a:t>
            </a:r>
            <a:r>
              <a:rPr lang="en-US" dirty="0" smtClean="0"/>
              <a:t>) - selecting </a:t>
            </a:r>
            <a:r>
              <a:rPr lang="en-US" dirty="0"/>
              <a:t>a </a:t>
            </a:r>
            <a:r>
              <a:rPr lang="en-US" dirty="0" smtClean="0"/>
              <a:t>single rule</a:t>
            </a:r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tends to perform better than </a:t>
            </a:r>
            <a:r>
              <a:rPr lang="en-US" dirty="0" smtClean="0"/>
              <a:t>you might expect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demonstrated in empirical studies, the accuracy of this </a:t>
            </a:r>
            <a:r>
              <a:rPr lang="en-US" dirty="0" smtClean="0"/>
              <a:t>algorithm can </a:t>
            </a:r>
            <a:r>
              <a:rPr lang="en-US" dirty="0"/>
              <a:t>approach that of much more sophisticated algorithms for many real-world </a:t>
            </a:r>
            <a:r>
              <a:rPr lang="en-US" dirty="0" smtClean="0"/>
              <a:t>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14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 of the 1R algorithm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5" y="1885036"/>
            <a:ext cx="10397830" cy="26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23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</a:t>
            </a:r>
            <a:r>
              <a:rPr lang="en-US" dirty="0" smtClean="0"/>
              <a:t>1R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</a:t>
            </a:r>
            <a:r>
              <a:rPr lang="en-US" dirty="0" smtClean="0"/>
              <a:t>feature</a:t>
            </a:r>
          </a:p>
          <a:p>
            <a:pPr lvl="1"/>
            <a:r>
              <a:rPr lang="en-US" dirty="0" smtClean="0"/>
              <a:t>1R </a:t>
            </a:r>
            <a:r>
              <a:rPr lang="en-US" dirty="0"/>
              <a:t>divides the data </a:t>
            </a:r>
            <a:r>
              <a:rPr lang="en-US" dirty="0" smtClean="0"/>
              <a:t>into groups </a:t>
            </a:r>
            <a:r>
              <a:rPr lang="en-US" dirty="0"/>
              <a:t>based on similar values of the feature. </a:t>
            </a:r>
            <a:endParaRPr lang="en-US" dirty="0" smtClean="0"/>
          </a:p>
          <a:p>
            <a:pPr lvl="1"/>
            <a:r>
              <a:rPr lang="en-US" dirty="0" smtClean="0"/>
              <a:t>Then</a:t>
            </a:r>
            <a:r>
              <a:rPr lang="en-US" dirty="0"/>
              <a:t>, for each segment, the </a:t>
            </a:r>
            <a:r>
              <a:rPr lang="en-US" dirty="0" smtClean="0"/>
              <a:t>algorithm predicts </a:t>
            </a:r>
            <a:r>
              <a:rPr lang="en-US" dirty="0"/>
              <a:t>the majority class.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error rate for the rule based on each feature </a:t>
            </a:r>
            <a:r>
              <a:rPr lang="en-US" dirty="0" smtClean="0"/>
              <a:t>is calculated </a:t>
            </a:r>
            <a:r>
              <a:rPr lang="en-US" dirty="0"/>
              <a:t>and the rule with the fewest errors is chosen as the one rule</a:t>
            </a:r>
          </a:p>
        </p:txBody>
      </p:sp>
    </p:spTree>
    <p:extLst>
      <p:ext uri="{BB962C8B-B14F-4D97-AF65-F5344CB8AC3E}">
        <p14:creationId xmlns:p14="http://schemas.microsoft.com/office/powerpoint/2010/main" val="225225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/>
              <a:t>decision trees </a:t>
            </a:r>
            <a:r>
              <a:rPr lang="en-US" dirty="0" smtClean="0"/>
              <a:t>are perhaps </a:t>
            </a:r>
            <a:r>
              <a:rPr lang="en-US" dirty="0"/>
              <a:t>the single most widely used machine learning </a:t>
            </a:r>
            <a:r>
              <a:rPr lang="en-US" dirty="0" smtClean="0"/>
              <a:t>technique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</a:t>
            </a:r>
            <a:r>
              <a:rPr lang="en-US" dirty="0" smtClean="0"/>
              <a:t>applied to </a:t>
            </a:r>
            <a:r>
              <a:rPr lang="en-US" dirty="0"/>
              <a:t>model almost any type of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/>
              <a:t>trees may not be an ideal </a:t>
            </a:r>
            <a:r>
              <a:rPr lang="en-US" dirty="0" smtClean="0"/>
              <a:t>fit for a </a:t>
            </a:r>
            <a:r>
              <a:rPr lang="en-US" dirty="0"/>
              <a:t>task where the </a:t>
            </a:r>
            <a:r>
              <a:rPr lang="en-US" dirty="0" smtClean="0"/>
              <a:t>data has </a:t>
            </a:r>
            <a:r>
              <a:rPr lang="en-US" dirty="0"/>
              <a:t>a large number of nominal features with many levels or it has a large </a:t>
            </a:r>
            <a:r>
              <a:rPr lang="en-US" dirty="0" smtClean="0"/>
              <a:t>number of </a:t>
            </a:r>
            <a:r>
              <a:rPr lang="en-US" dirty="0"/>
              <a:t>numeric features. </a:t>
            </a:r>
            <a:endParaRPr lang="en-US" dirty="0" smtClean="0"/>
          </a:p>
          <a:p>
            <a:pPr lvl="2"/>
            <a:r>
              <a:rPr lang="en-US" dirty="0" smtClean="0"/>
              <a:t>result </a:t>
            </a:r>
            <a:r>
              <a:rPr lang="en-US" dirty="0"/>
              <a:t>in a very large number of decisions </a:t>
            </a:r>
            <a:r>
              <a:rPr lang="en-US" dirty="0" smtClean="0"/>
              <a:t>and an </a:t>
            </a:r>
            <a:r>
              <a:rPr lang="en-US" dirty="0"/>
              <a:t>overly complex tree. </a:t>
            </a:r>
            <a:endParaRPr lang="en-US" dirty="0" smtClean="0"/>
          </a:p>
          <a:p>
            <a:pPr lvl="2"/>
            <a:r>
              <a:rPr lang="en-US" dirty="0" smtClean="0"/>
              <a:t>tendency </a:t>
            </a:r>
            <a:r>
              <a:rPr lang="en-US" dirty="0"/>
              <a:t>of decision </a:t>
            </a:r>
            <a:r>
              <a:rPr lang="en-US" dirty="0" smtClean="0"/>
              <a:t>trees to </a:t>
            </a:r>
            <a:r>
              <a:rPr lang="en-US" dirty="0" err="1"/>
              <a:t>overfit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2935162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1R works </a:t>
            </a:r>
            <a:r>
              <a:rPr lang="en-US" dirty="0"/>
              <a:t>for the animal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95" y="1500936"/>
            <a:ext cx="10517905" cy="42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196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single most important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"one rule" based on </a:t>
            </a:r>
            <a:r>
              <a:rPr lang="en-US" b="1" dirty="0"/>
              <a:t>Travels By</a:t>
            </a:r>
            <a:r>
              <a:rPr lang="en-US" dirty="0"/>
              <a:t>:</a:t>
            </a:r>
          </a:p>
          <a:p>
            <a:r>
              <a:rPr lang="en-US" dirty="0" smtClean="0"/>
              <a:t>If </a:t>
            </a:r>
            <a:r>
              <a:rPr lang="en-US" dirty="0"/>
              <a:t>the animal travels by air, it is not a mammal</a:t>
            </a:r>
          </a:p>
          <a:p>
            <a:r>
              <a:rPr lang="en-US" dirty="0" smtClean="0"/>
              <a:t>If </a:t>
            </a:r>
            <a:r>
              <a:rPr lang="en-US" dirty="0"/>
              <a:t>the animal travels by land, it is a mammal</a:t>
            </a:r>
          </a:p>
          <a:p>
            <a:r>
              <a:rPr lang="en-US" dirty="0" smtClean="0"/>
              <a:t>If </a:t>
            </a:r>
            <a:r>
              <a:rPr lang="en-US" dirty="0"/>
              <a:t>the animal travels by sea, it is not a mammal</a:t>
            </a:r>
          </a:p>
        </p:txBody>
      </p:sp>
    </p:spTree>
    <p:extLst>
      <p:ext uri="{BB962C8B-B14F-4D97-AF65-F5344CB8AC3E}">
        <p14:creationId xmlns:p14="http://schemas.microsoft.com/office/powerpoint/2010/main" val="21825362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RIPPER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rule learning algorithms were plagued by a couple of </a:t>
            </a:r>
            <a:r>
              <a:rPr lang="en-US" dirty="0" smtClean="0"/>
              <a:t>problems </a:t>
            </a:r>
          </a:p>
          <a:p>
            <a:pPr lvl="1"/>
            <a:r>
              <a:rPr lang="en-US" dirty="0" smtClean="0"/>
              <a:t>First</a:t>
            </a:r>
            <a:r>
              <a:rPr lang="en-US" dirty="0"/>
              <a:t>, </a:t>
            </a:r>
            <a:r>
              <a:rPr lang="en-US" dirty="0" smtClean="0"/>
              <a:t>they were </a:t>
            </a:r>
            <a:r>
              <a:rPr lang="en-US" dirty="0"/>
              <a:t>notorious for being slow, which made them ineffective for the </a:t>
            </a:r>
            <a:r>
              <a:rPr lang="en-US" dirty="0" smtClean="0"/>
              <a:t>increasing number </a:t>
            </a:r>
            <a:r>
              <a:rPr lang="en-US" dirty="0"/>
              <a:t>of large datasets. </a:t>
            </a:r>
            <a:endParaRPr lang="en-US" dirty="0" smtClean="0"/>
          </a:p>
          <a:p>
            <a:pPr lvl="1"/>
            <a:r>
              <a:rPr lang="en-US" dirty="0" smtClean="0"/>
              <a:t>Secondly</a:t>
            </a:r>
            <a:r>
              <a:rPr lang="en-US" dirty="0"/>
              <a:t>, they were often prone to being inaccurate </a:t>
            </a:r>
            <a:r>
              <a:rPr lang="en-US" dirty="0" smtClean="0"/>
              <a:t>on noisy data.</a:t>
            </a:r>
          </a:p>
          <a:p>
            <a:r>
              <a:rPr lang="es-ES" b="1" dirty="0"/>
              <a:t>Incremental </a:t>
            </a:r>
            <a:r>
              <a:rPr lang="es-ES" b="1" dirty="0" err="1"/>
              <a:t>Reduced</a:t>
            </a:r>
            <a:r>
              <a:rPr lang="es-ES" b="1" dirty="0"/>
              <a:t> Error </a:t>
            </a:r>
            <a:r>
              <a:rPr lang="es-ES" b="1" dirty="0" err="1"/>
              <a:t>Pruning</a:t>
            </a:r>
            <a:r>
              <a:rPr lang="es-ES" b="1" dirty="0"/>
              <a:t> (IREP</a:t>
            </a:r>
            <a:r>
              <a:rPr lang="es-ES" b="1" dirty="0" smtClean="0"/>
              <a:t>)</a:t>
            </a:r>
          </a:p>
          <a:p>
            <a:pPr lvl="1"/>
            <a:r>
              <a:rPr lang="en-US" dirty="0"/>
              <a:t>proposed in 1994 by </a:t>
            </a:r>
            <a:r>
              <a:rPr lang="en-US" dirty="0" smtClean="0"/>
              <a:t>Johannes </a:t>
            </a:r>
            <a:r>
              <a:rPr lang="en-US" dirty="0" err="1" smtClean="0"/>
              <a:t>Furnkranz</a:t>
            </a:r>
            <a:r>
              <a:rPr lang="en-US" dirty="0" smtClean="0"/>
              <a:t> </a:t>
            </a:r>
            <a:r>
              <a:rPr lang="en-US" dirty="0"/>
              <a:t>and Gerhard </a:t>
            </a:r>
            <a:r>
              <a:rPr lang="en-US" dirty="0" err="1" smtClean="0"/>
              <a:t>Widmer</a:t>
            </a:r>
            <a:endParaRPr lang="en-US" dirty="0" smtClean="0"/>
          </a:p>
          <a:p>
            <a:pPr lvl="1"/>
            <a:r>
              <a:rPr lang="en-US" dirty="0"/>
              <a:t>uses a combination of pre-pruning and post-pruning methods that </a:t>
            </a:r>
            <a:r>
              <a:rPr lang="en-US" dirty="0" smtClean="0"/>
              <a:t>grow very </a:t>
            </a:r>
            <a:r>
              <a:rPr lang="en-US" dirty="0"/>
              <a:t>complex rules and prune them before separating the instances from the </a:t>
            </a:r>
            <a:r>
              <a:rPr lang="en-US" dirty="0" smtClean="0"/>
              <a:t>full dataset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Although </a:t>
            </a:r>
            <a:r>
              <a:rPr lang="en-US" dirty="0"/>
              <a:t>this strategy helped the performance of rule learners, </a:t>
            </a:r>
            <a:r>
              <a:rPr lang="en-US" dirty="0" smtClean="0"/>
              <a:t>decision trees </a:t>
            </a:r>
            <a:r>
              <a:rPr lang="en-US" dirty="0"/>
              <a:t>often still performed better</a:t>
            </a:r>
          </a:p>
        </p:txBody>
      </p:sp>
    </p:spTree>
    <p:extLst>
      <p:ext uri="{BB962C8B-B14F-4D97-AF65-F5344CB8AC3E}">
        <p14:creationId xmlns:p14="http://schemas.microsoft.com/office/powerpoint/2010/main" val="32934927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Repeated Incremental Pruning to </a:t>
            </a:r>
            <a:r>
              <a:rPr lang="en-US" b="1" dirty="0" smtClean="0"/>
              <a:t>Produce Error </a:t>
            </a:r>
            <a:r>
              <a:rPr lang="en-US" b="1" dirty="0"/>
              <a:t>Reduction (RIPPER)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1995 </a:t>
            </a:r>
            <a:r>
              <a:rPr lang="en-US" dirty="0"/>
              <a:t>William W. </a:t>
            </a:r>
            <a:r>
              <a:rPr lang="en-US" dirty="0" smtClean="0"/>
              <a:t>Cohen</a:t>
            </a:r>
          </a:p>
          <a:p>
            <a:r>
              <a:rPr lang="en-US" dirty="0"/>
              <a:t>improved upon IREP to generate rules that match or exceed </a:t>
            </a:r>
            <a:r>
              <a:rPr lang="en-US" dirty="0" smtClean="0"/>
              <a:t>the performance </a:t>
            </a:r>
            <a:r>
              <a:rPr lang="en-US" dirty="0"/>
              <a:t>of decision </a:t>
            </a:r>
            <a:r>
              <a:rPr lang="en-US" dirty="0" smtClean="0"/>
              <a:t>trees</a:t>
            </a:r>
          </a:p>
          <a:p>
            <a:r>
              <a:rPr lang="en-US" dirty="0"/>
              <a:t>strengths and weaknesses of RIPPER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" y="3733199"/>
            <a:ext cx="8701993" cy="244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188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RIPPER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patchwork of efficient heuristics for rule </a:t>
            </a:r>
            <a:r>
              <a:rPr lang="en-US" dirty="0" smtClean="0"/>
              <a:t>learning</a:t>
            </a:r>
          </a:p>
          <a:p>
            <a:r>
              <a:rPr lang="en-US" dirty="0"/>
              <a:t>three-step process:</a:t>
            </a:r>
          </a:p>
          <a:p>
            <a:pPr marL="514350" indent="-514350">
              <a:buAutoNum type="arabicPeriod"/>
            </a:pPr>
            <a:r>
              <a:rPr lang="en-US" dirty="0" smtClean="0"/>
              <a:t>Grow: </a:t>
            </a:r>
            <a:r>
              <a:rPr lang="en-US" dirty="0"/>
              <a:t>uses the separate and conquer technique to greedily </a:t>
            </a:r>
            <a:r>
              <a:rPr lang="en-US" dirty="0" smtClean="0"/>
              <a:t>add conditions </a:t>
            </a:r>
            <a:r>
              <a:rPr lang="en-US" dirty="0"/>
              <a:t>to a rule until it perfectly classifies a subset of data or runs out </a:t>
            </a:r>
            <a:r>
              <a:rPr lang="en-US" dirty="0" smtClean="0"/>
              <a:t>of attributes </a:t>
            </a:r>
            <a:r>
              <a:rPr lang="en-US" dirty="0"/>
              <a:t>for </a:t>
            </a:r>
            <a:r>
              <a:rPr lang="en-US" dirty="0" smtClean="0"/>
              <a:t>splitting</a:t>
            </a:r>
          </a:p>
          <a:p>
            <a:pPr lvl="1"/>
            <a:r>
              <a:rPr lang="en-US" dirty="0"/>
              <a:t>the information gain criterion is </a:t>
            </a:r>
            <a:r>
              <a:rPr lang="en-US" dirty="0" smtClean="0"/>
              <a:t>used to </a:t>
            </a:r>
            <a:r>
              <a:rPr lang="en-US" dirty="0"/>
              <a:t>identify the next splitting attribute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smtClean="0"/>
              <a:t>Prune: </a:t>
            </a:r>
            <a:r>
              <a:rPr lang="en-US" dirty="0"/>
              <a:t>the information gain criterion is </a:t>
            </a:r>
            <a:r>
              <a:rPr lang="en-US" dirty="0" smtClean="0"/>
              <a:t>used to </a:t>
            </a:r>
            <a:r>
              <a:rPr lang="en-US" dirty="0"/>
              <a:t>identify the next splitting attribute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increasing a rule's specificity no </a:t>
            </a:r>
            <a:r>
              <a:rPr lang="en-US" dirty="0" smtClean="0"/>
              <a:t>longer reduces </a:t>
            </a:r>
            <a:r>
              <a:rPr lang="en-US" dirty="0"/>
              <a:t>entropy, the rule is immediately pruned. </a:t>
            </a:r>
            <a:endParaRPr lang="en-US" dirty="0" smtClean="0"/>
          </a:p>
          <a:p>
            <a:pPr lvl="1"/>
            <a:r>
              <a:rPr lang="en-US" dirty="0" smtClean="0"/>
              <a:t>Steps </a:t>
            </a:r>
            <a:r>
              <a:rPr lang="en-US" dirty="0"/>
              <a:t>one and two are </a:t>
            </a:r>
            <a:r>
              <a:rPr lang="en-US" dirty="0" smtClean="0"/>
              <a:t>repeated until </a:t>
            </a:r>
            <a:r>
              <a:rPr lang="en-US" dirty="0"/>
              <a:t>it reaches a stopping criterion</a:t>
            </a:r>
          </a:p>
          <a:p>
            <a:pPr marL="0" indent="0">
              <a:buNone/>
            </a:pPr>
            <a:r>
              <a:rPr lang="en-US" dirty="0"/>
              <a:t>3. Optimize</a:t>
            </a:r>
          </a:p>
        </p:txBody>
      </p:sp>
    </p:spTree>
    <p:extLst>
      <p:ext uri="{BB962C8B-B14F-4D97-AF65-F5344CB8AC3E}">
        <p14:creationId xmlns:p14="http://schemas.microsoft.com/office/powerpoint/2010/main" val="41901413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RIPPER algorithm can create much more complex rules than can the </a:t>
            </a:r>
            <a:r>
              <a:rPr lang="en-US" dirty="0" smtClean="0"/>
              <a:t>1R algorithm</a:t>
            </a:r>
            <a:r>
              <a:rPr lang="en-US" dirty="0"/>
              <a:t>, as </a:t>
            </a:r>
            <a:r>
              <a:rPr lang="en-US" dirty="0" smtClean="0"/>
              <a:t>it </a:t>
            </a:r>
            <a:r>
              <a:rPr lang="en-US" dirty="0"/>
              <a:t>can consider more than one </a:t>
            </a:r>
            <a:r>
              <a:rPr lang="en-US" dirty="0" smtClean="0"/>
              <a:t>feature</a:t>
            </a:r>
          </a:p>
          <a:p>
            <a:pPr lvl="1"/>
            <a:r>
              <a:rPr lang="en-US" dirty="0" smtClean="0"/>
              <a:t>E.g., </a:t>
            </a:r>
            <a:r>
              <a:rPr lang="en-US" dirty="0"/>
              <a:t>"if an animal flies and has fur, then it is </a:t>
            </a:r>
            <a:r>
              <a:rPr lang="en-US" dirty="0" smtClean="0"/>
              <a:t>a mammal</a:t>
            </a:r>
          </a:p>
          <a:p>
            <a:r>
              <a:rPr lang="en-US" dirty="0"/>
              <a:t>rules can quickly become more </a:t>
            </a:r>
            <a:r>
              <a:rPr lang="en-US" dirty="0" smtClean="0"/>
              <a:t>difficult to comprehend</a:t>
            </a:r>
          </a:p>
          <a:p>
            <a:r>
              <a:rPr lang="en-US" dirty="0"/>
              <a:t>New rule learning </a:t>
            </a:r>
            <a:r>
              <a:rPr lang="en-US" dirty="0" smtClean="0"/>
              <a:t>algorithms: </a:t>
            </a:r>
            <a:r>
              <a:rPr lang="en-US" dirty="0"/>
              <a:t>IREP++, SLIPPER, </a:t>
            </a:r>
            <a:r>
              <a:rPr lang="en-US" dirty="0" smtClean="0"/>
              <a:t>TRIPPER,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895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Rules from 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20921" cy="4351338"/>
          </a:xfrm>
        </p:spPr>
        <p:txBody>
          <a:bodyPr/>
          <a:lstStyle/>
          <a:p>
            <a:r>
              <a:rPr lang="en-US" dirty="0"/>
              <a:t>Beginning at </a:t>
            </a:r>
            <a:r>
              <a:rPr lang="en-US" dirty="0" smtClean="0"/>
              <a:t>a leaf </a:t>
            </a:r>
            <a:r>
              <a:rPr lang="en-US" dirty="0"/>
              <a:t>node and following the branches back to the root, you will have obtained a </a:t>
            </a:r>
            <a:r>
              <a:rPr lang="en-US" dirty="0" smtClean="0"/>
              <a:t>series of </a:t>
            </a:r>
            <a:r>
              <a:rPr lang="en-US" dirty="0"/>
              <a:t>decisions. These can be combined into a single rule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115" y="1690688"/>
            <a:ext cx="65556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960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movie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Following the paths from the root node down to each leaf, the rules would be:</a:t>
            </a:r>
          </a:p>
          <a:p>
            <a:pPr marL="457200" lvl="1" indent="0">
              <a:buNone/>
            </a:pPr>
            <a:r>
              <a:rPr lang="en-US" dirty="0"/>
              <a:t>1. If the number of celebrities is low, then the movie will be a </a:t>
            </a:r>
            <a:r>
              <a:rPr lang="en-US" b="1" dirty="0" smtClean="0"/>
              <a:t>Box Office </a:t>
            </a:r>
            <a:r>
              <a:rPr lang="en-US" b="1" dirty="0"/>
              <a:t>Bust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2. If the number of celebrities is high and the budget is high, then the </a:t>
            </a:r>
            <a:r>
              <a:rPr lang="en-US" dirty="0" smtClean="0"/>
              <a:t>movie will </a:t>
            </a:r>
            <a:r>
              <a:rPr lang="en-US" dirty="0"/>
              <a:t>be a </a:t>
            </a:r>
            <a:r>
              <a:rPr lang="en-US" b="1" dirty="0"/>
              <a:t>Mainstream Hit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3. If the number of celebrities is high and the budget is low, then the movie </a:t>
            </a:r>
            <a:r>
              <a:rPr lang="en-US" dirty="0" smtClean="0"/>
              <a:t>will be </a:t>
            </a:r>
            <a:r>
              <a:rPr lang="en-US" dirty="0"/>
              <a:t>a </a:t>
            </a:r>
            <a:r>
              <a:rPr lang="en-US" b="1" dirty="0"/>
              <a:t>Critical Success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Con: the </a:t>
            </a:r>
            <a:r>
              <a:rPr lang="en-US" dirty="0"/>
              <a:t>resulting rules are often </a:t>
            </a:r>
            <a:r>
              <a:rPr lang="en-US" dirty="0" smtClean="0"/>
              <a:t>more complex </a:t>
            </a:r>
            <a:r>
              <a:rPr lang="en-US" dirty="0"/>
              <a:t>than those learned by a rule learning </a:t>
            </a:r>
            <a:r>
              <a:rPr lang="en-US" dirty="0" smtClean="0"/>
              <a:t>algorithm</a:t>
            </a:r>
          </a:p>
          <a:p>
            <a:r>
              <a:rPr lang="en-US" dirty="0" smtClean="0"/>
              <a:t>Pro: it </a:t>
            </a:r>
            <a:r>
              <a:rPr lang="en-US" dirty="0"/>
              <a:t>is sometimes more computationally efficient </a:t>
            </a:r>
            <a:r>
              <a:rPr lang="en-US" dirty="0" smtClean="0"/>
              <a:t>to generate </a:t>
            </a:r>
            <a:r>
              <a:rPr lang="en-US" dirty="0"/>
              <a:t>rules from trees</a:t>
            </a:r>
          </a:p>
        </p:txBody>
      </p:sp>
    </p:spTree>
    <p:extLst>
      <p:ext uri="{BB962C8B-B14F-4D97-AF65-F5344CB8AC3E}">
        <p14:creationId xmlns:p14="http://schemas.microsoft.com/office/powerpoint/2010/main" val="41778310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makes trees and rules greedy?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greedy </a:t>
            </a:r>
            <a:r>
              <a:rPr lang="en-US" b="1" dirty="0" smtClean="0"/>
              <a:t>learners - </a:t>
            </a:r>
            <a:r>
              <a:rPr lang="en-US" dirty="0"/>
              <a:t>use </a:t>
            </a:r>
            <a:r>
              <a:rPr lang="en-US" dirty="0" smtClean="0"/>
              <a:t>data on </a:t>
            </a:r>
            <a:r>
              <a:rPr lang="en-US" dirty="0"/>
              <a:t>a first-come, first-served </a:t>
            </a:r>
            <a:r>
              <a:rPr lang="en-US" dirty="0" smtClean="0"/>
              <a:t>basis</a:t>
            </a:r>
          </a:p>
          <a:p>
            <a:pPr lvl="1"/>
            <a:r>
              <a:rPr lang="en-US" dirty="0"/>
              <a:t>make partitions one at a time, finding the most homogeneous partition </a:t>
            </a:r>
            <a:r>
              <a:rPr lang="en-US" dirty="0" smtClean="0"/>
              <a:t>first, followed </a:t>
            </a:r>
            <a:r>
              <a:rPr lang="en-US" dirty="0"/>
              <a:t>by the next best, and so on, until all examples have been </a:t>
            </a:r>
            <a:r>
              <a:rPr lang="en-US" dirty="0" smtClean="0"/>
              <a:t>classified</a:t>
            </a:r>
          </a:p>
          <a:p>
            <a:r>
              <a:rPr lang="en-US" dirty="0"/>
              <a:t>greedy algorithms are not </a:t>
            </a:r>
            <a:r>
              <a:rPr lang="en-US" dirty="0" smtClean="0"/>
              <a:t>guaranteed to </a:t>
            </a:r>
            <a:r>
              <a:rPr lang="en-US" dirty="0"/>
              <a:t>generate the optimal, most accurate, or smallest number of </a:t>
            </a:r>
            <a:r>
              <a:rPr lang="en-US" dirty="0" smtClean="0"/>
              <a:t>rules</a:t>
            </a:r>
          </a:p>
          <a:p>
            <a:pPr lvl="1"/>
            <a:r>
              <a:rPr lang="en-US" dirty="0"/>
              <a:t>greedy learner may quickly find </a:t>
            </a:r>
            <a:r>
              <a:rPr lang="en-US" dirty="0" smtClean="0"/>
              <a:t>a single </a:t>
            </a:r>
            <a:r>
              <a:rPr lang="en-US" dirty="0"/>
              <a:t>rule that is accurate for one subset of data; </a:t>
            </a:r>
            <a:endParaRPr lang="en-US" dirty="0" smtClean="0"/>
          </a:p>
          <a:p>
            <a:pPr lvl="1"/>
            <a:r>
              <a:rPr lang="en-US" dirty="0" smtClean="0"/>
              <a:t>the learner may </a:t>
            </a:r>
            <a:r>
              <a:rPr lang="en-US" dirty="0"/>
              <a:t>miss the opportunity to develop a more nuanced set of rules with better </a:t>
            </a:r>
            <a:r>
              <a:rPr lang="en-US" dirty="0" smtClean="0"/>
              <a:t>overall accuracy </a:t>
            </a:r>
            <a:r>
              <a:rPr lang="en-US" dirty="0"/>
              <a:t>on the entire set of data. </a:t>
            </a:r>
            <a:endParaRPr lang="en-US" dirty="0" smtClean="0"/>
          </a:p>
          <a:p>
            <a:r>
              <a:rPr lang="en-US" dirty="0" smtClean="0"/>
              <a:t>without </a:t>
            </a:r>
            <a:r>
              <a:rPr lang="en-US" dirty="0"/>
              <a:t>using the greedy approach </a:t>
            </a:r>
            <a:r>
              <a:rPr lang="en-US" dirty="0" smtClean="0"/>
              <a:t>to rule </a:t>
            </a:r>
            <a:r>
              <a:rPr lang="en-US" dirty="0"/>
              <a:t>learning, it is likely that for all but the smallest of datasets, rule learning </a:t>
            </a:r>
            <a:r>
              <a:rPr lang="en-US" dirty="0" smtClean="0"/>
              <a:t>would be </a:t>
            </a:r>
            <a:r>
              <a:rPr lang="en-US" dirty="0"/>
              <a:t>computationally infeasible</a:t>
            </a:r>
          </a:p>
        </p:txBody>
      </p:sp>
    </p:spTree>
    <p:extLst>
      <p:ext uri="{BB962C8B-B14F-4D97-AF65-F5344CB8AC3E}">
        <p14:creationId xmlns:p14="http://schemas.microsoft.com/office/powerpoint/2010/main" val="42191041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966"/>
          </a:xfrm>
        </p:spPr>
        <p:txBody>
          <a:bodyPr/>
          <a:lstStyle/>
          <a:p>
            <a:r>
              <a:rPr lang="en-US" dirty="0" smtClean="0"/>
              <a:t>computational feasibility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51" y="1299092"/>
            <a:ext cx="7570859" cy="487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recursive </a:t>
            </a:r>
            <a:r>
              <a:rPr lang="en-US" b="1" dirty="0" smtClean="0"/>
              <a:t>partitioning</a:t>
            </a:r>
          </a:p>
          <a:p>
            <a:pPr lvl="1"/>
            <a:r>
              <a:rPr lang="en-US" dirty="0"/>
              <a:t>splits the data </a:t>
            </a:r>
            <a:r>
              <a:rPr lang="en-US" dirty="0" smtClean="0"/>
              <a:t>into subsets</a:t>
            </a:r>
            <a:r>
              <a:rPr lang="en-US" dirty="0"/>
              <a:t>, which are then split repeatedly into even smaller </a:t>
            </a:r>
            <a:r>
              <a:rPr lang="en-US" dirty="0" smtClean="0"/>
              <a:t>subsets, …</a:t>
            </a:r>
          </a:p>
          <a:p>
            <a:pPr lvl="1"/>
            <a:r>
              <a:rPr lang="en-US" dirty="0" smtClean="0"/>
              <a:t>stops </a:t>
            </a:r>
            <a:r>
              <a:rPr lang="en-US" dirty="0"/>
              <a:t>when the algorithm determines the data within </a:t>
            </a:r>
            <a:r>
              <a:rPr lang="en-US" dirty="0" smtClean="0"/>
              <a:t>the subsets </a:t>
            </a:r>
            <a:r>
              <a:rPr lang="en-US" dirty="0"/>
              <a:t>are sufficiently homogenous, or another stopping criterion has been </a:t>
            </a:r>
            <a:r>
              <a:rPr lang="en-US" dirty="0" smtClean="0"/>
              <a:t>met</a:t>
            </a:r>
          </a:p>
          <a:p>
            <a:r>
              <a:rPr lang="en-US" dirty="0" smtClean="0"/>
              <a:t>Steps</a:t>
            </a:r>
          </a:p>
          <a:p>
            <a:pPr lvl="1"/>
            <a:r>
              <a:rPr lang="en-US" dirty="0"/>
              <a:t>the root node represents the entire </a:t>
            </a:r>
            <a:r>
              <a:rPr lang="en-US" dirty="0" smtClean="0"/>
              <a:t>dataset</a:t>
            </a:r>
            <a:endParaRPr lang="en-US" dirty="0"/>
          </a:p>
          <a:p>
            <a:pPr lvl="1"/>
            <a:r>
              <a:rPr lang="en-US" dirty="0" smtClean="0"/>
              <a:t>choose a feature </a:t>
            </a:r>
            <a:r>
              <a:rPr lang="en-US" dirty="0"/>
              <a:t>to split upon; ideally, it chooses the feature most predictive of the target class.</a:t>
            </a:r>
          </a:p>
          <a:p>
            <a:pPr lvl="1"/>
            <a:r>
              <a:rPr lang="en-US" dirty="0"/>
              <a:t>The examples are then partitioned into groups according to the distinct values of </a:t>
            </a:r>
            <a:r>
              <a:rPr lang="en-US" dirty="0" smtClean="0"/>
              <a:t>this feature</a:t>
            </a:r>
          </a:p>
          <a:p>
            <a:pPr lvl="1"/>
            <a:r>
              <a:rPr lang="en-US" dirty="0"/>
              <a:t>stop at a node in a case that:</a:t>
            </a:r>
          </a:p>
          <a:p>
            <a:pPr lvl="2"/>
            <a:r>
              <a:rPr lang="en-US" dirty="0" smtClean="0"/>
              <a:t>All </a:t>
            </a:r>
            <a:r>
              <a:rPr lang="en-US" dirty="0"/>
              <a:t>(or nearly all) of the examples at the node have the same class</a:t>
            </a:r>
          </a:p>
          <a:p>
            <a:pPr lvl="2"/>
            <a:r>
              <a:rPr lang="en-US" dirty="0" smtClean="0"/>
              <a:t>There </a:t>
            </a:r>
            <a:r>
              <a:rPr lang="en-US" dirty="0"/>
              <a:t>are no remaining features to distinguish among the examples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tree has grown to a predefined size limit</a:t>
            </a:r>
          </a:p>
        </p:txBody>
      </p:sp>
    </p:spTree>
    <p:extLst>
      <p:ext uri="{BB962C8B-B14F-4D97-AF65-F5344CB8AC3E}">
        <p14:creationId xmlns:p14="http://schemas.microsoft.com/office/powerpoint/2010/main" val="38547552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Subtle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once divide and conquer splits on a feature, the partitions created </a:t>
            </a:r>
            <a:r>
              <a:rPr lang="en-US" dirty="0" smtClean="0"/>
              <a:t>by the </a:t>
            </a:r>
            <a:r>
              <a:rPr lang="en-US" dirty="0"/>
              <a:t>split may not be re-conquered, only further subdivided.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tree </a:t>
            </a:r>
            <a:r>
              <a:rPr lang="en-US" dirty="0" smtClean="0"/>
              <a:t>is permanently </a:t>
            </a:r>
            <a:r>
              <a:rPr lang="en-US" dirty="0"/>
              <a:t>limited by its history of past decisions. </a:t>
            </a:r>
            <a:endParaRPr lang="en-US" dirty="0" smtClean="0"/>
          </a:p>
          <a:p>
            <a:r>
              <a:rPr lang="en-US" dirty="0"/>
              <a:t>decision </a:t>
            </a:r>
            <a:r>
              <a:rPr lang="en-US" dirty="0" smtClean="0"/>
              <a:t>tree: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an animal walks on land and has fur, then it is a mammal (bears, cats, </a:t>
            </a:r>
            <a:r>
              <a:rPr lang="en-US" dirty="0" smtClean="0"/>
              <a:t>dogs, elephants</a:t>
            </a:r>
            <a:r>
              <a:rPr lang="en-US" dirty="0"/>
              <a:t>, pigs, rabbits, rats, rhinos)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an animal walks on land and does not have fur, then it is not </a:t>
            </a:r>
            <a:r>
              <a:rPr lang="en-US" dirty="0" smtClean="0"/>
              <a:t>a mammal </a:t>
            </a:r>
            <a:r>
              <a:rPr lang="en-US" dirty="0"/>
              <a:t>(frogs)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animal does not walk on land and has fur, then it is a mammal (bats)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animal does not walk on land and does not have fur, then it is not </a:t>
            </a:r>
            <a:r>
              <a:rPr lang="en-US" dirty="0" smtClean="0"/>
              <a:t>a mammal </a:t>
            </a:r>
            <a:r>
              <a:rPr lang="en-US" dirty="0"/>
              <a:t>(birds, insects, sharks, fish, eels)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once separate and conquer finds a rule, any examples not covered by all of the rule's conditions may be re-conquered.</a:t>
            </a:r>
          </a:p>
          <a:p>
            <a:r>
              <a:rPr lang="en-US" dirty="0"/>
              <a:t>The rule </a:t>
            </a:r>
            <a:r>
              <a:rPr lang="en-US" dirty="0" smtClean="0"/>
              <a:t>learner:</a:t>
            </a:r>
            <a:endParaRPr lang="en-US" dirty="0"/>
          </a:p>
          <a:p>
            <a:pPr lvl="1"/>
            <a:r>
              <a:rPr lang="en-US" dirty="0" smtClean="0"/>
              <a:t>Animals </a:t>
            </a:r>
            <a:r>
              <a:rPr lang="en-US" dirty="0"/>
              <a:t>that walk on land and have tails are mammals (bears, cats, </a:t>
            </a:r>
            <a:r>
              <a:rPr lang="en-US" dirty="0" smtClean="0"/>
              <a:t>dogs, elephants</a:t>
            </a:r>
            <a:r>
              <a:rPr lang="en-US" dirty="0"/>
              <a:t>, pigs, rabbits, rats, rhinos)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animal does not has fur, it is not a mammal (birds, eels, fish, </a:t>
            </a:r>
            <a:r>
              <a:rPr lang="en-US" dirty="0" smtClean="0"/>
              <a:t>frogs, insects</a:t>
            </a:r>
            <a:r>
              <a:rPr lang="en-US" dirty="0"/>
              <a:t>, sharks)</a:t>
            </a:r>
          </a:p>
          <a:p>
            <a:pPr lvl="1"/>
            <a:r>
              <a:rPr lang="en-US" dirty="0" smtClean="0"/>
              <a:t>Otherwise</a:t>
            </a:r>
            <a:r>
              <a:rPr lang="en-US" dirty="0"/>
              <a:t>, the animal is a mammal (bats)</a:t>
            </a:r>
          </a:p>
        </p:txBody>
      </p:sp>
    </p:spTree>
    <p:extLst>
      <p:ext uri="{BB962C8B-B14F-4D97-AF65-F5344CB8AC3E}">
        <p14:creationId xmlns:p14="http://schemas.microsoft.com/office/powerpoint/2010/main" val="12703615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762"/>
            <a:ext cx="10515600" cy="1325563"/>
          </a:xfrm>
        </p:spPr>
        <p:txBody>
          <a:bodyPr/>
          <a:lstStyle/>
          <a:p>
            <a:r>
              <a:rPr lang="en-US" dirty="0" smtClean="0"/>
              <a:t>Rule learner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653"/>
            <a:ext cx="10515600" cy="4351338"/>
          </a:xfrm>
        </p:spPr>
        <p:txBody>
          <a:bodyPr/>
          <a:lstStyle/>
          <a:p>
            <a:r>
              <a:rPr lang="en-US" dirty="0" smtClean="0"/>
              <a:t>Note how frog was classified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70323"/>
            <a:ext cx="9552493" cy="40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254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 learners often find a </a:t>
            </a:r>
            <a:r>
              <a:rPr lang="en-US" dirty="0" smtClean="0"/>
              <a:t>more parsimonious </a:t>
            </a:r>
            <a:r>
              <a:rPr lang="en-US" dirty="0"/>
              <a:t>set of rules than those generated from decision trees.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computational cost of rule learners may </a:t>
            </a:r>
            <a:r>
              <a:rPr lang="en-US" dirty="0" smtClean="0"/>
              <a:t>be somewhat </a:t>
            </a:r>
            <a:r>
              <a:rPr lang="en-US" dirty="0"/>
              <a:t>higher than for decision </a:t>
            </a:r>
            <a:r>
              <a:rPr lang="en-US" dirty="0" smtClean="0"/>
              <a:t>trees - </a:t>
            </a:r>
            <a:r>
              <a:rPr lang="en-US" dirty="0"/>
              <a:t>reuse of data </a:t>
            </a:r>
          </a:p>
        </p:txBody>
      </p:sp>
    </p:spTree>
    <p:extLst>
      <p:ext uri="{BB962C8B-B14F-4D97-AF65-F5344CB8AC3E}">
        <p14:creationId xmlns:p14="http://schemas.microsoft.com/office/powerpoint/2010/main" val="39312263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Example – identifying </a:t>
            </a:r>
            <a:r>
              <a:rPr lang="en-US" sz="3200" b="1" dirty="0" smtClean="0"/>
              <a:t>poisonous mushrooms </a:t>
            </a:r>
            <a:r>
              <a:rPr lang="en-US" sz="3200" b="1" dirty="0"/>
              <a:t>with rule learners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are no clear rules </a:t>
            </a:r>
            <a:r>
              <a:rPr lang="en-US" dirty="0" smtClean="0"/>
              <a:t>to </a:t>
            </a:r>
            <a:r>
              <a:rPr lang="en-US" dirty="0"/>
              <a:t>identify whether </a:t>
            </a:r>
            <a:r>
              <a:rPr lang="en-US" dirty="0" smtClean="0"/>
              <a:t>a wild </a:t>
            </a:r>
            <a:r>
              <a:rPr lang="en-US" dirty="0"/>
              <a:t>mushroom is poisonous or </a:t>
            </a:r>
            <a:r>
              <a:rPr lang="en-US" dirty="0" smtClean="0"/>
              <a:t>edible</a:t>
            </a:r>
          </a:p>
          <a:p>
            <a:r>
              <a:rPr lang="en-US" b="1" dirty="0"/>
              <a:t>Step 1 – collecting </a:t>
            </a:r>
            <a:r>
              <a:rPr lang="en-US" b="1" dirty="0" smtClean="0"/>
              <a:t>data</a:t>
            </a:r>
          </a:p>
          <a:p>
            <a:pPr lvl="1"/>
            <a:r>
              <a:rPr lang="en-US" dirty="0"/>
              <a:t>Mushroom dataset by Jeff </a:t>
            </a:r>
            <a:r>
              <a:rPr lang="en-US" dirty="0" err="1"/>
              <a:t>Schlimmer</a:t>
            </a:r>
            <a:r>
              <a:rPr lang="en-US" dirty="0"/>
              <a:t> of Carnegie Mellon University.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raw </a:t>
            </a:r>
            <a:r>
              <a:rPr lang="en-US" dirty="0" smtClean="0"/>
              <a:t>dataset is </a:t>
            </a:r>
            <a:r>
              <a:rPr lang="en-US" dirty="0"/>
              <a:t>available freely at the UCI Machine Learning Repository (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archive.ics.</a:t>
            </a:r>
            <a:r>
              <a:rPr lang="en-US" dirty="0" smtClean="0">
                <a:hlinkClick r:id="rId2"/>
              </a:rPr>
              <a:t>uci.edu/ml</a:t>
            </a:r>
            <a:r>
              <a:rPr lang="en-US" sz="3200" dirty="0" smtClean="0"/>
              <a:t>)</a:t>
            </a:r>
          </a:p>
          <a:p>
            <a:pPr lvl="1"/>
            <a:r>
              <a:rPr lang="en-US" dirty="0"/>
              <a:t>The dataset includes information on 8,124 mushroom samples from 23 species </a:t>
            </a:r>
            <a:r>
              <a:rPr lang="en-US" dirty="0" smtClean="0"/>
              <a:t>of gilled </a:t>
            </a:r>
            <a:r>
              <a:rPr lang="en-US" dirty="0"/>
              <a:t>mushrooms listed in </a:t>
            </a:r>
            <a:r>
              <a:rPr lang="en-US" i="1" dirty="0"/>
              <a:t>Audubon Society Field Guide to North American </a:t>
            </a:r>
            <a:r>
              <a:rPr lang="en-US" i="1" dirty="0" smtClean="0"/>
              <a:t>Mushrooms </a:t>
            </a:r>
            <a:r>
              <a:rPr lang="en-US" dirty="0" smtClean="0"/>
              <a:t>(1981).</a:t>
            </a:r>
          </a:p>
          <a:p>
            <a:pPr lvl="1"/>
            <a:r>
              <a:rPr lang="en-US" dirty="0"/>
              <a:t>22 features of </a:t>
            </a:r>
            <a:r>
              <a:rPr lang="en-US" dirty="0" smtClean="0"/>
              <a:t>the mushroom </a:t>
            </a:r>
            <a:r>
              <a:rPr lang="en-US" dirty="0"/>
              <a:t>samples, including characteristics such as cap shape, cap color, odor, </a:t>
            </a:r>
            <a:r>
              <a:rPr lang="en-US" dirty="0" smtClean="0"/>
              <a:t>gill size </a:t>
            </a:r>
            <a:r>
              <a:rPr lang="en-US" dirty="0"/>
              <a:t>and color, stalk shape, and </a:t>
            </a:r>
            <a:r>
              <a:rPr lang="en-US" dirty="0" smtClean="0"/>
              <a:t>habitat</a:t>
            </a:r>
          </a:p>
          <a:p>
            <a:pPr lvl="1"/>
            <a:r>
              <a:rPr lang="en-US" dirty="0" smtClean="0"/>
              <a:t>Download the </a:t>
            </a:r>
            <a:r>
              <a:rPr lang="en-US" dirty="0"/>
              <a:t>mushrooms.csv file from the </a:t>
            </a:r>
            <a:r>
              <a:rPr lang="en-US" dirty="0" err="1"/>
              <a:t>Packt</a:t>
            </a:r>
            <a:r>
              <a:rPr lang="en-US" dirty="0"/>
              <a:t> Publishing website</a:t>
            </a:r>
          </a:p>
        </p:txBody>
      </p:sp>
    </p:spTree>
    <p:extLst>
      <p:ext uri="{BB962C8B-B14F-4D97-AF65-F5344CB8AC3E}">
        <p14:creationId xmlns:p14="http://schemas.microsoft.com/office/powerpoint/2010/main" val="26233100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2 – exploring and preparing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&gt; mushrooms </a:t>
            </a:r>
            <a:r>
              <a:rPr lang="en-US" b="1" dirty="0"/>
              <a:t>&lt;- read.csv("mushrooms.csv", </a:t>
            </a:r>
            <a:r>
              <a:rPr lang="en-US" b="1" dirty="0" err="1"/>
              <a:t>stringsAsFactors</a:t>
            </a:r>
            <a:r>
              <a:rPr lang="en-US" b="1" dirty="0"/>
              <a:t> = TRUE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/>
              <a:t>The output of the </a:t>
            </a:r>
            <a:r>
              <a:rPr lang="en-US" dirty="0" err="1"/>
              <a:t>str</a:t>
            </a:r>
            <a:r>
              <a:rPr lang="en-US" dirty="0"/>
              <a:t>(mushrooms</a:t>
            </a:r>
            <a:r>
              <a:rPr lang="en-US" dirty="0" smtClean="0"/>
              <a:t>) include:</a:t>
            </a:r>
          </a:p>
          <a:p>
            <a:pPr marL="0" indent="0">
              <a:buNone/>
            </a:pPr>
            <a:r>
              <a:rPr lang="en-US" b="1" dirty="0"/>
              <a:t>$ </a:t>
            </a:r>
            <a:r>
              <a:rPr lang="en-US" b="1" dirty="0" err="1"/>
              <a:t>veil_type</a:t>
            </a:r>
            <a:r>
              <a:rPr lang="en-US" b="1" dirty="0"/>
              <a:t> : Factor w/ 1 level "partial": 1 1 1 1 1 1 </a:t>
            </a:r>
            <a:r>
              <a:rPr lang="en-US" b="1" dirty="0" smtClean="0"/>
              <a:t>...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/>
              <a:t>since the veil type does not vary </a:t>
            </a:r>
            <a:r>
              <a:rPr lang="en-US" dirty="0" smtClean="0"/>
              <a:t>across samples</a:t>
            </a:r>
            <a:r>
              <a:rPr lang="en-US" dirty="0"/>
              <a:t>, it does not provide any useful information for </a:t>
            </a:r>
            <a:r>
              <a:rPr lang="en-US" dirty="0" smtClean="0"/>
              <a:t>prediction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mushrooms$veil_type</a:t>
            </a:r>
            <a:r>
              <a:rPr lang="en-US" b="1" dirty="0" smtClean="0"/>
              <a:t> </a:t>
            </a:r>
            <a:r>
              <a:rPr lang="en-US" b="1" dirty="0"/>
              <a:t>&lt;- </a:t>
            </a:r>
            <a:r>
              <a:rPr lang="en-US" b="1" dirty="0" smtClean="0"/>
              <a:t>NULL</a:t>
            </a:r>
          </a:p>
          <a:p>
            <a:r>
              <a:rPr lang="en-US" dirty="0"/>
              <a:t>By assigning NULL to the veil type vector, R eliminates the feature from </a:t>
            </a:r>
            <a:r>
              <a:rPr lang="en-US" dirty="0" smtClean="0"/>
              <a:t>the mushrooms </a:t>
            </a:r>
            <a:r>
              <a:rPr lang="en-US" dirty="0"/>
              <a:t>data frame</a:t>
            </a:r>
          </a:p>
        </p:txBody>
      </p:sp>
    </p:spTree>
    <p:extLst>
      <p:ext uri="{BB962C8B-B14F-4D97-AF65-F5344CB8AC3E}">
        <p14:creationId xmlns:p14="http://schemas.microsoft.com/office/powerpoint/2010/main" val="8280993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distribution of </a:t>
            </a:r>
            <a:r>
              <a:rPr lang="en-US" sz="4000" dirty="0" smtClean="0"/>
              <a:t>the mushroom </a:t>
            </a:r>
            <a:r>
              <a:rPr lang="en-US" sz="4000" dirty="0"/>
              <a:t>type class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About 52 percent of the mushroom samples (</a:t>
            </a:r>
            <a:r>
              <a:rPr lang="en-US" i="1" dirty="0"/>
              <a:t>N = 4,208</a:t>
            </a:r>
            <a:r>
              <a:rPr lang="en-US" dirty="0"/>
              <a:t>) are edible, while 48 </a:t>
            </a:r>
            <a:r>
              <a:rPr lang="en-US" dirty="0" smtClean="0"/>
              <a:t>percent (</a:t>
            </a:r>
            <a:r>
              <a:rPr lang="en-US" i="1" dirty="0" smtClean="0"/>
              <a:t>N </a:t>
            </a:r>
            <a:r>
              <a:rPr lang="en-US" i="1" dirty="0"/>
              <a:t>= 3,916</a:t>
            </a:r>
            <a:r>
              <a:rPr lang="en-US" dirty="0"/>
              <a:t>) are </a:t>
            </a:r>
            <a:r>
              <a:rPr lang="en-US" dirty="0" smtClean="0"/>
              <a:t>poisonous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we do not need to hold </a:t>
            </a:r>
            <a:r>
              <a:rPr lang="en-US" dirty="0" smtClean="0"/>
              <a:t>some samples </a:t>
            </a:r>
            <a:r>
              <a:rPr lang="en-US" dirty="0"/>
              <a:t>out of the training data for testing purposes. We are not trying to </a:t>
            </a:r>
            <a:r>
              <a:rPr lang="en-US" dirty="0" smtClean="0"/>
              <a:t>develop rules </a:t>
            </a:r>
            <a:r>
              <a:rPr lang="en-US" dirty="0"/>
              <a:t>that cover unforeseen types of mushrooms; we are merely trying to find </a:t>
            </a:r>
            <a:r>
              <a:rPr lang="en-US" dirty="0" smtClean="0"/>
              <a:t>rules that </a:t>
            </a:r>
            <a:r>
              <a:rPr lang="en-US" dirty="0"/>
              <a:t>accurately depict the complete set of known mushroom types. Therefore, we </a:t>
            </a:r>
            <a:r>
              <a:rPr lang="en-US" dirty="0" smtClean="0"/>
              <a:t>can build </a:t>
            </a:r>
            <a:r>
              <a:rPr lang="en-US" dirty="0"/>
              <a:t>and test the model on the same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82" y="2688143"/>
            <a:ext cx="4480142" cy="14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457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3 – training a model on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ZeroR</a:t>
            </a:r>
            <a:r>
              <a:rPr lang="en-US" dirty="0"/>
              <a:t> ignores all of the features and simply predicts the target's </a:t>
            </a:r>
            <a:r>
              <a:rPr lang="en-US" dirty="0" smtClean="0"/>
              <a:t>mode</a:t>
            </a:r>
          </a:p>
          <a:p>
            <a:pPr lvl="1"/>
            <a:r>
              <a:rPr lang="en-US" dirty="0" smtClean="0"/>
              <a:t>its </a:t>
            </a:r>
            <a:r>
              <a:rPr lang="en-US" dirty="0"/>
              <a:t>rule would state that all the mushrooms are </a:t>
            </a:r>
            <a:r>
              <a:rPr lang="en-US" dirty="0" smtClean="0"/>
              <a:t>edible</a:t>
            </a:r>
          </a:p>
          <a:p>
            <a:r>
              <a:rPr lang="en-US" dirty="0"/>
              <a:t>use the 1R implementation in the </a:t>
            </a:r>
            <a:r>
              <a:rPr lang="en-US" dirty="0" err="1"/>
              <a:t>RWeka</a:t>
            </a:r>
            <a:r>
              <a:rPr lang="en-US" dirty="0"/>
              <a:t> package called </a:t>
            </a:r>
            <a:r>
              <a:rPr lang="en-US" dirty="0" err="1"/>
              <a:t>OneR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/>
              <a:t>install.packages</a:t>
            </a:r>
            <a:r>
              <a:rPr lang="en-US" dirty="0"/>
              <a:t>("</a:t>
            </a:r>
            <a:r>
              <a:rPr lang="en-US" dirty="0" err="1"/>
              <a:t>RWeka</a:t>
            </a:r>
            <a:r>
              <a:rPr lang="en-US" dirty="0" smtClean="0"/>
              <a:t>")</a:t>
            </a:r>
          </a:p>
          <a:p>
            <a:pPr lvl="1"/>
            <a:r>
              <a:rPr lang="en-US" dirty="0"/>
              <a:t>library(</a:t>
            </a:r>
            <a:r>
              <a:rPr lang="en-US" dirty="0" err="1"/>
              <a:t>RWeka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89342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366" y="601331"/>
            <a:ext cx="6717811" cy="56987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9576" y="2079812"/>
            <a:ext cx="3666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 formula syntax </a:t>
            </a:r>
            <a:r>
              <a:rPr lang="en-US" dirty="0" smtClean="0"/>
              <a:t>–</a:t>
            </a:r>
          </a:p>
          <a:p>
            <a:r>
              <a:rPr lang="en-US" dirty="0" smtClean="0"/>
              <a:t>The </a:t>
            </a:r>
            <a:r>
              <a:rPr lang="en-US" dirty="0"/>
              <a:t>class variable to be</a:t>
            </a:r>
          </a:p>
          <a:p>
            <a:r>
              <a:rPr lang="en-US" dirty="0"/>
              <a:t>learned goes to the left of the tilde, and the predictor features are written on the right,</a:t>
            </a:r>
          </a:p>
          <a:p>
            <a:r>
              <a:rPr lang="en-US" dirty="0"/>
              <a:t>separated by + </a:t>
            </a:r>
            <a:r>
              <a:rPr lang="en-US" dirty="0" smtClean="0"/>
              <a:t>operators</a:t>
            </a:r>
          </a:p>
          <a:p>
            <a:r>
              <a:rPr lang="en-US" dirty="0" smtClean="0"/>
              <a:t>e.g., </a:t>
            </a:r>
            <a:r>
              <a:rPr lang="en-US" dirty="0"/>
              <a:t>y ~ x1 + </a:t>
            </a:r>
            <a:r>
              <a:rPr lang="en-US" dirty="0" smtClean="0"/>
              <a:t>x2</a:t>
            </a:r>
          </a:p>
          <a:p>
            <a:r>
              <a:rPr lang="en-US" dirty="0"/>
              <a:t>y ~ .</a:t>
            </a:r>
          </a:p>
        </p:txBody>
      </p:sp>
    </p:spTree>
    <p:extLst>
      <p:ext uri="{BB962C8B-B14F-4D97-AF65-F5344CB8AC3E}">
        <p14:creationId xmlns:p14="http://schemas.microsoft.com/office/powerpoint/2010/main" val="23826542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8169"/>
          </a:xfrm>
        </p:spPr>
        <p:txBody>
          <a:bodyPr/>
          <a:lstStyle/>
          <a:p>
            <a:r>
              <a:rPr lang="en-US" dirty="0"/>
              <a:t>constructing </a:t>
            </a:r>
            <a:r>
              <a:rPr lang="en-US" dirty="0" smtClean="0"/>
              <a:t>the rules </a:t>
            </a:r>
            <a:r>
              <a:rPr lang="en-US" dirty="0"/>
              <a:t>to predict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9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&gt; mushroom_1R &lt;- </a:t>
            </a:r>
            <a:r>
              <a:rPr lang="en-US" sz="2400" dirty="0" err="1"/>
              <a:t>OneR</a:t>
            </a:r>
            <a:r>
              <a:rPr lang="en-US" sz="2400" dirty="0"/>
              <a:t>(type ~ ., data = mushrooms)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9371"/>
            <a:ext cx="3544362" cy="4315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8823" y="3550024"/>
            <a:ext cx="5723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rules could </a:t>
            </a:r>
            <a:r>
              <a:rPr lang="en-US" dirty="0" smtClean="0"/>
              <a:t>be summarized </a:t>
            </a:r>
            <a:r>
              <a:rPr lang="en-US" dirty="0"/>
              <a:t>in a simple rule of thumb: "if the mushroom smells unappetizing, </a:t>
            </a:r>
            <a:r>
              <a:rPr lang="en-US" dirty="0" smtClean="0"/>
              <a:t>then it </a:t>
            </a:r>
            <a:r>
              <a:rPr lang="en-US" dirty="0"/>
              <a:t>is likely to be poisonous."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4742329" y="3857039"/>
            <a:ext cx="484094" cy="309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959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4 – evaluating model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2" y="1475578"/>
            <a:ext cx="4657434" cy="4322284"/>
          </a:xfrm>
        </p:spPr>
      </p:pic>
      <p:sp>
        <p:nvSpPr>
          <p:cNvPr id="3" name="TextBox 2"/>
          <p:cNvSpPr txBox="1"/>
          <p:nvPr/>
        </p:nvSpPr>
        <p:spPr>
          <a:xfrm>
            <a:off x="4810540" y="4800086"/>
            <a:ext cx="6745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= </a:t>
            </a:r>
            <a:r>
              <a:rPr lang="en-US" sz="2000" dirty="0" smtClean="0"/>
              <a:t>edible and </a:t>
            </a:r>
            <a:r>
              <a:rPr lang="en-US" sz="2000" dirty="0"/>
              <a:t>b = </a:t>
            </a:r>
            <a:r>
              <a:rPr lang="en-US" sz="2000" dirty="0" smtClean="0"/>
              <a:t>poisonous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1R classifier </a:t>
            </a:r>
            <a:r>
              <a:rPr lang="en-US" sz="2000" dirty="0" smtClean="0"/>
              <a:t>did not </a:t>
            </a:r>
            <a:r>
              <a:rPr lang="en-US" sz="2000" dirty="0"/>
              <a:t>classify any edible mushrooms as </a:t>
            </a:r>
            <a:r>
              <a:rPr lang="en-US" sz="2000" dirty="0" smtClean="0"/>
              <a:t>poisonous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 </a:t>
            </a:r>
            <a:r>
              <a:rPr lang="en-US" sz="2000" dirty="0"/>
              <a:t>did classify 120 </a:t>
            </a:r>
            <a:r>
              <a:rPr lang="en-US" sz="2000" dirty="0" smtClean="0"/>
              <a:t>poisonous mushrooms </a:t>
            </a:r>
            <a:r>
              <a:rPr lang="en-US" sz="2000" dirty="0"/>
              <a:t>as edible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3877760" y="5075584"/>
            <a:ext cx="583096" cy="505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6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604"/>
          </a:xfrm>
        </p:spPr>
        <p:txBody>
          <a:bodyPr/>
          <a:lstStyle/>
          <a:p>
            <a:r>
              <a:rPr lang="en-US" dirty="0" smtClean="0"/>
              <a:t>Example - </a:t>
            </a:r>
            <a:r>
              <a:rPr lang="en-US" dirty="0"/>
              <a:t>Hollywood 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918" y="1084730"/>
            <a:ext cx="10515600" cy="4351338"/>
          </a:xfrm>
        </p:spPr>
        <p:txBody>
          <a:bodyPr/>
          <a:lstStyle/>
          <a:p>
            <a:r>
              <a:rPr lang="en-US" dirty="0"/>
              <a:t>predict whether a potential movie would fall into one </a:t>
            </a:r>
            <a:r>
              <a:rPr lang="en-US" dirty="0" smtClean="0"/>
              <a:t>of three </a:t>
            </a:r>
            <a:r>
              <a:rPr lang="en-US" dirty="0"/>
              <a:t>categories: </a:t>
            </a:r>
            <a:r>
              <a:rPr lang="en-US" b="1" dirty="0"/>
              <a:t>Critical Success</a:t>
            </a:r>
            <a:r>
              <a:rPr lang="en-US" dirty="0"/>
              <a:t>, </a:t>
            </a:r>
            <a:r>
              <a:rPr lang="en-US" b="1" dirty="0"/>
              <a:t>Mainstream Hit</a:t>
            </a:r>
            <a:r>
              <a:rPr lang="en-US" dirty="0"/>
              <a:t>, or </a:t>
            </a:r>
            <a:r>
              <a:rPr lang="en-US" b="1" dirty="0"/>
              <a:t>Box Office </a:t>
            </a:r>
            <a:r>
              <a:rPr lang="en-US" b="1" dirty="0" smtClean="0"/>
              <a:t>Bust</a:t>
            </a:r>
          </a:p>
          <a:p>
            <a:r>
              <a:rPr lang="en-US" dirty="0"/>
              <a:t>the </a:t>
            </a:r>
            <a:r>
              <a:rPr lang="en-US" dirty="0" smtClean="0"/>
              <a:t>factors leading </a:t>
            </a:r>
            <a:r>
              <a:rPr lang="en-US" dirty="0"/>
              <a:t>to the success and failure of the company's 30 most recent releases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915" y="2814918"/>
            <a:ext cx="6090167" cy="34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630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877"/>
          </a:xfrm>
        </p:spPr>
        <p:txBody>
          <a:bodyPr/>
          <a:lstStyle/>
          <a:p>
            <a:r>
              <a:rPr lang="en-US" b="1" dirty="0"/>
              <a:t>Step 5 – improving model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1834"/>
            <a:ext cx="4339107" cy="4351338"/>
          </a:xfrm>
        </p:spPr>
        <p:txBody>
          <a:bodyPr/>
          <a:lstStyle/>
          <a:p>
            <a:r>
              <a:rPr lang="en-US" dirty="0" err="1"/>
              <a:t>JRip</a:t>
            </a:r>
            <a:r>
              <a:rPr lang="en-US" dirty="0"/>
              <a:t>(), a </a:t>
            </a:r>
            <a:r>
              <a:rPr lang="en-US" dirty="0" smtClean="0"/>
              <a:t>Java-based implementation </a:t>
            </a:r>
            <a:r>
              <a:rPr lang="en-US" dirty="0"/>
              <a:t>of the RIPPER rule learning </a:t>
            </a:r>
            <a:r>
              <a:rPr lang="en-US" dirty="0" smtClean="0"/>
              <a:t>algorithm</a:t>
            </a:r>
          </a:p>
          <a:p>
            <a:r>
              <a:rPr lang="en-US" dirty="0"/>
              <a:t>included in the </a:t>
            </a:r>
            <a:r>
              <a:rPr lang="en-US" dirty="0" err="1"/>
              <a:t>RWeka</a:t>
            </a:r>
            <a:r>
              <a:rPr lang="en-US" dirty="0"/>
              <a:t> package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38" y="1094002"/>
            <a:ext cx="6332343" cy="53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474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735"/>
          </a:xfrm>
        </p:spPr>
        <p:txBody>
          <a:bodyPr/>
          <a:lstStyle/>
          <a:p>
            <a:r>
              <a:rPr lang="en-US" dirty="0"/>
              <a:t>train the </a:t>
            </a:r>
            <a:r>
              <a:rPr lang="en-US" dirty="0" err="1"/>
              <a:t>JRip</a:t>
            </a:r>
            <a:r>
              <a:rPr lang="en-US" dirty="0"/>
              <a:t>() rule learner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86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&gt; </a:t>
            </a:r>
            <a:r>
              <a:rPr lang="en-US" sz="2000" dirty="0" err="1"/>
              <a:t>mushroom_JRip</a:t>
            </a:r>
            <a:r>
              <a:rPr lang="en-US" sz="2000" dirty="0"/>
              <a:t> &lt;- </a:t>
            </a:r>
            <a:r>
              <a:rPr lang="en-US" sz="2000" dirty="0" err="1"/>
              <a:t>JRip</a:t>
            </a:r>
            <a:r>
              <a:rPr lang="en-US" sz="2000" dirty="0"/>
              <a:t>(type ~ ., data = mushrooms)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5830"/>
            <a:ext cx="8361116" cy="490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658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nine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first three rules could be expressed as: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odor is foul, then the mushroom type is poisonous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gill size is narrow and the gill color is buff, then the mushroom </a:t>
            </a:r>
            <a:r>
              <a:rPr lang="en-US" dirty="0" smtClean="0"/>
              <a:t>type is </a:t>
            </a:r>
            <a:r>
              <a:rPr lang="en-US" dirty="0"/>
              <a:t>poisonous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gill size is narrow and the odor is pungent, then the </a:t>
            </a:r>
            <a:r>
              <a:rPr lang="en-US" dirty="0" smtClean="0"/>
              <a:t>mushroom type </a:t>
            </a:r>
            <a:r>
              <a:rPr lang="en-US" dirty="0"/>
              <a:t>is </a:t>
            </a:r>
            <a:r>
              <a:rPr lang="en-US" dirty="0" smtClean="0"/>
              <a:t>poisonous</a:t>
            </a:r>
          </a:p>
          <a:p>
            <a:r>
              <a:rPr lang="en-US" dirty="0"/>
              <a:t>the ninth rule implies that any mushroom sample that was not covered </a:t>
            </a:r>
            <a:r>
              <a:rPr lang="en-US" dirty="0" smtClean="0"/>
              <a:t>by the </a:t>
            </a:r>
            <a:r>
              <a:rPr lang="en-US" dirty="0"/>
              <a:t>preceding eight rules is </a:t>
            </a:r>
            <a:r>
              <a:rPr lang="en-US" dirty="0" smtClean="0"/>
              <a:t>edible</a:t>
            </a:r>
          </a:p>
          <a:p>
            <a:pPr lvl="1"/>
            <a:r>
              <a:rPr lang="en-US" dirty="0"/>
              <a:t>Else, the mushroom is </a:t>
            </a:r>
            <a:r>
              <a:rPr lang="en-US" dirty="0" smtClean="0"/>
              <a:t>edible</a:t>
            </a:r>
          </a:p>
          <a:p>
            <a:r>
              <a:rPr lang="en-US" dirty="0"/>
              <a:t>The numbers next to each rule indicate the number of instances covered by </a:t>
            </a:r>
            <a:r>
              <a:rPr lang="en-US" dirty="0" smtClean="0"/>
              <a:t>the rule </a:t>
            </a:r>
            <a:r>
              <a:rPr lang="en-US" dirty="0"/>
              <a:t>and a count of misclassified instances</a:t>
            </a:r>
          </a:p>
        </p:txBody>
      </p:sp>
    </p:spTree>
    <p:extLst>
      <p:ext uri="{BB962C8B-B14F-4D97-AF65-F5344CB8AC3E}">
        <p14:creationId xmlns:p14="http://schemas.microsoft.com/office/powerpoint/2010/main" val="18934143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the rules are applied </a:t>
            </a:r>
            <a:r>
              <a:rPr lang="en-US" sz="4000" dirty="0" smtClean="0"/>
              <a:t>to the </a:t>
            </a:r>
            <a:r>
              <a:rPr lang="en-US" sz="4000" dirty="0"/>
              <a:t>mushroom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65" y="1482415"/>
            <a:ext cx="6606322" cy="47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325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6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9251"/>
          </a:xfrm>
        </p:spPr>
        <p:txBody>
          <a:bodyPr/>
          <a:lstStyle/>
          <a:p>
            <a:r>
              <a:rPr lang="en-US" dirty="0"/>
              <a:t>build a </a:t>
            </a:r>
            <a:r>
              <a:rPr lang="en-US" dirty="0" smtClean="0"/>
              <a:t>decision </a:t>
            </a:r>
            <a:r>
              <a:rPr lang="en-US" dirty="0"/>
              <a:t>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9813"/>
            <a:ext cx="10515600" cy="4351338"/>
          </a:xfrm>
        </p:spPr>
        <p:txBody>
          <a:bodyPr/>
          <a:lstStyle/>
          <a:p>
            <a:r>
              <a:rPr lang="en-US" dirty="0"/>
              <a:t>split the feature indicating the </a:t>
            </a:r>
            <a:r>
              <a:rPr lang="en-US" dirty="0" smtClean="0"/>
              <a:t>number of </a:t>
            </a:r>
            <a:r>
              <a:rPr lang="en-US" dirty="0"/>
              <a:t>celebrities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445" y="1825625"/>
            <a:ext cx="5946944" cy="468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3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9251"/>
          </a:xfrm>
        </p:spPr>
        <p:txBody>
          <a:bodyPr/>
          <a:lstStyle/>
          <a:p>
            <a:r>
              <a:rPr lang="en-US" dirty="0"/>
              <a:t>build a </a:t>
            </a:r>
            <a:r>
              <a:rPr lang="en-US" dirty="0" smtClean="0"/>
              <a:t>decision tree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9813"/>
            <a:ext cx="10515600" cy="4351338"/>
          </a:xfrm>
        </p:spPr>
        <p:txBody>
          <a:bodyPr/>
          <a:lstStyle/>
          <a:p>
            <a:r>
              <a:rPr lang="en-US" dirty="0"/>
              <a:t>another split between movies with and without a high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14" y="1812257"/>
            <a:ext cx="5641972" cy="44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1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4615</Words>
  <Application>Microsoft Office PowerPoint</Application>
  <PresentationFormat>Widescreen</PresentationFormat>
  <Paragraphs>414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Calibri</vt:lpstr>
      <vt:lpstr>Calibri Light</vt:lpstr>
      <vt:lpstr>Courier New</vt:lpstr>
      <vt:lpstr>CourierStd-Bold</vt:lpstr>
      <vt:lpstr>Office Theme</vt:lpstr>
      <vt:lpstr>Chapter 5</vt:lpstr>
      <vt:lpstr>decision trees and rule learners</vt:lpstr>
      <vt:lpstr>Understanding decision trees</vt:lpstr>
      <vt:lpstr>benefit of decision tree algorithms</vt:lpstr>
      <vt:lpstr>Pros and cons</vt:lpstr>
      <vt:lpstr>Divide and conquer</vt:lpstr>
      <vt:lpstr>Example - Hollywood studio</vt:lpstr>
      <vt:lpstr>build a decision tree</vt:lpstr>
      <vt:lpstr>build a decision tree cont’d</vt:lpstr>
      <vt:lpstr>build a decision tree cont’d</vt:lpstr>
      <vt:lpstr>axis-parallel splits</vt:lpstr>
      <vt:lpstr>The C5.0 decision tree algorithm</vt:lpstr>
      <vt:lpstr>Pros and cons</vt:lpstr>
      <vt:lpstr>Choosing the best split</vt:lpstr>
      <vt:lpstr>entropy</vt:lpstr>
      <vt:lpstr>mathematical notion</vt:lpstr>
      <vt:lpstr>entropy for all the possible two-class arrangements</vt:lpstr>
      <vt:lpstr>determine the optimal feature to split upon</vt:lpstr>
      <vt:lpstr>information gain</vt:lpstr>
      <vt:lpstr>splitting on numeric features</vt:lpstr>
      <vt:lpstr>Pruning the decision tree</vt:lpstr>
      <vt:lpstr>post-pruning</vt:lpstr>
      <vt:lpstr>Example – identifying risky bank loans using C5.0 decision trees</vt:lpstr>
      <vt:lpstr>The dataset</vt:lpstr>
      <vt:lpstr>Step 2 – exploring and preparing the data</vt:lpstr>
      <vt:lpstr>Numeric features and default rate</vt:lpstr>
      <vt:lpstr>Data preparation – creating random training and test datasets</vt:lpstr>
      <vt:lpstr>The commands</vt:lpstr>
      <vt:lpstr>Step 3 – training a model on the data</vt:lpstr>
      <vt:lpstr>use the default C5.0 configuration</vt:lpstr>
      <vt:lpstr>see the tree's decisions</vt:lpstr>
      <vt:lpstr>confusion matrix</vt:lpstr>
      <vt:lpstr>Step 4 – evaluating model performance</vt:lpstr>
      <vt:lpstr>Step 5 – improving model performance</vt:lpstr>
      <vt:lpstr>The trials parameter</vt:lpstr>
      <vt:lpstr>the model's performance</vt:lpstr>
      <vt:lpstr>Making mistakes more costlier than others</vt:lpstr>
      <vt:lpstr>penalty values</vt:lpstr>
      <vt:lpstr>The result</vt:lpstr>
      <vt:lpstr>Understanding classification rules</vt:lpstr>
      <vt:lpstr>some distinct advantages</vt:lpstr>
      <vt:lpstr>Separate and conquer</vt:lpstr>
      <vt:lpstr>identify whether or not an animal is a mammal</vt:lpstr>
      <vt:lpstr>frogs are amphibians, not mammals</vt:lpstr>
      <vt:lpstr>distinguishing bats from the other remaining animals</vt:lpstr>
      <vt:lpstr>the rule learning process stops</vt:lpstr>
      <vt:lpstr>The 1R algorithm</vt:lpstr>
      <vt:lpstr>strengths and weaknesses of the 1R algorithm</vt:lpstr>
      <vt:lpstr>The way 1R works</vt:lpstr>
      <vt:lpstr>how 1R works for the animal data</vt:lpstr>
      <vt:lpstr>the single most important rule</vt:lpstr>
      <vt:lpstr>The RIPPER algorithm</vt:lpstr>
      <vt:lpstr>Repeated Incremental Pruning to Produce Error Reduction (RIPPER)</vt:lpstr>
      <vt:lpstr>the RIPPER algorithm</vt:lpstr>
      <vt:lpstr>Pros and cons</vt:lpstr>
      <vt:lpstr>Rules from decision trees</vt:lpstr>
      <vt:lpstr>predict movie success</vt:lpstr>
      <vt:lpstr>What makes trees and rules greedy?</vt:lpstr>
      <vt:lpstr>computational feasibility</vt:lpstr>
      <vt:lpstr>Subtle differences</vt:lpstr>
      <vt:lpstr>Rule learner</vt:lpstr>
      <vt:lpstr>Comparison</vt:lpstr>
      <vt:lpstr>Example – identifying poisonous mushrooms with rule learners</vt:lpstr>
      <vt:lpstr>Step 2 – exploring and preparing the data</vt:lpstr>
      <vt:lpstr>distribution of the mushroom type class variable</vt:lpstr>
      <vt:lpstr>Step 3 – training a model on the data</vt:lpstr>
      <vt:lpstr>Syntax</vt:lpstr>
      <vt:lpstr>constructing the rules to predict type</vt:lpstr>
      <vt:lpstr>Step 4 – evaluating model performance</vt:lpstr>
      <vt:lpstr>Step 5 – improving model performance</vt:lpstr>
      <vt:lpstr>train the JRip() rule learner</vt:lpstr>
      <vt:lpstr>nine rules</vt:lpstr>
      <vt:lpstr>how the rules are applied to the mushroom data</vt:lpstr>
      <vt:lpstr>The End of Chapter 5</vt:lpstr>
    </vt:vector>
  </TitlesOfParts>
  <Company>University of Houston Downtown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LinH</dc:creator>
  <cp:lastModifiedBy>Lin, Hong</cp:lastModifiedBy>
  <cp:revision>92</cp:revision>
  <dcterms:created xsi:type="dcterms:W3CDTF">2017-02-16T05:09:24Z</dcterms:created>
  <dcterms:modified xsi:type="dcterms:W3CDTF">2018-02-19T23:08:39Z</dcterms:modified>
</cp:coreProperties>
</file>