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718-985E-4774-B214-B60AF9837D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0B1D-424F-42CB-8435-962A8F51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7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718-985E-4774-B214-B60AF9837D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0B1D-424F-42CB-8435-962A8F51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8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718-985E-4774-B214-B60AF9837D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0B1D-424F-42CB-8435-962A8F51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4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718-985E-4774-B214-B60AF9837D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0B1D-424F-42CB-8435-962A8F51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7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718-985E-4774-B214-B60AF9837D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0B1D-424F-42CB-8435-962A8F51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0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718-985E-4774-B214-B60AF9837D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0B1D-424F-42CB-8435-962A8F51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718-985E-4774-B214-B60AF9837D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0B1D-424F-42CB-8435-962A8F51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718-985E-4774-B214-B60AF9837D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0B1D-424F-42CB-8435-962A8F51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9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718-985E-4774-B214-B60AF9837D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0B1D-424F-42CB-8435-962A8F51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5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718-985E-4774-B214-B60AF9837D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0B1D-424F-42CB-8435-962A8F51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2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718-985E-4774-B214-B60AF9837D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0B1D-424F-42CB-8435-962A8F51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7D718-985E-4774-B214-B60AF9837DE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B1D-424F-42CB-8435-962A8F51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3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dt.fee.unicamp.br/~tiago/smsspamcollection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snowball.tartarus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Probabilistic Learning – Classification Using Naïve Bayes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89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intersection </a:t>
            </a:r>
            <a:r>
              <a:rPr lang="en-US" dirty="0" smtClean="0"/>
              <a:t>of two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P(spam ∩ Viagra</a:t>
            </a:r>
            <a:r>
              <a:rPr lang="en-US" i="1" dirty="0" smtClean="0"/>
              <a:t>)</a:t>
            </a:r>
            <a:r>
              <a:rPr lang="en-US" dirty="0" smtClean="0"/>
              <a:t> - </a:t>
            </a:r>
            <a:r>
              <a:rPr lang="en-US" dirty="0"/>
              <a:t>the probability that both </a:t>
            </a:r>
            <a:r>
              <a:rPr lang="en-US" i="1" dirty="0"/>
              <a:t>P(spam) </a:t>
            </a:r>
            <a:r>
              <a:rPr lang="en-US" dirty="0"/>
              <a:t>and </a:t>
            </a:r>
            <a:r>
              <a:rPr lang="en-US" i="1" dirty="0"/>
              <a:t>P(Viagra) </a:t>
            </a:r>
            <a:r>
              <a:rPr lang="en-US" dirty="0" smtClean="0"/>
              <a:t>occur</a:t>
            </a:r>
          </a:p>
          <a:p>
            <a:r>
              <a:rPr lang="en-US" i="1" dirty="0"/>
              <a:t>A ∩ B </a:t>
            </a:r>
            <a:r>
              <a:rPr lang="en-US" dirty="0"/>
              <a:t>refers to the event in which both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 </a:t>
            </a:r>
            <a:r>
              <a:rPr lang="en-US" dirty="0" smtClean="0"/>
              <a:t>occur</a:t>
            </a:r>
          </a:p>
          <a:p>
            <a:r>
              <a:rPr lang="en-US" b="1" dirty="0"/>
              <a:t>joint </a:t>
            </a:r>
            <a:r>
              <a:rPr lang="en-US" b="1" dirty="0" smtClean="0"/>
              <a:t>probability - </a:t>
            </a:r>
            <a:r>
              <a:rPr lang="en-US" dirty="0"/>
              <a:t>how the probability of one event is related to the probability of the </a:t>
            </a:r>
            <a:r>
              <a:rPr lang="en-US" dirty="0" smtClean="0"/>
              <a:t>other</a:t>
            </a:r>
          </a:p>
          <a:p>
            <a:r>
              <a:rPr lang="en-US" b="1" dirty="0"/>
              <a:t>independent </a:t>
            </a:r>
            <a:r>
              <a:rPr lang="en-US" b="1" dirty="0" smtClean="0"/>
              <a:t>events – </a:t>
            </a:r>
            <a:r>
              <a:rPr lang="en-US" dirty="0" smtClean="0"/>
              <a:t>two events </a:t>
            </a:r>
            <a:r>
              <a:rPr lang="en-US" dirty="0"/>
              <a:t>are totally </a:t>
            </a:r>
            <a:r>
              <a:rPr lang="en-US" dirty="0" smtClean="0"/>
              <a:t>unrelated - </a:t>
            </a:r>
            <a:r>
              <a:rPr lang="en-US" dirty="0"/>
              <a:t>knowing the outcome of one event does not provide any </a:t>
            </a:r>
            <a:r>
              <a:rPr lang="en-US" dirty="0" smtClean="0"/>
              <a:t>information about </a:t>
            </a:r>
            <a:r>
              <a:rPr lang="en-US" dirty="0"/>
              <a:t>the outcome of the </a:t>
            </a:r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the outcome of a heads result on a </a:t>
            </a:r>
            <a:r>
              <a:rPr lang="en-US" dirty="0" smtClean="0"/>
              <a:t>coin flip </a:t>
            </a:r>
            <a:r>
              <a:rPr lang="en-US" dirty="0"/>
              <a:t>is independent from whether the weather is rainy or sunny on any given day</a:t>
            </a:r>
          </a:p>
        </p:txBody>
      </p:sp>
    </p:spTree>
    <p:extLst>
      <p:ext uri="{BB962C8B-B14F-4D97-AF65-F5344CB8AC3E}">
        <p14:creationId xmlns:p14="http://schemas.microsoft.com/office/powerpoint/2010/main" val="168420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dependent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E.g., </a:t>
            </a:r>
            <a:r>
              <a:rPr lang="en-US" dirty="0"/>
              <a:t>the presence of clouds is predictive of a rainy day, </a:t>
            </a:r>
            <a:endParaRPr lang="en-US" dirty="0" smtClean="0"/>
          </a:p>
          <a:p>
            <a:r>
              <a:rPr lang="en-US" dirty="0" smtClean="0"/>
              <a:t>E.g., the appearance of </a:t>
            </a:r>
            <a:r>
              <a:rPr lang="en-US" dirty="0"/>
              <a:t>the word Viagra is predictive of a spam e-mail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71" y="2797957"/>
            <a:ext cx="7776772" cy="35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Calculating the probability of </a:t>
            </a:r>
            <a:r>
              <a:rPr lang="en-US" sz="4000" dirty="0" smtClean="0"/>
              <a:t>dependent events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independent </a:t>
            </a:r>
            <a:r>
              <a:rPr lang="en-US" dirty="0"/>
              <a:t>events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, the probability of both happening can be expressed </a:t>
            </a:r>
            <a:r>
              <a:rPr lang="en-US" dirty="0" smtClean="0"/>
              <a:t>as </a:t>
            </a:r>
            <a:r>
              <a:rPr lang="en-US" i="1" dirty="0" smtClean="0"/>
              <a:t>P(A </a:t>
            </a:r>
            <a:r>
              <a:rPr lang="en-US" i="1" dirty="0"/>
              <a:t>∩ B) = P(A) * P(B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b="1" dirty="0"/>
              <a:t>Computing conditional probability with </a:t>
            </a:r>
            <a:r>
              <a:rPr lang="en-US" b="1" dirty="0" smtClean="0"/>
              <a:t>Bayes‘ theorem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i="1" dirty="0"/>
              <a:t>P(A|B) </a:t>
            </a:r>
            <a:r>
              <a:rPr lang="en-US" dirty="0"/>
              <a:t>is read as the probability of event </a:t>
            </a:r>
            <a:r>
              <a:rPr lang="en-US" i="1" dirty="0"/>
              <a:t>A</a:t>
            </a:r>
            <a:r>
              <a:rPr lang="en-US" dirty="0"/>
              <a:t>, given that event </a:t>
            </a:r>
            <a:r>
              <a:rPr lang="en-US" i="1" dirty="0" smtClean="0"/>
              <a:t>B </a:t>
            </a:r>
            <a:r>
              <a:rPr lang="en-US" dirty="0" smtClean="0"/>
              <a:t>occurred</a:t>
            </a:r>
          </a:p>
          <a:p>
            <a:r>
              <a:rPr lang="en-US" b="1" dirty="0"/>
              <a:t>conditional </a:t>
            </a:r>
            <a:r>
              <a:rPr lang="en-US" b="1" dirty="0" smtClean="0"/>
              <a:t>probability: </a:t>
            </a:r>
            <a:r>
              <a:rPr lang="en-US" dirty="0"/>
              <a:t>the probability of </a:t>
            </a:r>
            <a:r>
              <a:rPr lang="en-US" i="1" dirty="0"/>
              <a:t>A </a:t>
            </a:r>
            <a:r>
              <a:rPr lang="en-US" dirty="0" smtClean="0"/>
              <a:t>is dependent on </a:t>
            </a:r>
            <a:r>
              <a:rPr lang="en-US" dirty="0"/>
              <a:t>what happened with event </a:t>
            </a:r>
            <a:r>
              <a:rPr lang="en-US" i="1" dirty="0"/>
              <a:t>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61" y="3384698"/>
            <a:ext cx="2693915" cy="72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6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</a:t>
            </a:r>
            <a:r>
              <a:rPr lang="en-US" dirty="0"/>
              <a:t>formulation of Bayes'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P(A ∩ B) = P(A|B</a:t>
            </a:r>
            <a:r>
              <a:rPr lang="en-US" i="1" dirty="0" smtClean="0"/>
              <a:t>) </a:t>
            </a:r>
            <a:r>
              <a:rPr lang="en-US" i="1" dirty="0"/>
              <a:t>* P(B</a:t>
            </a:r>
            <a:r>
              <a:rPr lang="en-US" i="1" dirty="0" smtClean="0"/>
              <a:t>)</a:t>
            </a:r>
          </a:p>
          <a:p>
            <a:r>
              <a:rPr lang="en-US" i="1" dirty="0"/>
              <a:t>P(A ∩ B) = P(B|A) </a:t>
            </a:r>
            <a:r>
              <a:rPr lang="en-US" i="1" dirty="0" smtClean="0"/>
              <a:t>* P(A) because </a:t>
            </a:r>
            <a:r>
              <a:rPr lang="en-US" i="1" dirty="0"/>
              <a:t>P(A ∩ B) = P(B ∩ A</a:t>
            </a:r>
            <a:r>
              <a:rPr lang="en-US" i="1" dirty="0" smtClean="0"/>
              <a:t>)</a:t>
            </a:r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b="1" dirty="0" smtClean="0"/>
              <a:t>prior probability, </a:t>
            </a:r>
            <a:r>
              <a:rPr lang="en-US" dirty="0" smtClean="0"/>
              <a:t>e.g., </a:t>
            </a:r>
            <a:r>
              <a:rPr lang="en-US" i="1" dirty="0"/>
              <a:t>P(spam</a:t>
            </a:r>
            <a:r>
              <a:rPr lang="en-US" i="1" dirty="0" smtClean="0"/>
              <a:t>)</a:t>
            </a:r>
            <a:r>
              <a:rPr lang="en-US" dirty="0" smtClean="0"/>
              <a:t>, the </a:t>
            </a:r>
            <a:r>
              <a:rPr lang="en-US" dirty="0"/>
              <a:t>probability that any prior message was </a:t>
            </a:r>
            <a:r>
              <a:rPr lang="en-US" dirty="0" smtClean="0"/>
              <a:t>spam</a:t>
            </a:r>
          </a:p>
          <a:p>
            <a:r>
              <a:rPr lang="en-US" b="1" dirty="0" smtClean="0"/>
              <a:t>Likelihood, </a:t>
            </a:r>
            <a:r>
              <a:rPr lang="en-US" dirty="0" smtClean="0"/>
              <a:t>e.g., </a:t>
            </a:r>
            <a:r>
              <a:rPr lang="en-US" i="1" dirty="0"/>
              <a:t>P(</a:t>
            </a:r>
            <a:r>
              <a:rPr lang="en-US" i="1" dirty="0" err="1"/>
              <a:t>Viagra|spam</a:t>
            </a:r>
            <a:r>
              <a:rPr lang="en-US" i="1" dirty="0" smtClean="0"/>
              <a:t>), </a:t>
            </a:r>
            <a:r>
              <a:rPr lang="en-US" dirty="0"/>
              <a:t>probability that the word Viagra was used in previous </a:t>
            </a:r>
            <a:r>
              <a:rPr lang="en-US" dirty="0" smtClean="0"/>
              <a:t>spam messages</a:t>
            </a:r>
          </a:p>
          <a:p>
            <a:r>
              <a:rPr lang="en-US" b="1" dirty="0"/>
              <a:t>marginal </a:t>
            </a:r>
            <a:r>
              <a:rPr lang="en-US" b="1" dirty="0" smtClean="0"/>
              <a:t>likelihood, </a:t>
            </a:r>
            <a:r>
              <a:rPr lang="en-US" dirty="0"/>
              <a:t>e.g., </a:t>
            </a:r>
            <a:r>
              <a:rPr lang="en-US" i="1" dirty="0"/>
              <a:t>P(Viagra</a:t>
            </a:r>
            <a:r>
              <a:rPr lang="en-US" i="1" dirty="0" smtClean="0"/>
              <a:t>), </a:t>
            </a:r>
            <a:r>
              <a:rPr lang="en-US" dirty="0"/>
              <a:t>probability that </a:t>
            </a:r>
            <a:r>
              <a:rPr lang="en-US" dirty="0" smtClean="0"/>
              <a:t>Viagra appeared </a:t>
            </a:r>
            <a:r>
              <a:rPr lang="en-US" dirty="0"/>
              <a:t>in any message at 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804" y="2841492"/>
            <a:ext cx="4674624" cy="7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4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Posterior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likely the message is to be spam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54" y="2272304"/>
            <a:ext cx="8104583" cy="202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0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Frequency table &amp; likelihood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259"/>
            <a:ext cx="10515600" cy="4351338"/>
          </a:xfrm>
        </p:spPr>
        <p:txBody>
          <a:bodyPr/>
          <a:lstStyle/>
          <a:p>
            <a:r>
              <a:rPr lang="en-US" b="1" dirty="0" smtClean="0"/>
              <a:t>Frequency table – left</a:t>
            </a:r>
          </a:p>
          <a:p>
            <a:pPr lvl="1"/>
            <a:r>
              <a:rPr lang="en-US" dirty="0"/>
              <a:t>one dimension of the table indicates levels of the class variable (spam or ham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the other dimension indicates levels for features (Viagra: yes or no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b="1" dirty="0" smtClean="0"/>
              <a:t>Likelihood table – right</a:t>
            </a:r>
          </a:p>
          <a:p>
            <a:pPr lvl="1"/>
            <a:r>
              <a:rPr lang="en-US" dirty="0"/>
              <a:t>rows of the likelihood </a:t>
            </a:r>
            <a:r>
              <a:rPr lang="en-US" dirty="0" smtClean="0"/>
              <a:t>table indicate </a:t>
            </a:r>
            <a:r>
              <a:rPr lang="en-US" dirty="0"/>
              <a:t>the conditional probabilities for Viagra (yes/no), given that an e-mail </a:t>
            </a:r>
            <a:r>
              <a:rPr lang="en-US" dirty="0" smtClean="0"/>
              <a:t>was either </a:t>
            </a:r>
            <a:r>
              <a:rPr lang="en-US" dirty="0"/>
              <a:t>spam or ham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64" y="4426389"/>
            <a:ext cx="10365471" cy="14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4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P(Viagra=</a:t>
            </a:r>
            <a:r>
              <a:rPr lang="en-US" i="1" dirty="0" err="1"/>
              <a:t>Yes|spam</a:t>
            </a:r>
            <a:r>
              <a:rPr lang="en-US" i="1" dirty="0"/>
              <a:t>) = 4/20 = </a:t>
            </a:r>
            <a:r>
              <a:rPr lang="en-US" i="1" dirty="0" smtClean="0"/>
              <a:t>0.20</a:t>
            </a:r>
          </a:p>
          <a:p>
            <a:r>
              <a:rPr lang="pt-BR" i="1" dirty="0"/>
              <a:t>P(spam ∩ Viagra) </a:t>
            </a:r>
            <a:r>
              <a:rPr lang="pt-BR" dirty="0"/>
              <a:t>=</a:t>
            </a:r>
            <a:r>
              <a:rPr lang="pt-BR" dirty="0" smtClean="0"/>
              <a:t> </a:t>
            </a:r>
            <a:r>
              <a:rPr lang="pt-BR" i="1" dirty="0"/>
              <a:t>P(Viagra|spam) * P(spam) = (4/20) * (20/100) = </a:t>
            </a:r>
            <a:r>
              <a:rPr lang="pt-BR" i="1" dirty="0" smtClean="0"/>
              <a:t>0.04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same result </a:t>
            </a:r>
            <a:r>
              <a:rPr lang="en-US" dirty="0"/>
              <a:t>can be found in the frequency </a:t>
            </a:r>
            <a:r>
              <a:rPr lang="en-US" dirty="0" smtClean="0"/>
              <a:t>table</a:t>
            </a:r>
          </a:p>
          <a:p>
            <a:pPr lvl="1"/>
            <a:r>
              <a:rPr lang="en-US" dirty="0"/>
              <a:t>four times greater than </a:t>
            </a:r>
            <a:r>
              <a:rPr lang="en-US" dirty="0" smtClean="0"/>
              <a:t>the previous </a:t>
            </a:r>
            <a:r>
              <a:rPr lang="en-US" dirty="0"/>
              <a:t>estimate of 0.01 we calculated as </a:t>
            </a:r>
            <a:r>
              <a:rPr lang="en-US" i="1" dirty="0"/>
              <a:t>P(A ∩ B) = P(A) * P(B) </a:t>
            </a:r>
            <a:r>
              <a:rPr lang="en-US" dirty="0"/>
              <a:t>under the </a:t>
            </a:r>
            <a:r>
              <a:rPr lang="en-US" dirty="0" smtClean="0"/>
              <a:t>false assumption </a:t>
            </a:r>
            <a:r>
              <a:rPr lang="en-US" dirty="0"/>
              <a:t>of </a:t>
            </a:r>
            <a:r>
              <a:rPr lang="en-US" dirty="0" smtClean="0"/>
              <a:t>independence</a:t>
            </a:r>
          </a:p>
          <a:p>
            <a:r>
              <a:rPr lang="en-US" dirty="0"/>
              <a:t>posterior probability, </a:t>
            </a:r>
            <a:r>
              <a:rPr lang="en-US" i="1" dirty="0"/>
              <a:t>P(</a:t>
            </a:r>
            <a:r>
              <a:rPr lang="en-US" i="1" dirty="0" err="1"/>
              <a:t>spam|Viagra</a:t>
            </a:r>
            <a:r>
              <a:rPr lang="en-US" i="1" dirty="0" smtClean="0"/>
              <a:t>)</a:t>
            </a:r>
          </a:p>
          <a:p>
            <a:pPr lvl="1"/>
            <a:r>
              <a:rPr lang="pt-BR" i="1" dirty="0"/>
              <a:t>P(Viagra|spam) * P(spam) / P(Viagra) </a:t>
            </a:r>
            <a:r>
              <a:rPr lang="pt-BR" dirty="0"/>
              <a:t>=</a:t>
            </a:r>
            <a:r>
              <a:rPr lang="pt-BR" dirty="0" smtClean="0"/>
              <a:t> </a:t>
            </a:r>
            <a:r>
              <a:rPr lang="pt-BR" i="1" dirty="0"/>
              <a:t>(4/20) * (20/100) / (5/100) = 0.80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2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Naive Bayes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169"/>
            <a:ext cx="10515600" cy="4351338"/>
          </a:xfrm>
        </p:spPr>
        <p:txBody>
          <a:bodyPr/>
          <a:lstStyle/>
          <a:p>
            <a:r>
              <a:rPr lang="en-US" dirty="0"/>
              <a:t>the most </a:t>
            </a:r>
            <a:r>
              <a:rPr lang="en-US" dirty="0" smtClean="0"/>
              <a:t>common </a:t>
            </a:r>
            <a:r>
              <a:rPr lang="en-US" dirty="0"/>
              <a:t>machine learning method </a:t>
            </a:r>
            <a:r>
              <a:rPr lang="en-US" dirty="0" smtClean="0"/>
              <a:t>that utilizes </a:t>
            </a:r>
            <a:r>
              <a:rPr lang="en-US" dirty="0"/>
              <a:t>Bayesian </a:t>
            </a:r>
            <a:r>
              <a:rPr lang="en-US" dirty="0" smtClean="0"/>
              <a:t>methods</a:t>
            </a:r>
          </a:p>
          <a:p>
            <a:r>
              <a:rPr lang="en-US" dirty="0"/>
              <a:t>de facto </a:t>
            </a:r>
            <a:r>
              <a:rPr lang="en-US" dirty="0" smtClean="0"/>
              <a:t>standard for text </a:t>
            </a:r>
            <a:r>
              <a:rPr lang="en-US" dirty="0"/>
              <a:t>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" y="2880732"/>
            <a:ext cx="9738515" cy="31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0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dirty="0" smtClean="0"/>
              <a:t>naive“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assumes that all of </a:t>
            </a:r>
            <a:r>
              <a:rPr lang="en-US" dirty="0" smtClean="0"/>
              <a:t>the features </a:t>
            </a:r>
            <a:r>
              <a:rPr lang="en-US" dirty="0"/>
              <a:t>in the dataset are equally important and </a:t>
            </a:r>
            <a:r>
              <a:rPr lang="en-US" dirty="0" smtClean="0"/>
              <a:t>independent - </a:t>
            </a:r>
            <a:r>
              <a:rPr lang="en-US" dirty="0"/>
              <a:t>rarely true in most real-world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E.g., the </a:t>
            </a:r>
            <a:r>
              <a:rPr lang="en-US" dirty="0"/>
              <a:t>e-mail sender may be a more important indicator </a:t>
            </a:r>
            <a:r>
              <a:rPr lang="en-US" dirty="0" smtClean="0"/>
              <a:t>of spam </a:t>
            </a:r>
            <a:r>
              <a:rPr lang="en-US" dirty="0"/>
              <a:t>than the message </a:t>
            </a:r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the appearance of some words is a very </a:t>
            </a:r>
            <a:r>
              <a:rPr lang="en-US" dirty="0" smtClean="0"/>
              <a:t>good indication </a:t>
            </a:r>
            <a:r>
              <a:rPr lang="en-US" dirty="0"/>
              <a:t>that other words are also likely to </a:t>
            </a:r>
            <a:r>
              <a:rPr lang="en-US" dirty="0" smtClean="0"/>
              <a:t>appear</a:t>
            </a:r>
          </a:p>
          <a:p>
            <a:r>
              <a:rPr lang="en-US" dirty="0"/>
              <a:t>Naive Bayes </a:t>
            </a:r>
            <a:r>
              <a:rPr lang="en-US" dirty="0" smtClean="0"/>
              <a:t>still performs </a:t>
            </a:r>
            <a:r>
              <a:rPr lang="en-US" dirty="0"/>
              <a:t>fairly </a:t>
            </a:r>
            <a:r>
              <a:rPr lang="en-US" dirty="0" smtClean="0"/>
              <a:t>well </a:t>
            </a:r>
            <a:r>
              <a:rPr lang="en-US" dirty="0"/>
              <a:t>in most cases when these assumptions are </a:t>
            </a:r>
            <a:r>
              <a:rPr lang="en-US" dirty="0" smtClean="0"/>
              <a:t>violated</a:t>
            </a:r>
          </a:p>
          <a:p>
            <a:pPr lvl="1"/>
            <a:r>
              <a:rPr lang="en-US" dirty="0"/>
              <a:t>true even in extreme circumstances where </a:t>
            </a:r>
            <a:r>
              <a:rPr lang="en-US" dirty="0" smtClean="0"/>
              <a:t>strong dependencies </a:t>
            </a:r>
            <a:r>
              <a:rPr lang="en-US" dirty="0"/>
              <a:t>are found among the features</a:t>
            </a:r>
            <a:endParaRPr lang="en-US" dirty="0" smtClean="0"/>
          </a:p>
          <a:p>
            <a:pPr lvl="1"/>
            <a:r>
              <a:rPr lang="en-US" dirty="0"/>
              <a:t>One </a:t>
            </a:r>
            <a:r>
              <a:rPr lang="en-US" dirty="0" smtClean="0"/>
              <a:t>explanation: </a:t>
            </a:r>
            <a:r>
              <a:rPr lang="en-US" dirty="0"/>
              <a:t>it is not important to obtain a precise estimate of </a:t>
            </a:r>
            <a:r>
              <a:rPr lang="en-US" dirty="0" smtClean="0"/>
              <a:t>probability, so </a:t>
            </a:r>
            <a:r>
              <a:rPr lang="en-US" dirty="0"/>
              <a:t>long as the predictions are accurate</a:t>
            </a:r>
          </a:p>
        </p:txBody>
      </p:sp>
    </p:spTree>
    <p:extLst>
      <p:ext uri="{BB962C8B-B14F-4D97-AF65-F5344CB8AC3E}">
        <p14:creationId xmlns:p14="http://schemas.microsoft.com/office/powerpoint/2010/main" val="757645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with Naive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62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adding a few additional terms to be monitored </a:t>
            </a:r>
            <a:r>
              <a:rPr lang="en-US" dirty="0" smtClean="0"/>
              <a:t>in addition </a:t>
            </a:r>
            <a:r>
              <a:rPr lang="en-US" dirty="0"/>
              <a:t>to the term Viagra: Money, Groceries, and </a:t>
            </a:r>
            <a:r>
              <a:rPr lang="en-US" dirty="0" smtClean="0"/>
              <a:t>Unsubscribe</a:t>
            </a:r>
          </a:p>
          <a:p>
            <a:r>
              <a:rPr lang="en-US" dirty="0"/>
              <a:t>The Naive </a:t>
            </a:r>
            <a:r>
              <a:rPr lang="en-US" dirty="0" smtClean="0"/>
              <a:t>Bayes learner </a:t>
            </a:r>
            <a:r>
              <a:rPr lang="en-US" dirty="0"/>
              <a:t>is trained by constructing a likelihood table for the appearance of </a:t>
            </a:r>
            <a:r>
              <a:rPr lang="en-US" dirty="0" smtClean="0"/>
              <a:t>these four </a:t>
            </a:r>
            <a:r>
              <a:rPr lang="en-US" dirty="0"/>
              <a:t>words (labeled </a:t>
            </a:r>
            <a:r>
              <a:rPr lang="en-US" i="1" dirty="0"/>
              <a:t>W1</a:t>
            </a:r>
            <a:r>
              <a:rPr lang="en-US" dirty="0"/>
              <a:t>, </a:t>
            </a:r>
            <a:r>
              <a:rPr lang="en-US" i="1" dirty="0"/>
              <a:t>W2</a:t>
            </a:r>
            <a:r>
              <a:rPr lang="en-US" dirty="0"/>
              <a:t>, </a:t>
            </a:r>
            <a:r>
              <a:rPr lang="en-US" i="1" dirty="0"/>
              <a:t>W3</a:t>
            </a:r>
            <a:r>
              <a:rPr lang="en-US" dirty="0"/>
              <a:t>, and </a:t>
            </a:r>
            <a:r>
              <a:rPr lang="en-US" i="1" dirty="0"/>
              <a:t>W4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new messages are received, we need to calculate the posterior probability </a:t>
            </a:r>
            <a:r>
              <a:rPr lang="en-US" dirty="0" smtClean="0"/>
              <a:t>to determine </a:t>
            </a:r>
            <a:r>
              <a:rPr lang="en-US" dirty="0"/>
              <a:t>whether they are more likely to be spam or ham, given the likelihood </a:t>
            </a:r>
            <a:r>
              <a:rPr lang="en-US" dirty="0" smtClean="0"/>
              <a:t>of the </a:t>
            </a:r>
            <a:r>
              <a:rPr lang="en-US" dirty="0"/>
              <a:t>words found in the message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00" y="3050910"/>
            <a:ext cx="10257700" cy="13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on past events to extrapolate future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the chance of rain describes the proportion of prior </a:t>
            </a:r>
            <a:r>
              <a:rPr lang="en-US" dirty="0" smtClean="0"/>
              <a:t>days to </a:t>
            </a:r>
            <a:r>
              <a:rPr lang="en-US" dirty="0"/>
              <a:t>similar measurable atmospheric conditions in which precipitation </a:t>
            </a:r>
            <a:r>
              <a:rPr lang="en-US" dirty="0" smtClean="0"/>
              <a:t>occurred</a:t>
            </a:r>
          </a:p>
          <a:p>
            <a:r>
              <a:rPr lang="en-US" dirty="0" smtClean="0"/>
              <a:t>Topics of the chapter</a:t>
            </a:r>
          </a:p>
          <a:p>
            <a:pPr lvl="1"/>
            <a:r>
              <a:rPr lang="en-US" dirty="0" smtClean="0"/>
              <a:t>Basic </a:t>
            </a:r>
            <a:r>
              <a:rPr lang="en-US" dirty="0"/>
              <a:t>principles of probability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specialized methods and data structures needed to analyze text </a:t>
            </a:r>
            <a:r>
              <a:rPr lang="en-US" dirty="0" smtClean="0"/>
              <a:t>data with </a:t>
            </a:r>
            <a:r>
              <a:rPr lang="en-US" dirty="0"/>
              <a:t>R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employ Naive Bayes to build an SMS junk message filter</a:t>
            </a:r>
          </a:p>
        </p:txBody>
      </p:sp>
    </p:spTree>
    <p:extLst>
      <p:ext uri="{BB962C8B-B14F-4D97-AF65-F5344CB8AC3E}">
        <p14:creationId xmlns:p14="http://schemas.microsoft.com/office/powerpoint/2010/main" val="1956388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probability that a message is spam, given that </a:t>
            </a:r>
            <a:r>
              <a:rPr lang="en-US" i="1" dirty="0"/>
              <a:t>Viagra = Yes</a:t>
            </a:r>
            <a:r>
              <a:rPr lang="en-US" dirty="0"/>
              <a:t>, </a:t>
            </a:r>
            <a:r>
              <a:rPr lang="en-US" i="1" dirty="0"/>
              <a:t>Money </a:t>
            </a:r>
            <a:r>
              <a:rPr lang="en-US" i="1" dirty="0" smtClean="0"/>
              <a:t>= No</a:t>
            </a:r>
            <a:r>
              <a:rPr lang="en-US" dirty="0"/>
              <a:t>, </a:t>
            </a:r>
            <a:r>
              <a:rPr lang="en-US" i="1" dirty="0"/>
              <a:t>Groceries = No</a:t>
            </a:r>
            <a:r>
              <a:rPr lang="en-US" dirty="0"/>
              <a:t>, and </a:t>
            </a:r>
            <a:r>
              <a:rPr lang="en-US" i="1" dirty="0"/>
              <a:t>Unsubscribe = </a:t>
            </a:r>
            <a:r>
              <a:rPr lang="en-US" i="1" dirty="0" smtClean="0"/>
              <a:t>Yes</a:t>
            </a:r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dirty="0"/>
              <a:t>this formula is computationally difficult to </a:t>
            </a:r>
            <a:r>
              <a:rPr lang="en-US" dirty="0" smtClean="0"/>
              <a:t>solve - </a:t>
            </a:r>
            <a:r>
              <a:rPr lang="en-US" dirty="0"/>
              <a:t>tremendous amounts of memory are needed to </a:t>
            </a:r>
            <a:r>
              <a:rPr lang="en-US" dirty="0" smtClean="0"/>
              <a:t>store probabilities </a:t>
            </a:r>
            <a:r>
              <a:rPr lang="en-US" dirty="0"/>
              <a:t>for all of the possible intersecting </a:t>
            </a:r>
            <a:r>
              <a:rPr lang="en-US" dirty="0" smtClean="0"/>
              <a:t>events</a:t>
            </a:r>
          </a:p>
          <a:p>
            <a:r>
              <a:rPr lang="en-US" b="1" dirty="0" smtClean="0"/>
              <a:t>class-conditional independence: </a:t>
            </a:r>
            <a:r>
              <a:rPr lang="en-US" dirty="0"/>
              <a:t>events are independent so long as they </a:t>
            </a:r>
            <a:r>
              <a:rPr lang="en-US" dirty="0" smtClean="0"/>
              <a:t>are conditioned </a:t>
            </a:r>
            <a:r>
              <a:rPr lang="en-US" dirty="0"/>
              <a:t>on the same class value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350" y="2796329"/>
            <a:ext cx="9450871" cy="6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16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</a:t>
            </a:r>
            <a:r>
              <a:rPr lang="en-US" dirty="0" err="1" smtClean="0"/>
              <a:t>formular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279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95" y="2291240"/>
            <a:ext cx="10517905" cy="292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977" y="2833993"/>
            <a:ext cx="10653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Because </a:t>
            </a:r>
            <a:r>
              <a:rPr lang="en-US" dirty="0"/>
              <a:t>the denominator does not depend on </a:t>
            </a:r>
            <a:r>
              <a:rPr lang="en-US" dirty="0" smtClean="0"/>
              <a:t>the class </a:t>
            </a:r>
            <a:r>
              <a:rPr lang="en-US" dirty="0"/>
              <a:t>(spam or ham), it is treated as a constant value and can be ignored for the </a:t>
            </a:r>
            <a:r>
              <a:rPr lang="en-US" dirty="0" smtClean="0"/>
              <a:t>time 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equals symbol has been replaced by the proportional-to symbol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976" y="4276357"/>
            <a:ext cx="10269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overall likelihood of </a:t>
            </a:r>
            <a:r>
              <a:rPr lang="en-US" sz="2000" dirty="0" smtClean="0"/>
              <a:t>spam: (4/20</a:t>
            </a:r>
            <a:r>
              <a:rPr lang="en-US" sz="2000" dirty="0"/>
              <a:t>) * (10/20) * (20/20) * (12/20) * (20/100) = 0.012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976" y="4781708"/>
            <a:ext cx="10269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overall likelihood of h</a:t>
            </a:r>
            <a:r>
              <a:rPr lang="en-US" sz="2000" dirty="0" smtClean="0"/>
              <a:t>am: </a:t>
            </a:r>
            <a:r>
              <a:rPr lang="en-US" sz="2000" dirty="0"/>
              <a:t>(1/80) * (66/80) * (71/80) * (23/80) * (80/100) = 0.002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010" y="5309289"/>
            <a:ext cx="569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probability of </a:t>
            </a:r>
            <a:r>
              <a:rPr lang="en-US" sz="2000" dirty="0" smtClean="0"/>
              <a:t>spam: 0.012</a:t>
            </a:r>
            <a:r>
              <a:rPr lang="en-US" sz="2000" dirty="0"/>
              <a:t>/(0.012 + 0.002) = 0.857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010" y="5836870"/>
            <a:ext cx="559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probability of h</a:t>
            </a:r>
            <a:r>
              <a:rPr lang="en-US" sz="2000" dirty="0" smtClean="0"/>
              <a:t>am: 0.002</a:t>
            </a:r>
            <a:r>
              <a:rPr lang="en-US" sz="2000" dirty="0"/>
              <a:t>/(0.012 + 0.002) = </a:t>
            </a:r>
            <a:r>
              <a:rPr lang="en-US" sz="2000" dirty="0" smtClean="0"/>
              <a:t>0.143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7579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Naive Bayes classification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probability of level </a:t>
            </a:r>
            <a:r>
              <a:rPr lang="en-US" i="1" dirty="0"/>
              <a:t>L </a:t>
            </a:r>
            <a:r>
              <a:rPr lang="en-US" dirty="0"/>
              <a:t>for class </a:t>
            </a:r>
            <a:r>
              <a:rPr lang="en-US" i="1" dirty="0" smtClean="0"/>
              <a:t>C</a:t>
            </a:r>
            <a:r>
              <a:rPr lang="en-US" dirty="0" smtClean="0"/>
              <a:t>, given </a:t>
            </a:r>
            <a:r>
              <a:rPr lang="en-US" dirty="0"/>
              <a:t>the evidence provided by features </a:t>
            </a:r>
            <a:r>
              <a:rPr lang="en-US" i="1" dirty="0"/>
              <a:t>F1 </a:t>
            </a:r>
            <a:r>
              <a:rPr lang="en-US" dirty="0"/>
              <a:t>through </a:t>
            </a:r>
            <a:r>
              <a:rPr lang="en-US" i="1" dirty="0" err="1"/>
              <a:t>Fn</a:t>
            </a:r>
            <a:r>
              <a:rPr lang="en-US" dirty="0"/>
              <a:t>, is equal to the product </a:t>
            </a:r>
            <a:r>
              <a:rPr lang="en-US" dirty="0" smtClean="0"/>
              <a:t>of the </a:t>
            </a:r>
            <a:r>
              <a:rPr lang="en-US" dirty="0"/>
              <a:t>probabilities of each piece of evidence conditioned on the class level, the </a:t>
            </a:r>
            <a:r>
              <a:rPr lang="en-US" dirty="0" smtClean="0"/>
              <a:t>prior probability </a:t>
            </a:r>
            <a:r>
              <a:rPr lang="en-US" dirty="0"/>
              <a:t>of the class level, and a scaling factor </a:t>
            </a:r>
            <a:r>
              <a:rPr lang="en-US" i="1" dirty="0"/>
              <a:t>1/Z</a:t>
            </a:r>
            <a:r>
              <a:rPr lang="en-US" dirty="0"/>
              <a:t>, which converts the </a:t>
            </a:r>
            <a:r>
              <a:rPr lang="en-US" dirty="0" smtClean="0"/>
              <a:t>likelihood values </a:t>
            </a:r>
            <a:r>
              <a:rPr lang="en-US" dirty="0"/>
              <a:t>into probabilities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121" y="4001294"/>
            <a:ext cx="6605447" cy="114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2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Laplace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we received another message, this time containing all </a:t>
            </a:r>
            <a:r>
              <a:rPr lang="en-US" dirty="0" smtClean="0"/>
              <a:t>four terms</a:t>
            </a:r>
            <a:r>
              <a:rPr lang="en-US" dirty="0"/>
              <a:t>: Viagra, Groceries, Money, and </a:t>
            </a:r>
            <a:r>
              <a:rPr lang="en-US" dirty="0" smtClean="0"/>
              <a:t>Unsubscribe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likelihood of </a:t>
            </a:r>
            <a:r>
              <a:rPr lang="en-US" dirty="0" smtClean="0"/>
              <a:t>spam: </a:t>
            </a:r>
            <a:r>
              <a:rPr lang="en-US" dirty="0"/>
              <a:t>(4/20) * (10/20) * (0/20) * (12/20) * (20/100) = </a:t>
            </a:r>
            <a:r>
              <a:rPr lang="en-US" dirty="0" smtClean="0"/>
              <a:t>0</a:t>
            </a:r>
          </a:p>
          <a:p>
            <a:pPr lvl="1"/>
            <a:r>
              <a:rPr lang="en-US" dirty="0"/>
              <a:t>likelihood of </a:t>
            </a:r>
            <a:r>
              <a:rPr lang="en-US" dirty="0" smtClean="0"/>
              <a:t>ham: (</a:t>
            </a:r>
            <a:r>
              <a:rPr lang="en-US" dirty="0"/>
              <a:t>1/80) * (14/80) * (8/80) * (23/80) * (80/100) = </a:t>
            </a:r>
            <a:r>
              <a:rPr lang="en-US" dirty="0" smtClean="0"/>
              <a:t>0.00005</a:t>
            </a:r>
          </a:p>
          <a:p>
            <a:pPr lvl="1"/>
            <a:r>
              <a:rPr lang="en-US" dirty="0"/>
              <a:t>very likely that </a:t>
            </a:r>
            <a:r>
              <a:rPr lang="en-US" dirty="0" smtClean="0"/>
              <a:t>the message </a:t>
            </a:r>
            <a:r>
              <a:rPr lang="en-US" dirty="0"/>
              <a:t>has been incorrectly </a:t>
            </a:r>
            <a:r>
              <a:rPr lang="en-US" dirty="0" smtClean="0"/>
              <a:t>classified!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problem </a:t>
            </a:r>
            <a:r>
              <a:rPr lang="en-US" dirty="0" smtClean="0"/>
              <a:t>arises </a:t>
            </a:r>
            <a:r>
              <a:rPr lang="en-US" dirty="0"/>
              <a:t>if an event never occurs for one or more levels of the </a:t>
            </a:r>
            <a:r>
              <a:rPr lang="en-US" dirty="0" smtClean="0"/>
              <a:t>class, e.g., </a:t>
            </a:r>
            <a:r>
              <a:rPr lang="en-US" i="1" dirty="0"/>
              <a:t>P(</a:t>
            </a:r>
            <a:r>
              <a:rPr lang="en-US" i="1" dirty="0" err="1"/>
              <a:t>spam|groceries</a:t>
            </a:r>
            <a:r>
              <a:rPr lang="en-US" i="1" dirty="0"/>
              <a:t>) = 0</a:t>
            </a:r>
            <a:r>
              <a:rPr lang="en-US" i="1" dirty="0" smtClean="0"/>
              <a:t>%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absence of </a:t>
            </a:r>
            <a:r>
              <a:rPr lang="en-US" dirty="0"/>
              <a:t>the word Groceries in spam will always veto the other evidence and result in </a:t>
            </a:r>
            <a:r>
              <a:rPr lang="en-US" dirty="0" smtClean="0"/>
              <a:t>the probability </a:t>
            </a:r>
            <a:r>
              <a:rPr lang="en-US" dirty="0"/>
              <a:t>of spam being </a:t>
            </a:r>
            <a:r>
              <a:rPr lang="en-US" dirty="0" smtClean="0"/>
              <a:t>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41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Laplace </a:t>
            </a:r>
            <a:r>
              <a:rPr lang="en-US" b="1" dirty="0" smtClean="0"/>
              <a:t>estimator</a:t>
            </a:r>
          </a:p>
          <a:p>
            <a:pPr lvl="1"/>
            <a:r>
              <a:rPr lang="en-US" dirty="0"/>
              <a:t>named after the French mathematician Pierre-Simon </a:t>
            </a:r>
            <a:r>
              <a:rPr lang="en-US" dirty="0" smtClean="0"/>
              <a:t>Laplace</a:t>
            </a:r>
          </a:p>
          <a:p>
            <a:pPr lvl="1"/>
            <a:r>
              <a:rPr lang="en-US" dirty="0"/>
              <a:t>adds a small number to each of the counts in the </a:t>
            </a:r>
            <a:r>
              <a:rPr lang="en-US" dirty="0" smtClean="0"/>
              <a:t>frequency table</a:t>
            </a:r>
          </a:p>
          <a:p>
            <a:pPr lvl="1"/>
            <a:r>
              <a:rPr lang="en-US" dirty="0"/>
              <a:t>Typically, the Laplace estimator is set to </a:t>
            </a:r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ensures </a:t>
            </a:r>
            <a:r>
              <a:rPr lang="en-US" dirty="0"/>
              <a:t>that </a:t>
            </a:r>
            <a:r>
              <a:rPr lang="en-US" dirty="0" smtClean="0"/>
              <a:t>each class-feature </a:t>
            </a:r>
            <a:r>
              <a:rPr lang="en-US" dirty="0"/>
              <a:t>combination is found in the data at least </a:t>
            </a:r>
            <a:r>
              <a:rPr lang="en-US" dirty="0" smtClean="0"/>
              <a:t>once</a:t>
            </a:r>
          </a:p>
          <a:p>
            <a:pPr lvl="2"/>
            <a:r>
              <a:rPr lang="en-US" dirty="0"/>
              <a:t>The Laplace estimator can be set to any value and does </a:t>
            </a:r>
            <a:r>
              <a:rPr lang="en-US" dirty="0" smtClean="0"/>
              <a:t>not necessarily have </a:t>
            </a:r>
            <a:r>
              <a:rPr lang="en-US" dirty="0"/>
              <a:t>to be the same for each of the features. </a:t>
            </a:r>
            <a:endParaRPr lang="en-US" dirty="0" smtClean="0"/>
          </a:p>
          <a:p>
            <a:pPr lvl="2"/>
            <a:r>
              <a:rPr lang="en-US" dirty="0" smtClean="0"/>
              <a:t>you </a:t>
            </a:r>
            <a:r>
              <a:rPr lang="en-US" dirty="0"/>
              <a:t>could use a Laplace estimator </a:t>
            </a:r>
            <a:r>
              <a:rPr lang="en-US" dirty="0" smtClean="0"/>
              <a:t>to reflect </a:t>
            </a:r>
            <a:r>
              <a:rPr lang="en-US" dirty="0"/>
              <a:t>a presumed prior probability of how the feature relates to </a:t>
            </a:r>
            <a:r>
              <a:rPr lang="en-US" dirty="0" smtClean="0"/>
              <a:t>the class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In </a:t>
            </a:r>
            <a:r>
              <a:rPr lang="en-US" dirty="0"/>
              <a:t>practice, given a large enough training dataset, this step </a:t>
            </a:r>
            <a:r>
              <a:rPr lang="en-US" dirty="0" smtClean="0"/>
              <a:t>is unnecessary </a:t>
            </a:r>
            <a:r>
              <a:rPr lang="en-US" dirty="0"/>
              <a:t>and the value of 1 is almost always used</a:t>
            </a:r>
          </a:p>
        </p:txBody>
      </p:sp>
    </p:spTree>
    <p:extLst>
      <p:ext uri="{BB962C8B-B14F-4D97-AF65-F5344CB8AC3E}">
        <p14:creationId xmlns:p14="http://schemas.microsoft.com/office/powerpoint/2010/main" val="1912386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this affects our prediction for this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one to each numerator in the likelihood </a:t>
            </a:r>
            <a:r>
              <a:rPr lang="en-US" dirty="0" smtClean="0"/>
              <a:t>function</a:t>
            </a:r>
          </a:p>
          <a:p>
            <a:r>
              <a:rPr lang="en-US" dirty="0"/>
              <a:t>The total </a:t>
            </a:r>
            <a:r>
              <a:rPr lang="en-US" dirty="0" smtClean="0"/>
              <a:t>number of </a:t>
            </a:r>
            <a:r>
              <a:rPr lang="en-US" dirty="0"/>
              <a:t>1 values must also be added to each conditional probability </a:t>
            </a:r>
            <a:r>
              <a:rPr lang="en-US" dirty="0" smtClean="0"/>
              <a:t>denominator</a:t>
            </a:r>
          </a:p>
          <a:p>
            <a:r>
              <a:rPr lang="en-US" dirty="0" smtClean="0"/>
              <a:t>The likelihood </a:t>
            </a:r>
            <a:r>
              <a:rPr lang="en-US" dirty="0"/>
              <a:t>of spam </a:t>
            </a:r>
            <a:r>
              <a:rPr lang="en-US" dirty="0" smtClean="0"/>
              <a:t>is: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	(</a:t>
            </a:r>
            <a:r>
              <a:rPr lang="en-US" dirty="0"/>
              <a:t>5/24) * (11/24) * (1/24) * (13/24) * (20/100) = 0.0004</a:t>
            </a:r>
          </a:p>
          <a:p>
            <a:r>
              <a:rPr lang="en-US" dirty="0"/>
              <a:t>The likelihood of ham is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2/84) * (15/84) * (9/84) * (24/84) * (80/100) = </a:t>
            </a:r>
            <a:r>
              <a:rPr lang="en-US" dirty="0" smtClean="0"/>
              <a:t>0.0001</a:t>
            </a:r>
          </a:p>
          <a:p>
            <a:r>
              <a:rPr lang="en-US" dirty="0"/>
              <a:t>This means that the probability of spam is 80 percent, and the probability of </a:t>
            </a:r>
            <a:r>
              <a:rPr lang="en-US" dirty="0" smtClean="0"/>
              <a:t>ham is </a:t>
            </a:r>
            <a:r>
              <a:rPr lang="en-US" dirty="0"/>
              <a:t>20 percent</a:t>
            </a:r>
          </a:p>
        </p:txBody>
      </p:sp>
    </p:spTree>
    <p:extLst>
      <p:ext uri="{BB962C8B-B14F-4D97-AF65-F5344CB8AC3E}">
        <p14:creationId xmlns:p14="http://schemas.microsoft.com/office/powerpoint/2010/main" val="2117389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numeric features with Naive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Because Naive Bayes uses frequency tables to learn the data, each feature must </a:t>
            </a:r>
            <a:r>
              <a:rPr lang="en-US" dirty="0" smtClean="0"/>
              <a:t>be categorical </a:t>
            </a:r>
            <a:r>
              <a:rPr lang="en-US" dirty="0"/>
              <a:t>in order to create the combinations of class and feature values </a:t>
            </a:r>
            <a:r>
              <a:rPr lang="en-US" dirty="0" smtClean="0"/>
              <a:t>comprising of </a:t>
            </a:r>
            <a:r>
              <a:rPr lang="en-US" dirty="0"/>
              <a:t>the matrix. 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numeric features do not have categories of values, the </a:t>
            </a:r>
            <a:r>
              <a:rPr lang="en-US" dirty="0" smtClean="0"/>
              <a:t>preceding algorithm </a:t>
            </a:r>
            <a:r>
              <a:rPr lang="en-US" dirty="0"/>
              <a:t>does not work directly with numeric </a:t>
            </a:r>
            <a:r>
              <a:rPr lang="en-US" dirty="0" smtClean="0"/>
              <a:t>data</a:t>
            </a:r>
          </a:p>
          <a:p>
            <a:r>
              <a:rPr lang="en-US" b="1" dirty="0"/>
              <a:t>discretize </a:t>
            </a:r>
            <a:r>
              <a:rPr lang="en-US" dirty="0"/>
              <a:t>numeric </a:t>
            </a:r>
            <a:r>
              <a:rPr lang="en-US" dirty="0" smtClean="0"/>
              <a:t>features - the </a:t>
            </a:r>
            <a:r>
              <a:rPr lang="en-US" dirty="0"/>
              <a:t>numbers are put into categories known as </a:t>
            </a:r>
            <a:r>
              <a:rPr lang="en-US" b="1" dirty="0"/>
              <a:t>bins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Discretization is </a:t>
            </a:r>
            <a:r>
              <a:rPr lang="en-US" dirty="0"/>
              <a:t>also sometimes called </a:t>
            </a:r>
            <a:r>
              <a:rPr lang="en-US" b="1" dirty="0" smtClean="0"/>
              <a:t>binning</a:t>
            </a:r>
          </a:p>
          <a:p>
            <a:r>
              <a:rPr lang="en-US" dirty="0"/>
              <a:t>the </a:t>
            </a:r>
            <a:r>
              <a:rPr lang="en-US" dirty="0" smtClean="0"/>
              <a:t>most common way is </a:t>
            </a:r>
            <a:r>
              <a:rPr lang="en-US" dirty="0"/>
              <a:t>to explore the data for natural categories or </a:t>
            </a:r>
            <a:r>
              <a:rPr lang="en-US" b="1" dirty="0"/>
              <a:t>cut points </a:t>
            </a:r>
            <a:r>
              <a:rPr lang="en-US" dirty="0"/>
              <a:t>in the distribution </a:t>
            </a:r>
            <a:r>
              <a:rPr lang="en-US" dirty="0" smtClean="0"/>
              <a:t>of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36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048"/>
            <a:ext cx="10515600" cy="4351338"/>
          </a:xfrm>
        </p:spPr>
        <p:txBody>
          <a:bodyPr/>
          <a:lstStyle/>
          <a:p>
            <a:r>
              <a:rPr lang="en-US" dirty="0"/>
              <a:t>added a feature to the spam dataset that </a:t>
            </a:r>
            <a:r>
              <a:rPr lang="en-US" dirty="0" smtClean="0"/>
              <a:t>recorded the </a:t>
            </a:r>
            <a:r>
              <a:rPr lang="en-US" dirty="0"/>
              <a:t>time of night or day the e-mail was sent, from 0 to 24 hours past midnight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44" y="2379828"/>
            <a:ext cx="8970496" cy="39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32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there are no obvious cut points, one option will be </a:t>
            </a:r>
            <a:r>
              <a:rPr lang="en-US" dirty="0" smtClean="0"/>
              <a:t>to discretize </a:t>
            </a:r>
            <a:r>
              <a:rPr lang="en-US" dirty="0"/>
              <a:t>the feature using </a:t>
            </a:r>
            <a:r>
              <a:rPr lang="en-US" dirty="0" smtClean="0"/>
              <a:t>quantiles</a:t>
            </a:r>
          </a:p>
          <a:p>
            <a:pPr lvl="1"/>
            <a:r>
              <a:rPr lang="en-US" dirty="0" smtClean="0"/>
              <a:t>three </a:t>
            </a:r>
            <a:r>
              <a:rPr lang="en-US" dirty="0"/>
              <a:t>bins with </a:t>
            </a:r>
            <a:r>
              <a:rPr lang="en-US" dirty="0" err="1" smtClean="0"/>
              <a:t>tertiles</a:t>
            </a:r>
            <a:endParaRPr lang="en-US" dirty="0" smtClean="0"/>
          </a:p>
          <a:p>
            <a:pPr lvl="1"/>
            <a:r>
              <a:rPr lang="en-US" dirty="0" smtClean="0"/>
              <a:t>four </a:t>
            </a:r>
            <a:r>
              <a:rPr lang="en-US" dirty="0"/>
              <a:t>bins with </a:t>
            </a:r>
            <a:r>
              <a:rPr lang="en-US" dirty="0" smtClean="0"/>
              <a:t>quartiles</a:t>
            </a:r>
            <a:endParaRPr lang="en-US" dirty="0"/>
          </a:p>
          <a:p>
            <a:pPr lvl="1"/>
            <a:r>
              <a:rPr lang="en-US" dirty="0"/>
              <a:t>five bins with </a:t>
            </a:r>
            <a:r>
              <a:rPr lang="en-US" dirty="0" smtClean="0"/>
              <a:t>quintiles</a:t>
            </a:r>
          </a:p>
          <a:p>
            <a:pPr lvl="1"/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Too few </a:t>
            </a:r>
            <a:r>
              <a:rPr lang="en-US" dirty="0" smtClean="0"/>
              <a:t>bins can </a:t>
            </a:r>
            <a:r>
              <a:rPr lang="en-US" dirty="0"/>
              <a:t>result in important trends being obscured. </a:t>
            </a:r>
            <a:endParaRPr lang="en-US" dirty="0" smtClean="0"/>
          </a:p>
          <a:p>
            <a:r>
              <a:rPr lang="en-US" dirty="0" smtClean="0"/>
              <a:t>Too </a:t>
            </a:r>
            <a:r>
              <a:rPr lang="en-US" dirty="0"/>
              <a:t>many bins can result in </a:t>
            </a:r>
            <a:r>
              <a:rPr lang="en-US" dirty="0" smtClean="0"/>
              <a:t>small counts </a:t>
            </a:r>
            <a:r>
              <a:rPr lang="en-US" dirty="0"/>
              <a:t>in the Naive Bayes frequency table, which can increase the </a:t>
            </a:r>
            <a:r>
              <a:rPr lang="en-US" dirty="0" smtClean="0"/>
              <a:t>algorithm's sensitivity </a:t>
            </a:r>
            <a:r>
              <a:rPr lang="en-US" dirty="0"/>
              <a:t>to noisy data</a:t>
            </a:r>
          </a:p>
        </p:txBody>
      </p:sp>
    </p:spTree>
    <p:extLst>
      <p:ext uri="{BB962C8B-B14F-4D97-AF65-F5344CB8AC3E}">
        <p14:creationId xmlns:p14="http://schemas.microsoft.com/office/powerpoint/2010/main" val="2455354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– filtering mobile phone spam</a:t>
            </a:r>
            <a:br>
              <a:rPr lang="en-US" b="1" dirty="0"/>
            </a:br>
            <a:r>
              <a:rPr lang="en-US" b="1" dirty="0"/>
              <a:t>with the Naive Bayes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SMS </a:t>
            </a:r>
            <a:r>
              <a:rPr lang="en-US" dirty="0" smtClean="0"/>
              <a:t>spam – unwanted advertising via Short Message </a:t>
            </a:r>
            <a:r>
              <a:rPr lang="en-US" dirty="0"/>
              <a:t>Service (SMS) text </a:t>
            </a:r>
            <a:r>
              <a:rPr lang="en-US" dirty="0" smtClean="0"/>
              <a:t>messages</a:t>
            </a:r>
          </a:p>
          <a:p>
            <a:pPr lvl="1"/>
            <a:r>
              <a:rPr lang="en-US" dirty="0"/>
              <a:t>particularly </a:t>
            </a:r>
            <a:r>
              <a:rPr lang="en-US" dirty="0" smtClean="0"/>
              <a:t>troublesome because many </a:t>
            </a:r>
            <a:r>
              <a:rPr lang="en-US" dirty="0"/>
              <a:t>cellular phone users pay a fee per SMS </a:t>
            </a:r>
            <a:r>
              <a:rPr lang="en-US" dirty="0" smtClean="0"/>
              <a:t>received</a:t>
            </a:r>
          </a:p>
          <a:p>
            <a:r>
              <a:rPr lang="en-US" dirty="0"/>
              <a:t>additional challenges for automated </a:t>
            </a:r>
            <a:r>
              <a:rPr lang="en-US" dirty="0" smtClean="0"/>
              <a:t>filters</a:t>
            </a:r>
          </a:p>
          <a:p>
            <a:pPr lvl="1"/>
            <a:r>
              <a:rPr lang="en-US" dirty="0"/>
              <a:t>SMS messages are </a:t>
            </a:r>
            <a:r>
              <a:rPr lang="en-US" dirty="0" smtClean="0"/>
              <a:t>often limited </a:t>
            </a:r>
            <a:r>
              <a:rPr lang="en-US" dirty="0"/>
              <a:t>to 160 characters, reducing the amount of text that can be used to </a:t>
            </a:r>
            <a:r>
              <a:rPr lang="en-US" dirty="0" smtClean="0"/>
              <a:t>identify whether </a:t>
            </a:r>
            <a:r>
              <a:rPr lang="en-US" dirty="0"/>
              <a:t>a message is junk. </a:t>
            </a:r>
            <a:endParaRPr lang="en-US" dirty="0" smtClean="0"/>
          </a:p>
          <a:p>
            <a:pPr lvl="1"/>
            <a:r>
              <a:rPr lang="en-US" dirty="0" smtClean="0"/>
              <a:t>SMS </a:t>
            </a:r>
            <a:r>
              <a:rPr lang="en-US" dirty="0"/>
              <a:t>shorthand </a:t>
            </a:r>
            <a:r>
              <a:rPr lang="en-US" dirty="0" smtClean="0"/>
              <a:t>lingo further </a:t>
            </a:r>
            <a:r>
              <a:rPr lang="en-US" dirty="0"/>
              <a:t>blurs the </a:t>
            </a:r>
            <a:r>
              <a:rPr lang="en-US" dirty="0" smtClean="0"/>
              <a:t>line between </a:t>
            </a:r>
            <a:r>
              <a:rPr lang="en-US" dirty="0"/>
              <a:t>legitimate messages and spam</a:t>
            </a:r>
          </a:p>
        </p:txBody>
      </p:sp>
    </p:spTree>
    <p:extLst>
      <p:ext uri="{BB962C8B-B14F-4D97-AF65-F5344CB8AC3E}">
        <p14:creationId xmlns:p14="http://schemas.microsoft.com/office/powerpoint/2010/main" val="106640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Naive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technique descended from the work of the 18th </a:t>
            </a:r>
            <a:r>
              <a:rPr lang="en-US" dirty="0" smtClean="0"/>
              <a:t>century mathematician </a:t>
            </a:r>
            <a:r>
              <a:rPr lang="en-US" dirty="0"/>
              <a:t>Thomas </a:t>
            </a:r>
            <a:r>
              <a:rPr lang="en-US" dirty="0" smtClean="0"/>
              <a:t>Bayes</a:t>
            </a:r>
          </a:p>
          <a:p>
            <a:r>
              <a:rPr lang="en-US" b="1" dirty="0"/>
              <a:t>Bayesian </a:t>
            </a:r>
            <a:r>
              <a:rPr lang="en-US" b="1" dirty="0" smtClean="0"/>
              <a:t>methods - </a:t>
            </a:r>
            <a:r>
              <a:rPr lang="en-US" dirty="0"/>
              <a:t>foundational principles to </a:t>
            </a:r>
            <a:r>
              <a:rPr lang="en-US" dirty="0" smtClean="0"/>
              <a:t>describe the </a:t>
            </a:r>
            <a:r>
              <a:rPr lang="en-US" dirty="0"/>
              <a:t>probability of </a:t>
            </a:r>
            <a:r>
              <a:rPr lang="en-US" dirty="0" smtClean="0"/>
              <a:t>events</a:t>
            </a:r>
          </a:p>
          <a:p>
            <a:r>
              <a:rPr lang="en-US" dirty="0"/>
              <a:t>probability is a number between 0 and 1 (that is, between 0 percent </a:t>
            </a:r>
            <a:r>
              <a:rPr lang="en-US" dirty="0" smtClean="0"/>
              <a:t>and 100 </a:t>
            </a:r>
            <a:r>
              <a:rPr lang="en-US" dirty="0"/>
              <a:t>percent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idea:</a:t>
            </a:r>
          </a:p>
          <a:p>
            <a:pPr lvl="1"/>
            <a:r>
              <a:rPr lang="en-US" dirty="0"/>
              <a:t>utilize training data to calculate an </a:t>
            </a:r>
            <a:r>
              <a:rPr lang="en-US" dirty="0" smtClean="0"/>
              <a:t>observed probability </a:t>
            </a:r>
            <a:r>
              <a:rPr lang="en-US" dirty="0"/>
              <a:t>of each outcome based on the evidence provided by feature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When the </a:t>
            </a:r>
            <a:r>
              <a:rPr lang="en-US" dirty="0"/>
              <a:t>classifier is later applied to unlabeled data, it uses the observed probabilities </a:t>
            </a:r>
            <a:r>
              <a:rPr lang="en-US" dirty="0" smtClean="0"/>
              <a:t>to predict </a:t>
            </a:r>
            <a:r>
              <a:rPr lang="en-US" dirty="0"/>
              <a:t>the most likely class for the new features</a:t>
            </a:r>
          </a:p>
        </p:txBody>
      </p:sp>
    </p:spTree>
    <p:extLst>
      <p:ext uri="{BB962C8B-B14F-4D97-AF65-F5344CB8AC3E}">
        <p14:creationId xmlns:p14="http://schemas.microsoft.com/office/powerpoint/2010/main" val="2147026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 – collecting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711"/>
            <a:ext cx="10515600" cy="4351338"/>
          </a:xfrm>
        </p:spPr>
        <p:txBody>
          <a:bodyPr/>
          <a:lstStyle/>
          <a:p>
            <a:r>
              <a:rPr lang="en-US" dirty="0"/>
              <a:t>data adapted from the SMS </a:t>
            </a:r>
            <a:r>
              <a:rPr lang="en-US" dirty="0" smtClean="0"/>
              <a:t>Spam Collection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http://www.dt.fee.unicamp.br/~tiago/smsspamcollection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.</a:t>
            </a:r>
          </a:p>
          <a:p>
            <a:r>
              <a:rPr lang="en-US" dirty="0"/>
              <a:t>dataset includes the text of SMS messages along with a label </a:t>
            </a:r>
            <a:r>
              <a:rPr lang="en-US" dirty="0" smtClean="0"/>
              <a:t>indicating whether </a:t>
            </a:r>
            <a:r>
              <a:rPr lang="en-US" dirty="0"/>
              <a:t>the message is unwanted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91" y="3178377"/>
            <a:ext cx="7170302" cy="32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61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</a:t>
            </a:r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of the three spam messages use </a:t>
            </a:r>
            <a:r>
              <a:rPr lang="en-US" dirty="0" smtClean="0"/>
              <a:t>the word </a:t>
            </a:r>
            <a:r>
              <a:rPr lang="en-US" dirty="0"/>
              <a:t>"free," yet the word does not appear in any of the ham messages.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of the ham messages cite specific days of the week, as compared to zero </a:t>
            </a:r>
            <a:r>
              <a:rPr lang="en-US" dirty="0" smtClean="0"/>
              <a:t>in spam messages</a:t>
            </a:r>
          </a:p>
          <a:p>
            <a:r>
              <a:rPr lang="en-US" dirty="0"/>
              <a:t>Our Naive Bayes classifier will take advantage of </a:t>
            </a:r>
            <a:r>
              <a:rPr lang="en-US" dirty="0" smtClean="0"/>
              <a:t>word frequency </a:t>
            </a:r>
            <a:r>
              <a:rPr lang="en-US" dirty="0"/>
              <a:t>to determine whether the SMS messages seem to better fit the profile </a:t>
            </a:r>
            <a:r>
              <a:rPr lang="en-US" dirty="0" smtClean="0"/>
              <a:t>of spam </a:t>
            </a:r>
            <a:r>
              <a:rPr lang="en-US" dirty="0"/>
              <a:t>or </a:t>
            </a:r>
            <a:r>
              <a:rPr lang="en-US" dirty="0" smtClean="0"/>
              <a:t>ham - </a:t>
            </a:r>
            <a:r>
              <a:rPr lang="en-US" dirty="0"/>
              <a:t>The classifier </a:t>
            </a:r>
            <a:r>
              <a:rPr lang="en-US" dirty="0" smtClean="0"/>
              <a:t>will compute </a:t>
            </a:r>
            <a:r>
              <a:rPr lang="en-US" dirty="0"/>
              <a:t>the probability of spam and ham, given the evidence provided by all </a:t>
            </a:r>
            <a:r>
              <a:rPr lang="en-US" dirty="0" smtClean="0"/>
              <a:t>the words </a:t>
            </a:r>
            <a:r>
              <a:rPr lang="en-US" dirty="0"/>
              <a:t>in the message.</a:t>
            </a:r>
          </a:p>
        </p:txBody>
      </p:sp>
    </p:spTree>
    <p:extLst>
      <p:ext uri="{BB962C8B-B14F-4D97-AF65-F5344CB8AC3E}">
        <p14:creationId xmlns:p14="http://schemas.microsoft.com/office/powerpoint/2010/main" val="3248730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 – exploring and preparing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473"/>
            <a:ext cx="10515600" cy="4351338"/>
          </a:xfrm>
        </p:spPr>
        <p:txBody>
          <a:bodyPr/>
          <a:lstStyle/>
          <a:p>
            <a:r>
              <a:rPr lang="en-US" b="1" dirty="0" smtClean="0"/>
              <a:t>bag-of-words - </a:t>
            </a:r>
            <a:r>
              <a:rPr lang="en-US" dirty="0"/>
              <a:t>ignores word order </a:t>
            </a:r>
            <a:r>
              <a:rPr lang="en-US" dirty="0" smtClean="0"/>
              <a:t>and simply </a:t>
            </a:r>
            <a:r>
              <a:rPr lang="en-US" dirty="0"/>
              <a:t>provides a variable indicating whether the word appears at </a:t>
            </a:r>
            <a:r>
              <a:rPr lang="en-US" dirty="0" smtClean="0"/>
              <a:t>all</a:t>
            </a:r>
          </a:p>
          <a:p>
            <a:r>
              <a:rPr lang="en-US" dirty="0"/>
              <a:t>download the sms_spam.csv file from </a:t>
            </a:r>
            <a:r>
              <a:rPr lang="en-US" dirty="0" smtClean="0"/>
              <a:t>the </a:t>
            </a:r>
            <a:r>
              <a:rPr lang="en-US" dirty="0" err="1" smtClean="0"/>
              <a:t>Packt</a:t>
            </a:r>
            <a:r>
              <a:rPr lang="en-US" dirty="0" smtClean="0"/>
              <a:t> website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sms_raw</a:t>
            </a:r>
            <a:r>
              <a:rPr lang="en-US" b="1" dirty="0"/>
              <a:t> &lt;- read.csv("sms_spam.csv", </a:t>
            </a:r>
            <a:r>
              <a:rPr lang="en-US" b="1" dirty="0" err="1"/>
              <a:t>stringsAsFactors</a:t>
            </a:r>
            <a:r>
              <a:rPr lang="en-US" b="1" dirty="0"/>
              <a:t> = FALSE)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9" y="3531323"/>
            <a:ext cx="9837685" cy="28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1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 smtClean="0"/>
              <a:t> vector to a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</p:spPr>
        <p:txBody>
          <a:bodyPr/>
          <a:lstStyle/>
          <a:p>
            <a:r>
              <a:rPr lang="en-US" dirty="0" smtClean="0"/>
              <a:t>Since the </a:t>
            </a:r>
            <a:r>
              <a:rPr lang="en-US" dirty="0"/>
              <a:t>type element</a:t>
            </a:r>
            <a:r>
              <a:rPr lang="en-US" dirty="0" smtClean="0"/>
              <a:t> </a:t>
            </a:r>
            <a:r>
              <a:rPr lang="en-US" dirty="0"/>
              <a:t>is a categorical variable, </a:t>
            </a:r>
            <a:r>
              <a:rPr lang="en-US" dirty="0" smtClean="0"/>
              <a:t>it would </a:t>
            </a:r>
            <a:r>
              <a:rPr lang="en-US" dirty="0"/>
              <a:t>be better to convert it into a </a:t>
            </a:r>
            <a:r>
              <a:rPr lang="en-US" dirty="0" smtClean="0"/>
              <a:t>factor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sms_raw$type</a:t>
            </a:r>
            <a:r>
              <a:rPr lang="en-US" b="1" dirty="0"/>
              <a:t> &lt;- factor(</a:t>
            </a:r>
            <a:r>
              <a:rPr lang="en-US" b="1" dirty="0" err="1"/>
              <a:t>sms_raw$type</a:t>
            </a:r>
            <a:r>
              <a:rPr lang="en-US" b="1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225642"/>
            <a:ext cx="10363195" cy="23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39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Data preparation – cleaning and standardizing </a:t>
            </a:r>
            <a:r>
              <a:rPr lang="en-US" sz="3600" b="1" dirty="0" smtClean="0"/>
              <a:t>text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needs to consider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to remove numbers and punctuation; </a:t>
            </a:r>
            <a:endParaRPr lang="en-US" dirty="0" smtClean="0"/>
          </a:p>
          <a:p>
            <a:pPr lvl="1"/>
            <a:r>
              <a:rPr lang="en-US" dirty="0" smtClean="0"/>
              <a:t>Handle uninteresting </a:t>
            </a:r>
            <a:r>
              <a:rPr lang="en-US" dirty="0"/>
              <a:t>words such as </a:t>
            </a:r>
            <a:r>
              <a:rPr lang="en-US" i="1" dirty="0"/>
              <a:t>and</a:t>
            </a:r>
            <a:r>
              <a:rPr lang="en-US" dirty="0"/>
              <a:t>, </a:t>
            </a:r>
            <a:r>
              <a:rPr lang="en-US" i="1" dirty="0"/>
              <a:t>but</a:t>
            </a:r>
            <a:r>
              <a:rPr lang="en-US" dirty="0"/>
              <a:t>, and </a:t>
            </a:r>
            <a:r>
              <a:rPr lang="en-US" i="1" dirty="0"/>
              <a:t>or</a:t>
            </a:r>
            <a:r>
              <a:rPr lang="en-US" dirty="0"/>
              <a:t>; 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break apart sentences </a:t>
            </a:r>
            <a:r>
              <a:rPr lang="en-US" dirty="0" smtClean="0"/>
              <a:t>into individual words</a:t>
            </a:r>
          </a:p>
          <a:p>
            <a:r>
              <a:rPr lang="en-US" dirty="0"/>
              <a:t>text mining package titled </a:t>
            </a:r>
            <a:r>
              <a:rPr lang="en-US" dirty="0" smtClean="0"/>
              <a:t>tm</a:t>
            </a:r>
          </a:p>
          <a:p>
            <a:pPr lvl="1"/>
            <a:r>
              <a:rPr lang="en-US" dirty="0"/>
              <a:t>originally created by Ingo </a:t>
            </a:r>
            <a:r>
              <a:rPr lang="en-US" dirty="0" err="1"/>
              <a:t>Feinerer</a:t>
            </a:r>
            <a:r>
              <a:rPr lang="en-US" dirty="0"/>
              <a:t> as </a:t>
            </a:r>
            <a:r>
              <a:rPr lang="en-US" dirty="0" smtClean="0"/>
              <a:t>a dissertation </a:t>
            </a:r>
            <a:r>
              <a:rPr lang="en-US" dirty="0"/>
              <a:t>project at the Vienna University of Economics </a:t>
            </a:r>
            <a:r>
              <a:rPr lang="en-US" dirty="0" smtClean="0"/>
              <a:t>and Business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install.packages</a:t>
            </a:r>
            <a:r>
              <a:rPr lang="en-US" dirty="0"/>
              <a:t>("tm")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library(tm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9826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b="1" dirty="0"/>
              <a:t>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04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Corpus</a:t>
            </a:r>
            <a:r>
              <a:rPr lang="en-US" dirty="0" smtClean="0"/>
              <a:t> - </a:t>
            </a:r>
            <a:r>
              <a:rPr lang="en-US" dirty="0"/>
              <a:t>a </a:t>
            </a:r>
            <a:r>
              <a:rPr lang="en-US" dirty="0" smtClean="0"/>
              <a:t>collection of </a:t>
            </a:r>
            <a:r>
              <a:rPr lang="en-US" dirty="0"/>
              <a:t>text </a:t>
            </a:r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our case, the </a:t>
            </a:r>
            <a:r>
              <a:rPr lang="en-US" dirty="0" smtClean="0"/>
              <a:t>corpus will </a:t>
            </a:r>
            <a:r>
              <a:rPr lang="en-US" dirty="0"/>
              <a:t>be a collection of SMS </a:t>
            </a:r>
            <a:r>
              <a:rPr lang="en-US" dirty="0" smtClean="0"/>
              <a:t>messages</a:t>
            </a:r>
          </a:p>
          <a:p>
            <a:r>
              <a:rPr lang="en-US" dirty="0" err="1"/>
              <a:t>VCorpus</a:t>
            </a:r>
            <a:r>
              <a:rPr lang="en-US" dirty="0"/>
              <a:t>() </a:t>
            </a:r>
            <a:r>
              <a:rPr lang="en-US" dirty="0" smtClean="0"/>
              <a:t>function - </a:t>
            </a:r>
            <a:r>
              <a:rPr lang="en-US" dirty="0"/>
              <a:t>refers to a volatile </a:t>
            </a:r>
            <a:r>
              <a:rPr lang="en-US" dirty="0" smtClean="0"/>
              <a:t>corpus</a:t>
            </a:r>
          </a:p>
          <a:p>
            <a:pPr lvl="1"/>
            <a:r>
              <a:rPr lang="en-US" dirty="0"/>
              <a:t>requires us to specify the source </a:t>
            </a:r>
            <a:r>
              <a:rPr lang="en-US" dirty="0" smtClean="0"/>
              <a:t>of documents </a:t>
            </a:r>
            <a:r>
              <a:rPr lang="en-US" dirty="0"/>
              <a:t>for the corpus, which could be from a computer's filesystem, a </a:t>
            </a:r>
            <a:r>
              <a:rPr lang="en-US" dirty="0" smtClean="0"/>
              <a:t>database, the </a:t>
            </a:r>
            <a:r>
              <a:rPr lang="en-US" dirty="0"/>
              <a:t>Web, or </a:t>
            </a:r>
            <a:r>
              <a:rPr lang="en-US" dirty="0" smtClean="0"/>
              <a:t>elsewhere</a:t>
            </a:r>
          </a:p>
          <a:p>
            <a:pPr lvl="1"/>
            <a:r>
              <a:rPr lang="en-US" dirty="0" smtClean="0"/>
              <a:t>we'll use </a:t>
            </a:r>
            <a:r>
              <a:rPr lang="en-US" dirty="0"/>
              <a:t>the </a:t>
            </a:r>
            <a:r>
              <a:rPr lang="en-US" sz="2400" dirty="0" err="1"/>
              <a:t>VectorSource</a:t>
            </a:r>
            <a:r>
              <a:rPr lang="en-US" sz="2400" dirty="0"/>
              <a:t>() </a:t>
            </a:r>
            <a:r>
              <a:rPr lang="en-US" dirty="0"/>
              <a:t>reader function to create a source object from the </a:t>
            </a:r>
            <a:r>
              <a:rPr lang="en-US" dirty="0" smtClean="0"/>
              <a:t>existing </a:t>
            </a:r>
            <a:r>
              <a:rPr lang="en-US" dirty="0" err="1" smtClean="0"/>
              <a:t>sms_raw$text</a:t>
            </a:r>
            <a:r>
              <a:rPr lang="en-US" dirty="0" smtClean="0"/>
              <a:t> vector</a:t>
            </a:r>
          </a:p>
          <a:p>
            <a:pPr marL="457200" lvl="1" indent="0">
              <a:buNone/>
            </a:pPr>
            <a:r>
              <a:rPr lang="en-US" b="1" dirty="0"/>
              <a:t>&gt; </a:t>
            </a:r>
            <a:r>
              <a:rPr lang="en-US" b="1" dirty="0" err="1"/>
              <a:t>sms_corpus</a:t>
            </a:r>
            <a:r>
              <a:rPr lang="en-US" b="1" dirty="0"/>
              <a:t> &lt;- </a:t>
            </a:r>
            <a:r>
              <a:rPr lang="en-US" b="1" dirty="0" err="1"/>
              <a:t>VCorpus</a:t>
            </a:r>
            <a:r>
              <a:rPr lang="en-US" b="1" dirty="0"/>
              <a:t>(</a:t>
            </a:r>
            <a:r>
              <a:rPr lang="en-US" b="1" dirty="0" err="1"/>
              <a:t>VectorSource</a:t>
            </a:r>
            <a:r>
              <a:rPr lang="en-US" b="1" dirty="0"/>
              <a:t>(</a:t>
            </a:r>
            <a:r>
              <a:rPr lang="en-US" b="1" dirty="0" err="1"/>
              <a:t>sms_raw$text</a:t>
            </a:r>
            <a:r>
              <a:rPr lang="en-US" b="1" dirty="0"/>
              <a:t>))</a:t>
            </a:r>
            <a:endParaRPr lang="en-US" dirty="0" smtClean="0"/>
          </a:p>
          <a:p>
            <a:r>
              <a:rPr lang="en-US" dirty="0" err="1"/>
              <a:t>PCorpus</a:t>
            </a:r>
            <a:r>
              <a:rPr lang="en-US" dirty="0"/>
              <a:t>() function </a:t>
            </a:r>
            <a:r>
              <a:rPr lang="en-US" dirty="0" smtClean="0"/>
              <a:t>- access </a:t>
            </a:r>
            <a:r>
              <a:rPr lang="en-US" dirty="0"/>
              <a:t>a </a:t>
            </a:r>
            <a:r>
              <a:rPr lang="en-US" dirty="0" smtClean="0"/>
              <a:t>permanent corpus </a:t>
            </a:r>
            <a:r>
              <a:rPr lang="en-US" dirty="0"/>
              <a:t>stored in a </a:t>
            </a:r>
            <a:r>
              <a:rPr lang="en-US" dirty="0" smtClean="0"/>
              <a:t>database</a:t>
            </a:r>
          </a:p>
          <a:p>
            <a:r>
              <a:rPr lang="en-US" dirty="0"/>
              <a:t>By specifying an optional </a:t>
            </a:r>
            <a:r>
              <a:rPr lang="en-US" dirty="0" err="1"/>
              <a:t>readerControl</a:t>
            </a:r>
            <a:r>
              <a:rPr lang="en-US" dirty="0"/>
              <a:t> parameter, </a:t>
            </a:r>
            <a:r>
              <a:rPr lang="en-US" dirty="0" smtClean="0"/>
              <a:t>the </a:t>
            </a:r>
            <a:r>
              <a:rPr lang="en-US" dirty="0" err="1" smtClean="0"/>
              <a:t>VCorpus</a:t>
            </a:r>
            <a:r>
              <a:rPr lang="en-US" dirty="0"/>
              <a:t>() function offers functionality to import text </a:t>
            </a:r>
            <a:r>
              <a:rPr lang="en-US" dirty="0" smtClean="0"/>
              <a:t>from sources </a:t>
            </a:r>
            <a:r>
              <a:rPr lang="en-US" dirty="0"/>
              <a:t>such as PDFs and Microsoft Word files</a:t>
            </a:r>
          </a:p>
        </p:txBody>
      </p:sp>
    </p:spTree>
    <p:extLst>
      <p:ext uri="{BB962C8B-B14F-4D97-AF65-F5344CB8AC3E}">
        <p14:creationId xmlns:p14="http://schemas.microsoft.com/office/powerpoint/2010/main" val="754031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305"/>
          </a:xfrm>
        </p:spPr>
        <p:txBody>
          <a:bodyPr/>
          <a:lstStyle/>
          <a:p>
            <a:r>
              <a:rPr lang="en-US" dirty="0" smtClean="0"/>
              <a:t>Inspect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sms_corpus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74" y="1280430"/>
            <a:ext cx="7214189" cy="132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74" y="2624599"/>
            <a:ext cx="7214188" cy="1248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74" y="3891798"/>
            <a:ext cx="2414335" cy="27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61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actual message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80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Single document: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as.character</a:t>
            </a:r>
            <a:r>
              <a:rPr lang="en-US" b="1" dirty="0"/>
              <a:t>(</a:t>
            </a:r>
            <a:r>
              <a:rPr lang="en-US" b="1" dirty="0" err="1"/>
              <a:t>sms_corpus</a:t>
            </a:r>
            <a:r>
              <a:rPr lang="en-US" b="1" dirty="0"/>
              <a:t>[[1]])</a:t>
            </a:r>
          </a:p>
          <a:p>
            <a:pPr marL="0" indent="0">
              <a:buNone/>
            </a:pPr>
            <a:r>
              <a:rPr lang="en-US" b="1" dirty="0"/>
              <a:t>[1] "Hope you are having a good week. Just checking </a:t>
            </a:r>
            <a:r>
              <a:rPr lang="en-US" b="1" dirty="0" smtClean="0"/>
              <a:t>in“</a:t>
            </a:r>
          </a:p>
          <a:p>
            <a:endParaRPr lang="en-US" dirty="0" smtClean="0"/>
          </a:p>
          <a:p>
            <a:r>
              <a:rPr lang="en-US" dirty="0" smtClean="0"/>
              <a:t>Multiple document: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lapply</a:t>
            </a:r>
            <a:r>
              <a:rPr lang="en-US" b="1" dirty="0"/>
              <a:t>(</a:t>
            </a:r>
            <a:r>
              <a:rPr lang="en-US" b="1" dirty="0" err="1"/>
              <a:t>sms_corpus</a:t>
            </a:r>
            <a:r>
              <a:rPr lang="en-US" b="1" dirty="0"/>
              <a:t>[1:2], </a:t>
            </a:r>
            <a:r>
              <a:rPr lang="en-US" b="1" dirty="0" err="1"/>
              <a:t>as.character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$`1`</a:t>
            </a:r>
          </a:p>
          <a:p>
            <a:pPr marL="0" indent="0">
              <a:buNone/>
            </a:pPr>
            <a:r>
              <a:rPr lang="en-US" b="1" dirty="0"/>
              <a:t>[1] "Hope you are having a good week. Just checking in"</a:t>
            </a:r>
          </a:p>
          <a:p>
            <a:pPr marL="0" indent="0">
              <a:buNone/>
            </a:pPr>
            <a:r>
              <a:rPr lang="en-US" b="1" dirty="0"/>
              <a:t>$`2`</a:t>
            </a:r>
          </a:p>
          <a:p>
            <a:pPr marL="0" indent="0">
              <a:buNone/>
            </a:pPr>
            <a:r>
              <a:rPr lang="en-US" b="1" dirty="0"/>
              <a:t>[1] "</a:t>
            </a:r>
            <a:r>
              <a:rPr lang="en-US" b="1" dirty="0" err="1"/>
              <a:t>K..give</a:t>
            </a:r>
            <a:r>
              <a:rPr lang="en-US" b="1" dirty="0"/>
              <a:t> back my thanks."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45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the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tm_map</a:t>
            </a:r>
            <a:r>
              <a:rPr lang="en-US" dirty="0"/>
              <a:t>() function provides a method to apply a transformation (also </a:t>
            </a:r>
            <a:r>
              <a:rPr lang="en-US" dirty="0" smtClean="0"/>
              <a:t>known as </a:t>
            </a:r>
            <a:r>
              <a:rPr lang="en-US" dirty="0"/>
              <a:t>mapping) to a tm </a:t>
            </a:r>
            <a:r>
              <a:rPr lang="en-US" dirty="0" smtClean="0"/>
              <a:t>corpus</a:t>
            </a:r>
          </a:p>
          <a:p>
            <a:r>
              <a:rPr lang="en-US" dirty="0"/>
              <a:t>standardize the messages to use only </a:t>
            </a:r>
            <a:r>
              <a:rPr lang="en-US" dirty="0" smtClean="0"/>
              <a:t>lowercase characters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sms_corpus_clean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 smtClean="0"/>
              <a:t>tm_map</a:t>
            </a:r>
            <a:r>
              <a:rPr lang="en-US" b="1" dirty="0" smtClean="0"/>
              <a:t>(</a:t>
            </a:r>
            <a:r>
              <a:rPr lang="en-US" b="1" dirty="0" err="1" smtClean="0"/>
              <a:t>sms_corpus</a:t>
            </a:r>
            <a:r>
              <a:rPr lang="en-US" b="1" dirty="0" smtClean="0"/>
              <a:t>, </a:t>
            </a:r>
            <a:r>
              <a:rPr lang="en-US" b="1" dirty="0" err="1" smtClean="0"/>
              <a:t>content_transformer</a:t>
            </a:r>
            <a:r>
              <a:rPr lang="en-US" b="1" dirty="0" smtClean="0"/>
              <a:t>(</a:t>
            </a:r>
            <a:r>
              <a:rPr lang="en-US" b="1" dirty="0" err="1" smtClean="0"/>
              <a:t>tolower</a:t>
            </a:r>
            <a:r>
              <a:rPr lang="en-US" b="1" dirty="0" smtClean="0"/>
              <a:t>))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as.character</a:t>
            </a:r>
            <a:r>
              <a:rPr lang="en-US" b="1" dirty="0"/>
              <a:t>(</a:t>
            </a:r>
            <a:r>
              <a:rPr lang="en-US" b="1" dirty="0" err="1"/>
              <a:t>sms_corpus</a:t>
            </a:r>
            <a:r>
              <a:rPr lang="en-US" b="1" dirty="0"/>
              <a:t>[[1]])</a:t>
            </a:r>
          </a:p>
          <a:p>
            <a:pPr marL="0" indent="0">
              <a:buNone/>
            </a:pPr>
            <a:r>
              <a:rPr lang="en-US" b="1" dirty="0"/>
              <a:t>[1] "Hope you are having a good week. Just checking in"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as.character</a:t>
            </a:r>
            <a:r>
              <a:rPr lang="en-US" b="1" dirty="0"/>
              <a:t>(</a:t>
            </a:r>
            <a:r>
              <a:rPr lang="en-US" b="1" dirty="0" err="1"/>
              <a:t>sms_corpus_clean</a:t>
            </a:r>
            <a:r>
              <a:rPr lang="en-US" b="1" dirty="0"/>
              <a:t>[[1]])</a:t>
            </a:r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] "hope you are having a good week. just checking in"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75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numbers from the SMS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sms_corpus_clean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 smtClean="0"/>
              <a:t>tm_map</a:t>
            </a:r>
            <a:r>
              <a:rPr lang="en-US" b="1" dirty="0" smtClean="0"/>
              <a:t>(</a:t>
            </a:r>
            <a:r>
              <a:rPr lang="en-US" b="1" dirty="0" err="1" smtClean="0"/>
              <a:t>sms_corpus_clean</a:t>
            </a:r>
            <a:r>
              <a:rPr lang="en-US" b="1" dirty="0" smtClean="0"/>
              <a:t>, </a:t>
            </a:r>
            <a:r>
              <a:rPr lang="en-US" b="1" dirty="0" err="1" smtClean="0"/>
              <a:t>removeNumbers</a:t>
            </a:r>
            <a:r>
              <a:rPr lang="en-US" b="1" dirty="0" smtClean="0"/>
              <a:t>)</a:t>
            </a:r>
          </a:p>
          <a:p>
            <a:r>
              <a:rPr lang="en-US" dirty="0" err="1"/>
              <a:t>removeNumbers</a:t>
            </a:r>
            <a:r>
              <a:rPr lang="en-US" dirty="0"/>
              <a:t>() is built into </a:t>
            </a:r>
            <a:r>
              <a:rPr lang="en-US" dirty="0" smtClean="0"/>
              <a:t>tm along </a:t>
            </a:r>
            <a:r>
              <a:rPr lang="en-US" dirty="0"/>
              <a:t>with several other mapping functions that do not need to </a:t>
            </a:r>
            <a:r>
              <a:rPr lang="en-US" dirty="0" smtClean="0"/>
              <a:t>be wrapped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see the other built-in transformations, simply </a:t>
            </a:r>
            <a:r>
              <a:rPr lang="en-US" dirty="0" smtClean="0"/>
              <a:t>type </a:t>
            </a:r>
            <a:r>
              <a:rPr lang="en-US" dirty="0" err="1" smtClean="0"/>
              <a:t>getTransformations</a:t>
            </a:r>
            <a:r>
              <a:rPr lang="en-US" dirty="0" smtClean="0"/>
              <a:t>()</a:t>
            </a:r>
          </a:p>
          <a:p>
            <a:r>
              <a:rPr lang="en-US" b="1" dirty="0"/>
              <a:t>stop </a:t>
            </a:r>
            <a:r>
              <a:rPr lang="en-US" b="1" dirty="0" smtClean="0"/>
              <a:t>words</a:t>
            </a:r>
          </a:p>
          <a:p>
            <a:pPr lvl="1"/>
            <a:r>
              <a:rPr lang="en-US" dirty="0"/>
              <a:t>filler words such as </a:t>
            </a:r>
            <a:r>
              <a:rPr lang="en-US" i="1" dirty="0"/>
              <a:t>to</a:t>
            </a:r>
            <a:r>
              <a:rPr lang="en-US" dirty="0"/>
              <a:t>, </a:t>
            </a:r>
            <a:r>
              <a:rPr lang="en-US" i="1" dirty="0"/>
              <a:t>and</a:t>
            </a:r>
            <a:r>
              <a:rPr lang="en-US" dirty="0"/>
              <a:t>, </a:t>
            </a:r>
            <a:r>
              <a:rPr lang="en-US" i="1" dirty="0"/>
              <a:t>but</a:t>
            </a:r>
            <a:r>
              <a:rPr lang="en-US" dirty="0"/>
              <a:t>, and </a:t>
            </a:r>
            <a:r>
              <a:rPr lang="en-US" i="1" dirty="0" smtClean="0"/>
              <a:t>or</a:t>
            </a:r>
          </a:p>
          <a:p>
            <a:pPr lvl="1"/>
            <a:r>
              <a:rPr lang="en-US" dirty="0"/>
              <a:t>typically removed prior </a:t>
            </a:r>
            <a:r>
              <a:rPr lang="en-US" dirty="0" smtClean="0"/>
              <a:t>to text mining</a:t>
            </a:r>
          </a:p>
          <a:p>
            <a:r>
              <a:rPr lang="en-US" dirty="0" err="1"/>
              <a:t>stopwords</a:t>
            </a:r>
            <a:r>
              <a:rPr lang="en-US" dirty="0"/>
              <a:t>() </a:t>
            </a:r>
            <a:r>
              <a:rPr lang="en-US" dirty="0" smtClean="0"/>
              <a:t>function provided </a:t>
            </a:r>
            <a:r>
              <a:rPr lang="en-US" dirty="0"/>
              <a:t>by the tm package. </a:t>
            </a:r>
            <a:endParaRPr lang="en-US" dirty="0" smtClean="0"/>
          </a:p>
          <a:p>
            <a:pPr lvl="1"/>
            <a:r>
              <a:rPr lang="en-US" dirty="0" smtClean="0"/>
              <a:t>access </a:t>
            </a:r>
            <a:r>
              <a:rPr lang="en-US" dirty="0"/>
              <a:t>various sets of </a:t>
            </a:r>
            <a:r>
              <a:rPr lang="en-US" dirty="0" smtClean="0"/>
              <a:t>stop words</a:t>
            </a:r>
            <a:r>
              <a:rPr lang="en-US" dirty="0"/>
              <a:t>, across several languages. </a:t>
            </a:r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/>
              <a:t>default, common English language stop </a:t>
            </a:r>
            <a:r>
              <a:rPr lang="en-US" dirty="0" smtClean="0"/>
              <a:t>words are </a:t>
            </a:r>
            <a:r>
              <a:rPr lang="en-US" dirty="0"/>
              <a:t>used.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see the default list, type </a:t>
            </a:r>
            <a:r>
              <a:rPr lang="en-US" dirty="0" err="1"/>
              <a:t>stopwords</a:t>
            </a:r>
            <a:r>
              <a:rPr lang="en-US" dirty="0"/>
              <a:t>() at the command line.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see </a:t>
            </a:r>
            <a:r>
              <a:rPr lang="en-US" dirty="0" smtClean="0"/>
              <a:t>the other </a:t>
            </a:r>
            <a:r>
              <a:rPr lang="en-US" dirty="0"/>
              <a:t>languages and options available, type ?</a:t>
            </a:r>
            <a:r>
              <a:rPr lang="en-US" dirty="0" err="1"/>
              <a:t>stopwords</a:t>
            </a:r>
            <a:r>
              <a:rPr lang="en-US" dirty="0"/>
              <a:t> for the documentation page</a:t>
            </a:r>
          </a:p>
        </p:txBody>
      </p:sp>
    </p:spTree>
    <p:extLst>
      <p:ext uri="{BB962C8B-B14F-4D97-AF65-F5344CB8AC3E}">
        <p14:creationId xmlns:p14="http://schemas.microsoft.com/office/powerpoint/2010/main" val="291652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Suitable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 in:</a:t>
            </a:r>
          </a:p>
          <a:p>
            <a:pPr lvl="1"/>
            <a:r>
              <a:rPr lang="en-US" dirty="0" smtClean="0"/>
              <a:t>Text </a:t>
            </a:r>
            <a:r>
              <a:rPr lang="en-US" dirty="0"/>
              <a:t>classification, such as junk e-mail (spam) filtering</a:t>
            </a:r>
          </a:p>
          <a:p>
            <a:pPr lvl="1"/>
            <a:r>
              <a:rPr lang="en-US" dirty="0" smtClean="0"/>
              <a:t>Intrusion </a:t>
            </a:r>
            <a:r>
              <a:rPr lang="en-US" dirty="0"/>
              <a:t>or anomaly detection in computer networks</a:t>
            </a:r>
          </a:p>
          <a:p>
            <a:pPr lvl="1"/>
            <a:r>
              <a:rPr lang="en-US" dirty="0" smtClean="0"/>
              <a:t>Diagnosing </a:t>
            </a:r>
            <a:r>
              <a:rPr lang="en-US" dirty="0"/>
              <a:t>medical conditions given a set of observed </a:t>
            </a:r>
            <a:r>
              <a:rPr lang="en-US" dirty="0" smtClean="0"/>
              <a:t>symptoms</a:t>
            </a:r>
          </a:p>
          <a:p>
            <a:r>
              <a:rPr lang="en-US" dirty="0"/>
              <a:t>best applied to problems in which the </a:t>
            </a:r>
            <a:r>
              <a:rPr lang="en-US" dirty="0" smtClean="0"/>
              <a:t>information from </a:t>
            </a:r>
            <a:r>
              <a:rPr lang="en-US" dirty="0"/>
              <a:t>numerous attributes should be considered simultaneously in order to </a:t>
            </a:r>
            <a:r>
              <a:rPr lang="en-US" dirty="0" smtClean="0"/>
              <a:t>estimate the </a:t>
            </a:r>
            <a:r>
              <a:rPr lang="en-US" dirty="0"/>
              <a:t>overall probability of an </a:t>
            </a:r>
            <a:r>
              <a:rPr lang="en-US" dirty="0" smtClean="0"/>
              <a:t>outcome</a:t>
            </a:r>
          </a:p>
          <a:p>
            <a:r>
              <a:rPr lang="en-US" dirty="0"/>
              <a:t>Bayesian methods utilize all the </a:t>
            </a:r>
            <a:r>
              <a:rPr lang="en-US" dirty="0" smtClean="0"/>
              <a:t>available evidence </a:t>
            </a:r>
            <a:r>
              <a:rPr lang="en-US" dirty="0"/>
              <a:t>to subtly change the predictions</a:t>
            </a:r>
          </a:p>
        </p:txBody>
      </p:sp>
    </p:spTree>
    <p:extLst>
      <p:ext uri="{BB962C8B-B14F-4D97-AF65-F5344CB8AC3E}">
        <p14:creationId xmlns:p14="http://schemas.microsoft.com/office/powerpoint/2010/main" val="925898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</a:t>
            </a:r>
            <a:r>
              <a:rPr lang="en-US" dirty="0" smtClean="0"/>
              <a:t>stop words &amp; punctuation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removeWords</a:t>
            </a:r>
            <a:r>
              <a:rPr lang="en-US" dirty="0"/>
              <a:t>() </a:t>
            </a:r>
            <a:r>
              <a:rPr lang="en-US" dirty="0" smtClean="0"/>
              <a:t>function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sms_corpus_clean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 smtClean="0"/>
              <a:t>tm_map</a:t>
            </a:r>
            <a:r>
              <a:rPr lang="en-US" b="1" dirty="0" smtClean="0"/>
              <a:t>(</a:t>
            </a:r>
            <a:r>
              <a:rPr lang="en-US" b="1" dirty="0" err="1" smtClean="0"/>
              <a:t>sms_corpus_clean</a:t>
            </a:r>
            <a:r>
              <a:rPr lang="en-US" b="1" dirty="0" smtClean="0"/>
              <a:t>, </a:t>
            </a:r>
            <a:r>
              <a:rPr lang="en-US" b="1" dirty="0" err="1" smtClean="0"/>
              <a:t>removeWords</a:t>
            </a:r>
            <a:r>
              <a:rPr lang="en-US" b="1" dirty="0"/>
              <a:t>, </a:t>
            </a:r>
            <a:r>
              <a:rPr lang="en-US" b="1" dirty="0" err="1"/>
              <a:t>stopwords</a:t>
            </a:r>
            <a:r>
              <a:rPr lang="en-US" b="1" dirty="0" smtClean="0"/>
              <a:t>())</a:t>
            </a:r>
          </a:p>
          <a:p>
            <a:r>
              <a:rPr lang="en-US" dirty="0"/>
              <a:t>eliminate any punctuation </a:t>
            </a:r>
            <a:r>
              <a:rPr lang="en-US" dirty="0" smtClean="0"/>
              <a:t>from the </a:t>
            </a:r>
            <a:r>
              <a:rPr lang="en-US" dirty="0"/>
              <a:t>text </a:t>
            </a:r>
            <a:r>
              <a:rPr lang="en-US" dirty="0" smtClean="0"/>
              <a:t>messages</a:t>
            </a:r>
          </a:p>
          <a:p>
            <a:r>
              <a:rPr lang="en-US" dirty="0"/>
              <a:t>built-in </a:t>
            </a:r>
            <a:r>
              <a:rPr lang="en-US" dirty="0" err="1"/>
              <a:t>removePunctuation</a:t>
            </a:r>
            <a:r>
              <a:rPr lang="en-US" dirty="0"/>
              <a:t>() </a:t>
            </a:r>
            <a:r>
              <a:rPr lang="en-US" dirty="0" smtClean="0"/>
              <a:t>transformation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sms_corpus_clean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 smtClean="0"/>
              <a:t>tm_map</a:t>
            </a:r>
            <a:r>
              <a:rPr lang="en-US" b="1" dirty="0" smtClean="0"/>
              <a:t>(</a:t>
            </a:r>
            <a:r>
              <a:rPr lang="en-US" b="1" dirty="0" err="1" smtClean="0"/>
              <a:t>sms_corpus_clean</a:t>
            </a:r>
            <a:r>
              <a:rPr lang="en-US" b="1" dirty="0" smtClean="0"/>
              <a:t>, </a:t>
            </a:r>
            <a:r>
              <a:rPr lang="en-US" b="1" dirty="0" err="1" smtClean="0"/>
              <a:t>removePunctuation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removePunctuation</a:t>
            </a:r>
            <a:r>
              <a:rPr lang="en-US" b="1" dirty="0"/>
              <a:t>("hello...world")</a:t>
            </a:r>
          </a:p>
          <a:p>
            <a:pPr marL="0" indent="0">
              <a:buNone/>
            </a:pPr>
            <a:r>
              <a:rPr lang="en-US" b="1" dirty="0"/>
              <a:t>[1] "</a:t>
            </a:r>
            <a:r>
              <a:rPr lang="en-US" b="1" dirty="0" err="1"/>
              <a:t>helloworld</a:t>
            </a:r>
            <a:r>
              <a:rPr lang="en-US" b="1" dirty="0"/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01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replaces </a:t>
            </a:r>
            <a:r>
              <a:rPr lang="en-US" dirty="0" smtClean="0"/>
              <a:t>punctuation </a:t>
            </a:r>
            <a:r>
              <a:rPr lang="en-US" dirty="0"/>
              <a:t>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replacePunctuation</a:t>
            </a:r>
            <a:r>
              <a:rPr lang="en-US" b="1" dirty="0"/>
              <a:t> &lt;- function(x) {</a:t>
            </a:r>
          </a:p>
          <a:p>
            <a:pPr marL="0" indent="0">
              <a:buNone/>
            </a:pPr>
            <a:r>
              <a:rPr lang="en-US" b="1" dirty="0" err="1"/>
              <a:t>gsub</a:t>
            </a:r>
            <a:r>
              <a:rPr lang="en-US" b="1" dirty="0"/>
              <a:t>("[[:</a:t>
            </a:r>
            <a:r>
              <a:rPr lang="en-US" b="1" dirty="0" err="1"/>
              <a:t>punct</a:t>
            </a:r>
            <a:r>
              <a:rPr lang="en-US" b="1" dirty="0"/>
              <a:t>:]]+", " ", x)</a:t>
            </a:r>
          </a:p>
          <a:p>
            <a:pPr marL="0" indent="0">
              <a:buNone/>
            </a:pPr>
            <a:r>
              <a:rPr lang="en-US" b="1" dirty="0"/>
              <a:t>}</a:t>
            </a:r>
          </a:p>
          <a:p>
            <a:r>
              <a:rPr lang="en-US" dirty="0" smtClean="0"/>
              <a:t>this </a:t>
            </a:r>
            <a:r>
              <a:rPr lang="en-US" dirty="0"/>
              <a:t>uses R's </a:t>
            </a:r>
            <a:r>
              <a:rPr lang="en-US" dirty="0" err="1"/>
              <a:t>gsub</a:t>
            </a:r>
            <a:r>
              <a:rPr lang="en-US" dirty="0"/>
              <a:t>() function to </a:t>
            </a:r>
            <a:r>
              <a:rPr lang="en-US" dirty="0" smtClean="0"/>
              <a:t>substitute any </a:t>
            </a:r>
            <a:r>
              <a:rPr lang="en-US" dirty="0"/>
              <a:t>punctuation characters in x with a blank </a:t>
            </a:r>
            <a:r>
              <a:rPr lang="en-US" dirty="0" smtClean="0"/>
              <a:t>space</a:t>
            </a:r>
          </a:p>
          <a:p>
            <a:r>
              <a:rPr lang="en-US" b="1" dirty="0" smtClean="0"/>
              <a:t>Stemming - </a:t>
            </a:r>
            <a:r>
              <a:rPr lang="en-US" dirty="0"/>
              <a:t>reducing words to their </a:t>
            </a:r>
            <a:r>
              <a:rPr lang="en-US" dirty="0" smtClean="0"/>
              <a:t>root form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learned</a:t>
            </a:r>
            <a:r>
              <a:rPr lang="en-US" dirty="0" smtClean="0"/>
              <a:t>, </a:t>
            </a:r>
            <a:r>
              <a:rPr lang="en-US" i="1" dirty="0" smtClean="0"/>
              <a:t>learning</a:t>
            </a:r>
            <a:r>
              <a:rPr lang="en-US" dirty="0"/>
              <a:t>, and </a:t>
            </a:r>
            <a:r>
              <a:rPr lang="en-US" i="1" dirty="0" smtClean="0"/>
              <a:t>learns -&gt; learn</a:t>
            </a:r>
          </a:p>
          <a:p>
            <a:r>
              <a:rPr lang="en-US" dirty="0" err="1" smtClean="0"/>
              <a:t>SnowballC</a:t>
            </a:r>
            <a:r>
              <a:rPr lang="en-US" dirty="0"/>
              <a:t> </a:t>
            </a:r>
            <a:r>
              <a:rPr lang="en-US" dirty="0" smtClean="0"/>
              <a:t>package</a:t>
            </a:r>
          </a:p>
          <a:p>
            <a:pPr lvl="1"/>
            <a:r>
              <a:rPr lang="en-US" dirty="0" err="1"/>
              <a:t>install.packages</a:t>
            </a:r>
            <a:r>
              <a:rPr lang="en-US" dirty="0"/>
              <a:t>("</a:t>
            </a:r>
            <a:r>
              <a:rPr lang="en-US" dirty="0" err="1"/>
              <a:t>SnowballC</a:t>
            </a:r>
            <a:r>
              <a:rPr lang="en-US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827133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SnowballC</a:t>
            </a:r>
            <a:r>
              <a:rPr lang="en-US" dirty="0"/>
              <a:t>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4091"/>
            <a:ext cx="10515600" cy="4351338"/>
          </a:xfrm>
        </p:spPr>
        <p:txBody>
          <a:bodyPr/>
          <a:lstStyle/>
          <a:p>
            <a:r>
              <a:rPr lang="en-US" dirty="0"/>
              <a:t>maintained by Milan </a:t>
            </a:r>
            <a:r>
              <a:rPr lang="en-US" dirty="0" err="1"/>
              <a:t>Bouchet-Valat</a:t>
            </a:r>
            <a:endParaRPr lang="en-US" dirty="0"/>
          </a:p>
          <a:p>
            <a:r>
              <a:rPr lang="en-US" dirty="0" smtClean="0"/>
              <a:t>provides </a:t>
            </a:r>
            <a:r>
              <a:rPr lang="en-US" dirty="0"/>
              <a:t>an R interface to the C-based </a:t>
            </a:r>
            <a:r>
              <a:rPr lang="en-US" dirty="0" err="1"/>
              <a:t>libstemmer</a:t>
            </a:r>
            <a:r>
              <a:rPr lang="en-US" dirty="0"/>
              <a:t> </a:t>
            </a:r>
            <a:r>
              <a:rPr lang="en-US" dirty="0" smtClean="0"/>
              <a:t>library, which </a:t>
            </a:r>
            <a:r>
              <a:rPr lang="en-US" dirty="0"/>
              <a:t>is based on M.F. Porter's "Snowball" word </a:t>
            </a:r>
            <a:r>
              <a:rPr lang="en-US" dirty="0" smtClean="0"/>
              <a:t>stemming algorithm</a:t>
            </a:r>
            <a:r>
              <a:rPr lang="en-US" dirty="0"/>
              <a:t>, a widely used open source stemming method. </a:t>
            </a:r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snowball.tartarus.org</a:t>
            </a:r>
            <a:endParaRPr lang="en-US" dirty="0" smtClean="0"/>
          </a:p>
          <a:p>
            <a:r>
              <a:rPr lang="en-US" dirty="0" err="1"/>
              <a:t>wordStem</a:t>
            </a:r>
            <a:r>
              <a:rPr lang="en-US" dirty="0" smtClean="0"/>
              <a:t>() </a:t>
            </a:r>
            <a:r>
              <a:rPr lang="en-US" dirty="0" smtClean="0"/>
              <a:t>function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&gt; library(</a:t>
            </a:r>
            <a:r>
              <a:rPr lang="en-US" b="1" dirty="0" err="1"/>
              <a:t>SnowballC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wordStem</a:t>
            </a:r>
            <a:r>
              <a:rPr lang="en-US" b="1" dirty="0"/>
              <a:t>(c("learn", "learned", "learning", "learns"))</a:t>
            </a:r>
          </a:p>
          <a:p>
            <a:pPr marL="0" indent="0">
              <a:buNone/>
            </a:pPr>
            <a:r>
              <a:rPr lang="en-US" b="1" dirty="0"/>
              <a:t>[1] "learn" "learn" "learn" "learn"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58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/>
          <a:lstStyle/>
          <a:p>
            <a:r>
              <a:rPr lang="en-US" dirty="0" err="1"/>
              <a:t>stemDocument</a:t>
            </a:r>
            <a:r>
              <a:rPr lang="en-US" dirty="0"/>
              <a:t>()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494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apply </a:t>
            </a:r>
            <a:r>
              <a:rPr lang="en-US" sz="2400" dirty="0"/>
              <a:t>the </a:t>
            </a:r>
            <a:r>
              <a:rPr lang="en-US" sz="2400" dirty="0" err="1"/>
              <a:t>wordStem</a:t>
            </a:r>
            <a:r>
              <a:rPr lang="en-US" sz="2400" dirty="0"/>
              <a:t>() function to an entire corpus of text </a:t>
            </a:r>
            <a:r>
              <a:rPr lang="en-US" sz="2400" dirty="0" smtClean="0"/>
              <a:t>documents</a:t>
            </a:r>
          </a:p>
          <a:p>
            <a:pPr marL="0" indent="0">
              <a:buNone/>
            </a:pPr>
            <a:r>
              <a:rPr lang="en-US" sz="2400" b="1" dirty="0" smtClean="0"/>
              <a:t>&gt; </a:t>
            </a:r>
            <a:r>
              <a:rPr lang="en-US" sz="2400" b="1" dirty="0" err="1" smtClean="0"/>
              <a:t>sms_corpus_clean</a:t>
            </a:r>
            <a:r>
              <a:rPr lang="en-US" sz="2400" b="1" dirty="0" smtClean="0"/>
              <a:t> </a:t>
            </a:r>
            <a:r>
              <a:rPr lang="en-US" sz="2400" b="1" dirty="0"/>
              <a:t>&lt;- </a:t>
            </a:r>
            <a:r>
              <a:rPr lang="en-US" sz="2400" b="1" dirty="0" err="1"/>
              <a:t>tm_map</a:t>
            </a:r>
            <a:r>
              <a:rPr lang="en-US" sz="2400" b="1" dirty="0"/>
              <a:t>(</a:t>
            </a:r>
            <a:r>
              <a:rPr lang="en-US" sz="2400" b="1" dirty="0" err="1"/>
              <a:t>sms_corpus_clean</a:t>
            </a:r>
            <a:r>
              <a:rPr lang="en-US" sz="2400" b="1" dirty="0"/>
              <a:t>, </a:t>
            </a:r>
            <a:r>
              <a:rPr lang="en-US" sz="2400" b="1" dirty="0" err="1"/>
              <a:t>stemDocument</a:t>
            </a:r>
            <a:r>
              <a:rPr lang="en-US" sz="2400" b="1" dirty="0" smtClean="0"/>
              <a:t>)</a:t>
            </a:r>
          </a:p>
          <a:p>
            <a:r>
              <a:rPr lang="en-US" sz="2400" dirty="0" smtClean="0"/>
              <a:t>Remove additional </a:t>
            </a:r>
            <a:r>
              <a:rPr lang="en-US" sz="2400" dirty="0"/>
              <a:t>whitespace, using the built-in </a:t>
            </a:r>
            <a:r>
              <a:rPr lang="en-US" sz="2400" dirty="0" err="1"/>
              <a:t>stripWhitespace</a:t>
            </a:r>
            <a:r>
              <a:rPr lang="en-US" sz="2400" dirty="0"/>
              <a:t>() </a:t>
            </a:r>
            <a:r>
              <a:rPr lang="en-US" sz="2400" dirty="0" smtClean="0"/>
              <a:t>transformation</a:t>
            </a:r>
          </a:p>
          <a:p>
            <a:pPr marL="0" indent="0">
              <a:buNone/>
            </a:pPr>
            <a:r>
              <a:rPr lang="en-US" sz="2400" b="1" dirty="0"/>
              <a:t>&gt; </a:t>
            </a:r>
            <a:r>
              <a:rPr lang="en-US" sz="2400" b="1" dirty="0" err="1"/>
              <a:t>sms_corpus_clean</a:t>
            </a:r>
            <a:r>
              <a:rPr lang="en-US" sz="2400" b="1" dirty="0"/>
              <a:t> &lt;- </a:t>
            </a:r>
            <a:r>
              <a:rPr lang="en-US" sz="2400" b="1" dirty="0" err="1"/>
              <a:t>tm_map</a:t>
            </a:r>
            <a:r>
              <a:rPr lang="en-US" sz="2400" b="1" dirty="0"/>
              <a:t>(</a:t>
            </a:r>
            <a:r>
              <a:rPr lang="en-US" sz="2400" b="1" dirty="0" err="1"/>
              <a:t>sms_corpus_clean</a:t>
            </a:r>
            <a:r>
              <a:rPr lang="en-US" sz="2400" b="1" dirty="0"/>
              <a:t>, </a:t>
            </a:r>
            <a:r>
              <a:rPr lang="en-US" sz="2400" b="1" dirty="0" err="1"/>
              <a:t>stripWhitespace</a:t>
            </a:r>
            <a:r>
              <a:rPr lang="en-US" sz="2400" b="1" dirty="0"/>
              <a:t>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3" y="3399163"/>
            <a:ext cx="8964934" cy="30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4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Data preparation – splitting text documents </a:t>
            </a:r>
            <a:r>
              <a:rPr lang="en-US" sz="3600" b="1" dirty="0" smtClean="0"/>
              <a:t>into words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Tokenization - </a:t>
            </a:r>
            <a:r>
              <a:rPr lang="en-US" dirty="0"/>
              <a:t>split the </a:t>
            </a:r>
            <a:r>
              <a:rPr lang="en-US" dirty="0" smtClean="0"/>
              <a:t>messages into </a:t>
            </a:r>
            <a:r>
              <a:rPr lang="en-US" dirty="0"/>
              <a:t>individual </a:t>
            </a:r>
            <a:r>
              <a:rPr lang="en-US" dirty="0" smtClean="0"/>
              <a:t>components</a:t>
            </a:r>
          </a:p>
          <a:p>
            <a:r>
              <a:rPr lang="en-US" dirty="0"/>
              <a:t>A token is </a:t>
            </a:r>
            <a:r>
              <a:rPr lang="en-US" dirty="0" smtClean="0"/>
              <a:t>a single </a:t>
            </a:r>
            <a:r>
              <a:rPr lang="en-US" dirty="0"/>
              <a:t>element of a text </a:t>
            </a:r>
            <a:r>
              <a:rPr lang="en-US" dirty="0" smtClean="0"/>
              <a:t>string</a:t>
            </a:r>
          </a:p>
          <a:p>
            <a:r>
              <a:rPr lang="en-US" dirty="0" err="1"/>
              <a:t>DocumentTermMatrix</a:t>
            </a:r>
            <a:r>
              <a:rPr lang="en-US" dirty="0"/>
              <a:t>() function </a:t>
            </a:r>
            <a:r>
              <a:rPr lang="en-US" dirty="0" smtClean="0"/>
              <a:t>- take </a:t>
            </a:r>
            <a:r>
              <a:rPr lang="en-US" dirty="0"/>
              <a:t>a corpus and </a:t>
            </a:r>
            <a:r>
              <a:rPr lang="en-US" dirty="0" smtClean="0"/>
              <a:t>create a </a:t>
            </a:r>
            <a:r>
              <a:rPr lang="en-US" b="1" dirty="0" smtClean="0"/>
              <a:t>Document </a:t>
            </a:r>
            <a:r>
              <a:rPr lang="en-US" b="1" dirty="0"/>
              <a:t>Term Matrix </a:t>
            </a:r>
            <a:r>
              <a:rPr lang="en-US" dirty="0"/>
              <a:t>(</a:t>
            </a:r>
            <a:r>
              <a:rPr lang="en-US" b="1" dirty="0" smtClean="0"/>
              <a:t>DTM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rows indicate documents </a:t>
            </a:r>
            <a:r>
              <a:rPr lang="en-US" dirty="0"/>
              <a:t>(SMS </a:t>
            </a:r>
            <a:r>
              <a:rPr lang="en-US" dirty="0" smtClean="0"/>
              <a:t>messages)</a:t>
            </a:r>
          </a:p>
          <a:p>
            <a:pPr lvl="1"/>
            <a:r>
              <a:rPr lang="en-US" dirty="0" smtClean="0"/>
              <a:t>columns </a:t>
            </a:r>
            <a:r>
              <a:rPr lang="en-US" dirty="0"/>
              <a:t>indicate terms (words</a:t>
            </a:r>
            <a:r>
              <a:rPr lang="en-US" dirty="0" smtClean="0"/>
              <a:t>)</a:t>
            </a:r>
          </a:p>
          <a:p>
            <a:r>
              <a:rPr lang="en-US" b="1" dirty="0"/>
              <a:t>Term </a:t>
            </a:r>
            <a:r>
              <a:rPr lang="en-US" b="1" dirty="0" smtClean="0"/>
              <a:t>Document Matrix </a:t>
            </a:r>
            <a:r>
              <a:rPr lang="en-US" dirty="0"/>
              <a:t>(</a:t>
            </a:r>
            <a:r>
              <a:rPr lang="en-US" b="1" dirty="0" smtClean="0"/>
              <a:t>TDM</a:t>
            </a:r>
            <a:r>
              <a:rPr lang="en-US" dirty="0" smtClean="0"/>
              <a:t>) - a </a:t>
            </a:r>
            <a:r>
              <a:rPr lang="en-US" dirty="0"/>
              <a:t>transposed DTM </a:t>
            </a:r>
            <a:endParaRPr lang="en-US" dirty="0" smtClean="0"/>
          </a:p>
          <a:p>
            <a:pPr lvl="1"/>
            <a:r>
              <a:rPr lang="en-US" dirty="0" smtClean="0"/>
              <a:t>rows are </a:t>
            </a:r>
            <a:r>
              <a:rPr lang="en-US" dirty="0"/>
              <a:t>terms </a:t>
            </a:r>
            <a:endParaRPr lang="en-US" dirty="0" smtClean="0"/>
          </a:p>
          <a:p>
            <a:pPr lvl="1"/>
            <a:r>
              <a:rPr lang="en-US" dirty="0" smtClean="0"/>
              <a:t>columns </a:t>
            </a:r>
            <a:r>
              <a:rPr lang="en-US" dirty="0"/>
              <a:t>are documents</a:t>
            </a:r>
          </a:p>
        </p:txBody>
      </p:sp>
    </p:spTree>
    <p:extLst>
      <p:ext uri="{BB962C8B-B14F-4D97-AF65-F5344CB8AC3E}">
        <p14:creationId xmlns:p14="http://schemas.microsoft.com/office/powerpoint/2010/main" val="1624298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small portion of the DTM for the </a:t>
            </a:r>
            <a:r>
              <a:rPr lang="en-US" sz="4000" dirty="0" smtClean="0"/>
              <a:t>SMS corpus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complete matrix has 5,559 rows and over 7,000 </a:t>
            </a:r>
            <a:r>
              <a:rPr lang="en-US" dirty="0" smtClean="0"/>
              <a:t>columns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sparse matrix - </a:t>
            </a:r>
            <a:r>
              <a:rPr lang="en-US" dirty="0"/>
              <a:t>the </a:t>
            </a:r>
            <a:r>
              <a:rPr lang="en-US" dirty="0" smtClean="0"/>
              <a:t>vast majority </a:t>
            </a:r>
            <a:r>
              <a:rPr lang="en-US" dirty="0"/>
              <a:t>of the cells in the matrix are filled with zeros. </a:t>
            </a:r>
          </a:p>
          <a:p>
            <a:pPr lvl="1"/>
            <a:r>
              <a:rPr lang="en-US" dirty="0"/>
              <a:t>although each message must contain at least one word, the probability of any </a:t>
            </a:r>
            <a:r>
              <a:rPr lang="en-US" dirty="0" smtClean="0"/>
              <a:t>one word </a:t>
            </a:r>
            <a:r>
              <a:rPr lang="en-US" dirty="0"/>
              <a:t>appearing in a given message is small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93" y="2312003"/>
            <a:ext cx="10009793" cy="236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28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DTM sparse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sms_dtm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/>
              <a:t>DocumentTermMatrix</a:t>
            </a:r>
            <a:r>
              <a:rPr lang="en-US" b="1" dirty="0"/>
              <a:t>(</a:t>
            </a:r>
            <a:r>
              <a:rPr lang="en-US" b="1" dirty="0" err="1"/>
              <a:t>sms_corpus_clean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Or, if </a:t>
            </a:r>
            <a:r>
              <a:rPr lang="en-US" dirty="0"/>
              <a:t>we hadn't performed the </a:t>
            </a:r>
            <a:r>
              <a:rPr lang="en-US" dirty="0" smtClean="0"/>
              <a:t>preprocessing</a:t>
            </a:r>
          </a:p>
          <a:p>
            <a:pPr marL="0" indent="0">
              <a:buNone/>
            </a:pPr>
            <a:r>
              <a:rPr lang="en-US" b="1" dirty="0"/>
              <a:t>&gt; sms_dtm2 &lt;- </a:t>
            </a:r>
            <a:r>
              <a:rPr lang="en-US" b="1" dirty="0" err="1"/>
              <a:t>DocumentTermMatrix</a:t>
            </a:r>
            <a:r>
              <a:rPr lang="en-US" b="1" dirty="0"/>
              <a:t>(</a:t>
            </a:r>
            <a:r>
              <a:rPr lang="en-US" b="1" dirty="0" err="1"/>
              <a:t>sms_corpus</a:t>
            </a:r>
            <a:r>
              <a:rPr lang="en-US" b="1" dirty="0"/>
              <a:t>, control = list(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tolower</a:t>
            </a:r>
            <a:r>
              <a:rPr lang="en-US" b="1" dirty="0" smtClean="0"/>
              <a:t> </a:t>
            </a:r>
            <a:r>
              <a:rPr lang="en-US" b="1" dirty="0"/>
              <a:t>= TRUE</a:t>
            </a:r>
            <a:r>
              <a:rPr lang="en-US" b="1" dirty="0" smtClean="0"/>
              <a:t>,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removeNumbers</a:t>
            </a:r>
            <a:r>
              <a:rPr lang="en-US" b="1" dirty="0" smtClean="0"/>
              <a:t> </a:t>
            </a:r>
            <a:r>
              <a:rPr lang="en-US" b="1" dirty="0"/>
              <a:t>= TRUE,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stopwords</a:t>
            </a:r>
            <a:r>
              <a:rPr lang="en-US" b="1" dirty="0" smtClean="0"/>
              <a:t> </a:t>
            </a:r>
            <a:r>
              <a:rPr lang="en-US" b="1" dirty="0"/>
              <a:t>= TRUE,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removePunctuation</a:t>
            </a:r>
            <a:r>
              <a:rPr lang="en-US" b="1" dirty="0" smtClean="0"/>
              <a:t> </a:t>
            </a:r>
            <a:r>
              <a:rPr lang="en-US" b="1" dirty="0"/>
              <a:t>= TRUE,</a:t>
            </a:r>
          </a:p>
          <a:p>
            <a:pPr marL="0" indent="0">
              <a:buNone/>
            </a:pPr>
            <a:r>
              <a:rPr lang="en-US" b="1" dirty="0" smtClean="0"/>
              <a:t>	stemming </a:t>
            </a:r>
            <a:r>
              <a:rPr lang="en-US" b="1" dirty="0"/>
              <a:t>= TRUE</a:t>
            </a:r>
          </a:p>
          <a:p>
            <a:pPr marL="0" indent="0">
              <a:buNone/>
            </a:pPr>
            <a:r>
              <a:rPr lang="en-US" b="1" dirty="0"/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14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/>
          <a:lstStyle/>
          <a:p>
            <a:r>
              <a:rPr lang="en-US" dirty="0"/>
              <a:t>comparing </a:t>
            </a:r>
            <a:r>
              <a:rPr lang="en-US" dirty="0" err="1"/>
              <a:t>sms_dtm</a:t>
            </a:r>
            <a:r>
              <a:rPr lang="en-US" dirty="0"/>
              <a:t> to sms_dtm2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4351338"/>
          </a:xfrm>
        </p:spPr>
        <p:txBody>
          <a:bodyPr/>
          <a:lstStyle/>
          <a:p>
            <a:r>
              <a:rPr lang="en-US" dirty="0"/>
              <a:t>slight </a:t>
            </a:r>
            <a:r>
              <a:rPr lang="en-US" dirty="0" smtClean="0"/>
              <a:t>difference in </a:t>
            </a:r>
            <a:r>
              <a:rPr lang="en-US" dirty="0"/>
              <a:t>the number of terms in the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3" y="1681691"/>
            <a:ext cx="7067719" cy="46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91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</a:t>
            </a:r>
            <a:r>
              <a:rPr lang="en-US" dirty="0" smtClean="0"/>
              <a:t>of the </a:t>
            </a:r>
            <a:r>
              <a:rPr lang="en-US" dirty="0"/>
              <a:t>preprocessing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DocumentTermMatrix</a:t>
            </a:r>
            <a:r>
              <a:rPr lang="en-US" dirty="0"/>
              <a:t>() function applies its </a:t>
            </a:r>
            <a:r>
              <a:rPr lang="en-US" dirty="0" smtClean="0"/>
              <a:t>cleanup functions </a:t>
            </a:r>
            <a:r>
              <a:rPr lang="en-US" dirty="0"/>
              <a:t>to the text strings only after they have been split apart into </a:t>
            </a:r>
            <a:r>
              <a:rPr lang="en-US" dirty="0" smtClean="0"/>
              <a:t>words</a:t>
            </a:r>
          </a:p>
          <a:p>
            <a:r>
              <a:rPr lang="en-US" dirty="0"/>
              <a:t>it uses a slightly different stop words removal </a:t>
            </a:r>
            <a:r>
              <a:rPr lang="en-US" dirty="0" smtClean="0"/>
              <a:t>function</a:t>
            </a:r>
          </a:p>
          <a:p>
            <a:r>
              <a:rPr lang="en-US" dirty="0"/>
              <a:t>To force the two prior document term matrices to be </a:t>
            </a:r>
            <a:r>
              <a:rPr lang="en-US" dirty="0" smtClean="0"/>
              <a:t>identical</a:t>
            </a:r>
          </a:p>
          <a:p>
            <a:pPr lvl="1"/>
            <a:r>
              <a:rPr lang="en-US" dirty="0"/>
              <a:t>override the default stop words function with our own that uses </a:t>
            </a:r>
            <a:r>
              <a:rPr lang="en-US" dirty="0" smtClean="0"/>
              <a:t>the original </a:t>
            </a:r>
            <a:r>
              <a:rPr lang="en-US" dirty="0"/>
              <a:t>replacement function. </a:t>
            </a:r>
            <a:endParaRPr lang="en-US" dirty="0" smtClean="0"/>
          </a:p>
          <a:p>
            <a:pPr lvl="1"/>
            <a:r>
              <a:rPr lang="en-US" dirty="0" smtClean="0"/>
              <a:t>replace </a:t>
            </a:r>
            <a:r>
              <a:rPr lang="en-US" dirty="0" err="1"/>
              <a:t>stopwords</a:t>
            </a:r>
            <a:r>
              <a:rPr lang="en-US" dirty="0"/>
              <a:t> = </a:t>
            </a:r>
            <a:r>
              <a:rPr lang="en-US" dirty="0" smtClean="0"/>
              <a:t>TRUE with </a:t>
            </a:r>
            <a:r>
              <a:rPr lang="en-US" dirty="0"/>
              <a:t>the following: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stopwords</a:t>
            </a:r>
            <a:r>
              <a:rPr lang="en-US" b="1" dirty="0" smtClean="0"/>
              <a:t> </a:t>
            </a:r>
            <a:r>
              <a:rPr lang="en-US" b="1" dirty="0"/>
              <a:t>= function(x) { </a:t>
            </a:r>
            <a:r>
              <a:rPr lang="en-US" b="1" dirty="0" err="1"/>
              <a:t>removeWords</a:t>
            </a:r>
            <a:r>
              <a:rPr lang="en-US" b="1" dirty="0"/>
              <a:t>(x, </a:t>
            </a:r>
            <a:r>
              <a:rPr lang="en-US" b="1" dirty="0" err="1"/>
              <a:t>stopwords</a:t>
            </a:r>
            <a:r>
              <a:rPr lang="en-US" b="1" dirty="0"/>
              <a:t>()) </a:t>
            </a:r>
            <a:r>
              <a:rPr lang="en-US" b="1" dirty="0" smtClean="0"/>
              <a:t>}</a:t>
            </a:r>
          </a:p>
          <a:p>
            <a:r>
              <a:rPr lang="en-US" dirty="0"/>
              <a:t>an important principle of </a:t>
            </a:r>
            <a:r>
              <a:rPr lang="en-US" dirty="0" smtClean="0"/>
              <a:t>cleaning text </a:t>
            </a:r>
            <a:r>
              <a:rPr lang="en-US" dirty="0"/>
              <a:t>data: the order of operations matters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4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Data preparation – creating training and </a:t>
            </a:r>
            <a:r>
              <a:rPr lang="en-US" sz="3600" b="1" dirty="0" smtClean="0"/>
              <a:t>test datasets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the data into training </a:t>
            </a:r>
            <a:r>
              <a:rPr lang="en-US" dirty="0" smtClean="0"/>
              <a:t>and test datasets</a:t>
            </a:r>
          </a:p>
          <a:p>
            <a:r>
              <a:rPr lang="en-US" dirty="0"/>
              <a:t>it is important that the split occurs after the data </a:t>
            </a:r>
            <a:r>
              <a:rPr lang="en-US" dirty="0" smtClean="0"/>
              <a:t>have been </a:t>
            </a:r>
            <a:r>
              <a:rPr lang="en-US" dirty="0"/>
              <a:t>cleaned and </a:t>
            </a:r>
            <a:r>
              <a:rPr lang="en-US" dirty="0" smtClean="0"/>
              <a:t>processed</a:t>
            </a:r>
          </a:p>
          <a:p>
            <a:r>
              <a:rPr lang="en-US" dirty="0"/>
              <a:t>divide the data into two portions: </a:t>
            </a:r>
            <a:endParaRPr lang="en-US" dirty="0" smtClean="0"/>
          </a:p>
          <a:p>
            <a:pPr lvl="1"/>
            <a:r>
              <a:rPr lang="en-US" dirty="0" smtClean="0"/>
              <a:t>75 </a:t>
            </a:r>
            <a:r>
              <a:rPr lang="en-US" dirty="0"/>
              <a:t>percent for </a:t>
            </a:r>
            <a:r>
              <a:rPr lang="en-US" dirty="0" smtClean="0"/>
              <a:t>training - </a:t>
            </a:r>
            <a:r>
              <a:rPr lang="en-US" dirty="0"/>
              <a:t>first </a:t>
            </a:r>
            <a:r>
              <a:rPr lang="en-US" dirty="0" smtClean="0"/>
              <a:t>4,169 messages</a:t>
            </a:r>
          </a:p>
          <a:p>
            <a:pPr lvl="1"/>
            <a:r>
              <a:rPr lang="en-US" dirty="0" smtClean="0"/>
              <a:t>25 </a:t>
            </a:r>
            <a:r>
              <a:rPr lang="en-US" dirty="0"/>
              <a:t>percent </a:t>
            </a:r>
            <a:r>
              <a:rPr lang="en-US" dirty="0" smtClean="0"/>
              <a:t>for testing - </a:t>
            </a:r>
            <a:r>
              <a:rPr lang="en-US" dirty="0"/>
              <a:t>remaining </a:t>
            </a:r>
            <a:r>
              <a:rPr lang="en-US" dirty="0" smtClean="0"/>
              <a:t>1,390 messages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sms_dtm_train</a:t>
            </a:r>
            <a:r>
              <a:rPr lang="en-US" b="1" dirty="0"/>
              <a:t> &lt;- </a:t>
            </a:r>
            <a:r>
              <a:rPr lang="en-US" b="1" dirty="0" err="1"/>
              <a:t>sms_dtm</a:t>
            </a:r>
            <a:r>
              <a:rPr lang="en-US" b="1" dirty="0"/>
              <a:t>[1:4169, ]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sms_dtm_test</a:t>
            </a:r>
            <a:r>
              <a:rPr lang="en-US" b="1" dirty="0"/>
              <a:t> &lt;- </a:t>
            </a:r>
            <a:r>
              <a:rPr lang="en-US" b="1" dirty="0" err="1"/>
              <a:t>sms_dtm</a:t>
            </a:r>
            <a:r>
              <a:rPr lang="en-US" b="1" dirty="0"/>
              <a:t>[4170:5559,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8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concepts of Bayesian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probability theory is rooted in the idea that the </a:t>
            </a:r>
            <a:r>
              <a:rPr lang="en-US" dirty="0" smtClean="0"/>
              <a:t>estimated likelihood </a:t>
            </a:r>
            <a:r>
              <a:rPr lang="en-US" dirty="0"/>
              <a:t>of an </a:t>
            </a:r>
            <a:r>
              <a:rPr lang="en-US" b="1" dirty="0"/>
              <a:t>event</a:t>
            </a:r>
            <a:r>
              <a:rPr lang="en-US" dirty="0"/>
              <a:t>, or a potential outcome, should be based on the evidence </a:t>
            </a:r>
            <a:r>
              <a:rPr lang="en-US" dirty="0" smtClean="0"/>
              <a:t>at hand </a:t>
            </a:r>
            <a:r>
              <a:rPr lang="en-US" dirty="0"/>
              <a:t>across multiple </a:t>
            </a:r>
            <a:r>
              <a:rPr lang="en-US" b="1" dirty="0"/>
              <a:t>trials</a:t>
            </a:r>
            <a:r>
              <a:rPr lang="en-US" dirty="0"/>
              <a:t>, or opportunities for the event to </a:t>
            </a:r>
            <a:r>
              <a:rPr lang="en-US" dirty="0" smtClean="0"/>
              <a:t>occur.</a:t>
            </a:r>
          </a:p>
          <a:p>
            <a:r>
              <a:rPr lang="en-US" dirty="0" smtClean="0"/>
              <a:t>Event and trial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11" y="3916990"/>
            <a:ext cx="7028137" cy="23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45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</p:spPr>
        <p:txBody>
          <a:bodyPr/>
          <a:lstStyle/>
          <a:p>
            <a:r>
              <a:rPr lang="en-US" dirty="0"/>
              <a:t>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282"/>
            <a:ext cx="10515600" cy="4351338"/>
          </a:xfrm>
        </p:spPr>
        <p:txBody>
          <a:bodyPr/>
          <a:lstStyle/>
          <a:p>
            <a:r>
              <a:rPr lang="en-US" dirty="0"/>
              <a:t>labels </a:t>
            </a:r>
            <a:r>
              <a:rPr lang="en-US" dirty="0" smtClean="0"/>
              <a:t>for each </a:t>
            </a:r>
            <a:r>
              <a:rPr lang="en-US" dirty="0"/>
              <a:t>of the rows in the training and testing </a:t>
            </a:r>
            <a:r>
              <a:rPr lang="en-US" dirty="0" smtClean="0"/>
              <a:t>matrices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sms_train_labels</a:t>
            </a:r>
            <a:r>
              <a:rPr lang="en-US" b="1" dirty="0"/>
              <a:t> &lt;- </a:t>
            </a:r>
            <a:r>
              <a:rPr lang="en-US" b="1" dirty="0" err="1"/>
              <a:t>sms_raw</a:t>
            </a:r>
            <a:r>
              <a:rPr lang="en-US" b="1" dirty="0"/>
              <a:t>[1:4169, ]$type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sms_test_labels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/>
              <a:t>sms_raw</a:t>
            </a:r>
            <a:r>
              <a:rPr lang="en-US" b="1" dirty="0"/>
              <a:t>[4170:5559, ]$</a:t>
            </a:r>
            <a:r>
              <a:rPr lang="en-US" b="1" dirty="0" smtClean="0"/>
              <a:t>type</a:t>
            </a:r>
          </a:p>
          <a:p>
            <a:r>
              <a:rPr lang="en-US" dirty="0"/>
              <a:t>To confirm that the subsets are representative of the complete set of SMS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1" y="3745530"/>
            <a:ext cx="6270689" cy="26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500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Visualizing text data – word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word </a:t>
            </a:r>
            <a:r>
              <a:rPr lang="en-US" b="1" dirty="0" smtClean="0"/>
              <a:t>cloud - </a:t>
            </a:r>
            <a:r>
              <a:rPr lang="en-US" dirty="0"/>
              <a:t>a way to visually depict the frequency at which words appear </a:t>
            </a:r>
            <a:r>
              <a:rPr lang="en-US" dirty="0" smtClean="0"/>
              <a:t>in text </a:t>
            </a:r>
            <a:r>
              <a:rPr lang="en-US" dirty="0"/>
              <a:t>data.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cloud is composed of words scattered somewhat randomly around </a:t>
            </a:r>
            <a:r>
              <a:rPr lang="en-US" dirty="0" smtClean="0"/>
              <a:t>the figure</a:t>
            </a:r>
          </a:p>
          <a:p>
            <a:pPr lvl="1"/>
            <a:r>
              <a:rPr lang="en-US" dirty="0" smtClean="0"/>
              <a:t>Words </a:t>
            </a:r>
            <a:r>
              <a:rPr lang="en-US" dirty="0"/>
              <a:t>appearing more often in the text are shown in a larger </a:t>
            </a:r>
            <a:r>
              <a:rPr lang="en-US" dirty="0" smtClean="0"/>
              <a:t>font</a:t>
            </a:r>
          </a:p>
          <a:p>
            <a:pPr lvl="1"/>
            <a:r>
              <a:rPr lang="en-US" dirty="0" smtClean="0"/>
              <a:t>Less common </a:t>
            </a:r>
            <a:r>
              <a:rPr lang="en-US" dirty="0"/>
              <a:t>terms are shown in smaller </a:t>
            </a:r>
            <a:r>
              <a:rPr lang="en-US" dirty="0" smtClean="0"/>
              <a:t>fonts</a:t>
            </a:r>
          </a:p>
          <a:p>
            <a:r>
              <a:rPr lang="en-US" dirty="0" err="1"/>
              <a:t>wordcloud</a:t>
            </a:r>
            <a:r>
              <a:rPr lang="en-US" dirty="0"/>
              <a:t> </a:t>
            </a:r>
            <a:r>
              <a:rPr lang="en-US" dirty="0" smtClean="0"/>
              <a:t>package</a:t>
            </a:r>
          </a:p>
          <a:p>
            <a:pPr lvl="1"/>
            <a:r>
              <a:rPr lang="en-US" dirty="0"/>
              <a:t>written by Ian </a:t>
            </a:r>
            <a:r>
              <a:rPr lang="en-US" dirty="0" smtClean="0"/>
              <a:t>Fellows, </a:t>
            </a:r>
            <a:r>
              <a:rPr lang="en-US" dirty="0"/>
              <a:t>his blog </a:t>
            </a:r>
            <a:r>
              <a:rPr lang="en-US" dirty="0" smtClean="0"/>
              <a:t>at http</a:t>
            </a:r>
            <a:r>
              <a:rPr lang="en-US" dirty="0"/>
              <a:t>://blog.fellstat.com/?cat=11</a:t>
            </a:r>
            <a:endParaRPr lang="en-US" dirty="0" smtClean="0"/>
          </a:p>
          <a:p>
            <a:pPr lvl="1"/>
            <a:r>
              <a:rPr lang="en-US" dirty="0"/>
              <a:t>install </a:t>
            </a:r>
            <a:r>
              <a:rPr lang="en-US" dirty="0" smtClean="0"/>
              <a:t>the package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&gt; </a:t>
            </a:r>
            <a:r>
              <a:rPr lang="en-US" dirty="0" err="1" smtClean="0"/>
              <a:t>install.packages</a:t>
            </a:r>
            <a:r>
              <a:rPr lang="en-US" dirty="0"/>
              <a:t>("</a:t>
            </a:r>
            <a:r>
              <a:rPr lang="en-US" dirty="0" err="1"/>
              <a:t>wordcloud</a:t>
            </a:r>
            <a:r>
              <a:rPr lang="en-US" dirty="0"/>
              <a:t>") </a:t>
            </a:r>
            <a:endParaRPr lang="en-US" dirty="0" smtClean="0"/>
          </a:p>
          <a:p>
            <a:pPr lvl="1"/>
            <a:r>
              <a:rPr lang="en-US" dirty="0" smtClean="0"/>
              <a:t>load </a:t>
            </a:r>
            <a:r>
              <a:rPr lang="en-US" dirty="0"/>
              <a:t>the </a:t>
            </a:r>
            <a:r>
              <a:rPr lang="en-US" dirty="0" smtClean="0"/>
              <a:t>package</a:t>
            </a:r>
          </a:p>
          <a:p>
            <a:pPr marL="0" indent="0">
              <a:buNone/>
            </a:pPr>
            <a:r>
              <a:rPr lang="en-US" sz="3200" dirty="0" smtClean="0"/>
              <a:t>	&gt; </a:t>
            </a:r>
            <a:r>
              <a:rPr lang="en-US" dirty="0"/>
              <a:t>library(</a:t>
            </a:r>
            <a:r>
              <a:rPr lang="en-US" dirty="0" err="1"/>
              <a:t>wordcloud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57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7179"/>
            <a:ext cx="573002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wordcloud</a:t>
            </a:r>
            <a:r>
              <a:rPr lang="en-US" b="1" dirty="0"/>
              <a:t>(</a:t>
            </a:r>
            <a:r>
              <a:rPr lang="en-US" b="1" dirty="0" err="1"/>
              <a:t>sms_corpus_clean</a:t>
            </a:r>
            <a:r>
              <a:rPr lang="en-US" b="1" dirty="0"/>
              <a:t>, </a:t>
            </a:r>
            <a:r>
              <a:rPr lang="en-US" b="1" dirty="0" err="1"/>
              <a:t>min.freq</a:t>
            </a:r>
            <a:r>
              <a:rPr lang="en-US" b="1" dirty="0"/>
              <a:t> = 50, </a:t>
            </a:r>
            <a:r>
              <a:rPr lang="en-US" b="1" dirty="0" err="1"/>
              <a:t>random.order</a:t>
            </a:r>
            <a:r>
              <a:rPr lang="en-US" b="1" dirty="0"/>
              <a:t> = FALSE)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171" y="1027906"/>
            <a:ext cx="5029683" cy="51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3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clouds for </a:t>
            </a:r>
            <a:r>
              <a:rPr lang="en-US" dirty="0" smtClean="0"/>
              <a:t>SMS spam </a:t>
            </a:r>
            <a:r>
              <a:rPr lang="en-US" dirty="0"/>
              <a:t>and 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create a subset where the message type is </a:t>
            </a:r>
            <a:r>
              <a:rPr lang="en-US" dirty="0" smtClean="0"/>
              <a:t>spam</a:t>
            </a:r>
          </a:p>
          <a:p>
            <a:pPr marL="0" indent="0">
              <a:buNone/>
            </a:pPr>
            <a:r>
              <a:rPr lang="en-US" b="1" dirty="0"/>
              <a:t>&gt; spam &lt;- subset(</a:t>
            </a:r>
            <a:r>
              <a:rPr lang="en-US" b="1" dirty="0" err="1"/>
              <a:t>sms_raw</a:t>
            </a:r>
            <a:r>
              <a:rPr lang="en-US" b="1" dirty="0"/>
              <a:t>, type == "spam</a:t>
            </a:r>
            <a:r>
              <a:rPr lang="en-US" b="1" dirty="0" smtClean="0"/>
              <a:t>")</a:t>
            </a:r>
          </a:p>
          <a:p>
            <a:r>
              <a:rPr lang="en-US" dirty="0"/>
              <a:t>create a subset where the message type is h</a:t>
            </a:r>
            <a:r>
              <a:rPr lang="en-US" dirty="0" smtClean="0"/>
              <a:t>am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&gt; ham &lt;- subset(</a:t>
            </a:r>
            <a:r>
              <a:rPr lang="en-US" b="1" dirty="0" err="1"/>
              <a:t>sms_raw</a:t>
            </a:r>
            <a:r>
              <a:rPr lang="en-US" b="1" dirty="0"/>
              <a:t>, type == "ham</a:t>
            </a:r>
            <a:r>
              <a:rPr lang="en-US" b="1" dirty="0" smtClean="0"/>
              <a:t>")</a:t>
            </a:r>
          </a:p>
          <a:p>
            <a:r>
              <a:rPr lang="en-US" dirty="0"/>
              <a:t>Creating word </a:t>
            </a:r>
            <a:r>
              <a:rPr lang="en-US" dirty="0" smtClean="0"/>
              <a:t>clouds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wordcloud</a:t>
            </a:r>
            <a:r>
              <a:rPr lang="en-US" b="1" dirty="0"/>
              <a:t>(</a:t>
            </a:r>
            <a:r>
              <a:rPr lang="en-US" b="1" dirty="0" err="1"/>
              <a:t>spam$text</a:t>
            </a:r>
            <a:r>
              <a:rPr lang="en-US" b="1" dirty="0"/>
              <a:t>, </a:t>
            </a:r>
            <a:r>
              <a:rPr lang="en-US" b="1" dirty="0" err="1"/>
              <a:t>max.words</a:t>
            </a:r>
            <a:r>
              <a:rPr lang="en-US" b="1" dirty="0"/>
              <a:t> = 40, scale = c(3, 0.5))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wordcloud</a:t>
            </a:r>
            <a:r>
              <a:rPr lang="en-US" b="1" dirty="0" smtClean="0"/>
              <a:t>(</a:t>
            </a:r>
            <a:r>
              <a:rPr lang="en-US" b="1" dirty="0" err="1" smtClean="0"/>
              <a:t>ham$text</a:t>
            </a:r>
            <a:r>
              <a:rPr lang="en-US" b="1" dirty="0"/>
              <a:t>, </a:t>
            </a:r>
            <a:r>
              <a:rPr lang="en-US" b="1" dirty="0" err="1"/>
              <a:t>max.words</a:t>
            </a:r>
            <a:r>
              <a:rPr lang="en-US" b="1" dirty="0"/>
              <a:t> = 40, scale = c(3, 0.5</a:t>
            </a:r>
            <a:r>
              <a:rPr lang="en-US" b="1" dirty="0" smtClean="0"/>
              <a:t>))</a:t>
            </a:r>
          </a:p>
          <a:p>
            <a:r>
              <a:rPr lang="en-US" dirty="0" smtClean="0"/>
              <a:t>Given </a:t>
            </a:r>
            <a:r>
              <a:rPr lang="en-US" dirty="0"/>
              <a:t>a vector of raw text strings, </a:t>
            </a:r>
            <a:r>
              <a:rPr lang="en-US" dirty="0" err="1"/>
              <a:t>wordcloud</a:t>
            </a:r>
            <a:r>
              <a:rPr lang="en-US" dirty="0" smtClean="0"/>
              <a:t>() function </a:t>
            </a:r>
            <a:r>
              <a:rPr lang="en-US" dirty="0"/>
              <a:t>will automatically apply common </a:t>
            </a:r>
            <a:r>
              <a:rPr lang="en-US" dirty="0" smtClean="0"/>
              <a:t>text preparation </a:t>
            </a:r>
            <a:r>
              <a:rPr lang="en-US" dirty="0"/>
              <a:t>processes before displaying the cloud</a:t>
            </a:r>
          </a:p>
        </p:txBody>
      </p:sp>
    </p:spTree>
    <p:extLst>
      <p:ext uri="{BB962C8B-B14F-4D97-AF65-F5344CB8AC3E}">
        <p14:creationId xmlns:p14="http://schemas.microsoft.com/office/powerpoint/2010/main" val="3830350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n-US" dirty="0"/>
              <a:t>resulting word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978"/>
            <a:ext cx="10515600" cy="4351338"/>
          </a:xfrm>
        </p:spPr>
        <p:txBody>
          <a:bodyPr/>
          <a:lstStyle/>
          <a:p>
            <a:r>
              <a:rPr lang="en-US" dirty="0"/>
              <a:t>which one is the spam cloud and which represents ham?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62" y="1722489"/>
            <a:ext cx="9711902" cy="43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043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preparation – creating indicator features </a:t>
            </a:r>
            <a:r>
              <a:rPr lang="en-US" b="1" dirty="0" smtClean="0"/>
              <a:t>for frequent </a:t>
            </a:r>
            <a:r>
              <a:rPr lang="en-US" b="1" dirty="0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transform the sparse matrix into </a:t>
            </a:r>
            <a:r>
              <a:rPr lang="en-US" dirty="0" smtClean="0"/>
              <a:t>a data </a:t>
            </a:r>
            <a:r>
              <a:rPr lang="en-US" dirty="0"/>
              <a:t>structure that can be used to train a Naive Bayes </a:t>
            </a:r>
            <a:r>
              <a:rPr lang="en-US" dirty="0" smtClean="0"/>
              <a:t>classifier</a:t>
            </a:r>
          </a:p>
          <a:p>
            <a:r>
              <a:rPr lang="en-US" dirty="0" smtClean="0"/>
              <a:t>To reduce </a:t>
            </a:r>
            <a:r>
              <a:rPr lang="en-US" dirty="0"/>
              <a:t>the number of features, we will eliminate any word that appear in less than </a:t>
            </a:r>
            <a:r>
              <a:rPr lang="en-US" dirty="0" smtClean="0"/>
              <a:t>five SMS </a:t>
            </a:r>
            <a:r>
              <a:rPr lang="en-US" dirty="0"/>
              <a:t>messages, or in less than about 0.1 percent of the records in the training </a:t>
            </a:r>
            <a:r>
              <a:rPr lang="en-US" dirty="0" smtClean="0"/>
              <a:t>data</a:t>
            </a:r>
          </a:p>
          <a:p>
            <a:r>
              <a:rPr lang="en-US" dirty="0" err="1"/>
              <a:t>findFreqTerms</a:t>
            </a:r>
            <a:r>
              <a:rPr lang="en-US" dirty="0"/>
              <a:t>() function </a:t>
            </a:r>
            <a:r>
              <a:rPr lang="en-US" dirty="0" smtClean="0"/>
              <a:t>- takes </a:t>
            </a:r>
            <a:r>
              <a:rPr lang="en-US" dirty="0"/>
              <a:t>a DTM and returns a character vector </a:t>
            </a:r>
            <a:r>
              <a:rPr lang="en-US" dirty="0" smtClean="0"/>
              <a:t>containing the </a:t>
            </a:r>
            <a:r>
              <a:rPr lang="en-US" dirty="0"/>
              <a:t>words that appear for at least the specified number of </a:t>
            </a:r>
            <a:r>
              <a:rPr lang="en-US" dirty="0" smtClean="0"/>
              <a:t>times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findFreqTerms</a:t>
            </a:r>
            <a:r>
              <a:rPr lang="en-US" b="1" dirty="0" smtClean="0"/>
              <a:t>(</a:t>
            </a:r>
            <a:r>
              <a:rPr lang="en-US" b="1" dirty="0" err="1" smtClean="0"/>
              <a:t>sms_dtm_train</a:t>
            </a:r>
            <a:r>
              <a:rPr lang="en-US" b="1" dirty="0"/>
              <a:t>, 5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sms_freq_words</a:t>
            </a:r>
            <a:r>
              <a:rPr lang="en-US" b="1" dirty="0"/>
              <a:t> &lt;- </a:t>
            </a:r>
            <a:r>
              <a:rPr lang="en-US" b="1" dirty="0" err="1"/>
              <a:t>findFreqTerms</a:t>
            </a:r>
            <a:r>
              <a:rPr lang="en-US" b="1" dirty="0"/>
              <a:t>(</a:t>
            </a:r>
            <a:r>
              <a:rPr lang="en-US" b="1" dirty="0" err="1"/>
              <a:t>sms_dtm_train</a:t>
            </a:r>
            <a:r>
              <a:rPr lang="en-US" b="1" dirty="0"/>
              <a:t>, 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821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our DTM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 smtClean="0"/>
              <a:t>str</a:t>
            </a:r>
            <a:r>
              <a:rPr lang="en-US" b="1" dirty="0" smtClean="0"/>
              <a:t>(</a:t>
            </a:r>
            <a:r>
              <a:rPr lang="en-US" b="1" dirty="0" err="1" smtClean="0"/>
              <a:t>sms_freq_words</a:t>
            </a:r>
            <a:r>
              <a:rPr lang="en-US" b="1" dirty="0" smtClean="0"/>
              <a:t>) </a:t>
            </a:r>
          </a:p>
          <a:p>
            <a:pPr marL="0" indent="0">
              <a:buNone/>
            </a:pPr>
            <a:r>
              <a:rPr lang="en-US" b="1" dirty="0" err="1" smtClean="0"/>
              <a:t>chr</a:t>
            </a:r>
            <a:r>
              <a:rPr lang="en-US" b="1" dirty="0" smtClean="0"/>
              <a:t> </a:t>
            </a:r>
            <a:r>
              <a:rPr lang="en-US" b="1" dirty="0"/>
              <a:t>[1:1136] "</a:t>
            </a:r>
            <a:r>
              <a:rPr lang="en-US" b="1" dirty="0" err="1"/>
              <a:t>abiola</a:t>
            </a:r>
            <a:r>
              <a:rPr lang="en-US" b="1" dirty="0"/>
              <a:t>" "</a:t>
            </a:r>
            <a:r>
              <a:rPr lang="en-US" b="1" dirty="0" err="1"/>
              <a:t>abl</a:t>
            </a:r>
            <a:r>
              <a:rPr lang="en-US" b="1" dirty="0"/>
              <a:t>" "</a:t>
            </a:r>
            <a:r>
              <a:rPr lang="en-US" b="1" dirty="0" err="1"/>
              <a:t>abt</a:t>
            </a:r>
            <a:r>
              <a:rPr lang="en-US" b="1" dirty="0"/>
              <a:t>" "accept" "access" "</a:t>
            </a:r>
            <a:r>
              <a:rPr lang="en-US" b="1" dirty="0" smtClean="0"/>
              <a:t>account“ "</a:t>
            </a:r>
            <a:r>
              <a:rPr lang="en-US" b="1" dirty="0"/>
              <a:t>across" "act" "</a:t>
            </a:r>
            <a:r>
              <a:rPr lang="en-US" b="1" dirty="0" err="1"/>
              <a:t>activ</a:t>
            </a:r>
            <a:r>
              <a:rPr lang="en-US" b="1" dirty="0"/>
              <a:t>" </a:t>
            </a:r>
            <a:r>
              <a:rPr lang="en-US" b="1" dirty="0" smtClean="0"/>
              <a:t>...</a:t>
            </a:r>
          </a:p>
          <a:p>
            <a:endParaRPr lang="en-US" dirty="0" smtClean="0"/>
          </a:p>
          <a:p>
            <a:r>
              <a:rPr lang="en-US" dirty="0" smtClean="0"/>
              <a:t>filter </a:t>
            </a:r>
            <a:r>
              <a:rPr lang="en-US" dirty="0"/>
              <a:t>our </a:t>
            </a:r>
            <a:r>
              <a:rPr lang="en-US" dirty="0" smtClean="0"/>
              <a:t>DTM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sms_dtm_freq_train</a:t>
            </a:r>
            <a:r>
              <a:rPr lang="en-US" b="1" dirty="0"/>
              <a:t>&lt;- </a:t>
            </a:r>
            <a:r>
              <a:rPr lang="en-US" b="1" dirty="0" err="1"/>
              <a:t>sms_dtm_train</a:t>
            </a:r>
            <a:r>
              <a:rPr lang="en-US" b="1" dirty="0"/>
              <a:t>[ , </a:t>
            </a:r>
            <a:r>
              <a:rPr lang="en-US" b="1" dirty="0" err="1"/>
              <a:t>sms_freq_words</a:t>
            </a:r>
            <a:r>
              <a:rPr lang="en-US" b="1" dirty="0"/>
              <a:t>]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sms_dtm_freq_test</a:t>
            </a:r>
            <a:r>
              <a:rPr lang="en-US" b="1" dirty="0"/>
              <a:t> &lt;- </a:t>
            </a:r>
            <a:r>
              <a:rPr lang="en-US" b="1" dirty="0" err="1"/>
              <a:t>sms_dtm_test</a:t>
            </a:r>
            <a:r>
              <a:rPr lang="en-US" b="1" dirty="0"/>
              <a:t>[ , </a:t>
            </a:r>
            <a:r>
              <a:rPr lang="en-US" b="1" dirty="0" err="1"/>
              <a:t>sms_freq_words</a:t>
            </a:r>
            <a:r>
              <a:rPr lang="en-US" b="1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246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in the sparse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92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Numeric -&gt; </a:t>
            </a:r>
            <a:r>
              <a:rPr lang="en-US" dirty="0"/>
              <a:t>categorical </a:t>
            </a:r>
            <a:r>
              <a:rPr lang="en-US" dirty="0" smtClean="0"/>
              <a:t>variable</a:t>
            </a:r>
          </a:p>
          <a:p>
            <a:r>
              <a:rPr lang="en-US" dirty="0" err="1"/>
              <a:t>convert_counts</a:t>
            </a:r>
            <a:r>
              <a:rPr lang="en-US" dirty="0"/>
              <a:t>() function -</a:t>
            </a:r>
            <a:r>
              <a:rPr lang="en-US" dirty="0" smtClean="0"/>
              <a:t> </a:t>
            </a:r>
            <a:r>
              <a:rPr lang="en-US" dirty="0"/>
              <a:t>convert counts </a:t>
            </a:r>
            <a:r>
              <a:rPr lang="en-US" dirty="0" smtClean="0"/>
              <a:t>to Yes/No </a:t>
            </a:r>
            <a:r>
              <a:rPr lang="en-US" dirty="0"/>
              <a:t>strings: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convert_counts</a:t>
            </a:r>
            <a:r>
              <a:rPr lang="en-US" b="1" dirty="0"/>
              <a:t> &lt;- function(x) {</a:t>
            </a:r>
          </a:p>
          <a:p>
            <a:pPr marL="0" indent="0">
              <a:buNone/>
            </a:pPr>
            <a:r>
              <a:rPr lang="en-US" b="1" dirty="0" smtClean="0"/>
              <a:t>	x </a:t>
            </a:r>
            <a:r>
              <a:rPr lang="en-US" b="1" dirty="0"/>
              <a:t>&lt;- </a:t>
            </a:r>
            <a:r>
              <a:rPr lang="en-US" b="1" dirty="0" err="1"/>
              <a:t>ifelse</a:t>
            </a:r>
            <a:r>
              <a:rPr lang="en-US" b="1" dirty="0"/>
              <a:t>(x &gt; 0, "Yes", "No")</a:t>
            </a:r>
          </a:p>
          <a:p>
            <a:pPr marL="0" indent="0">
              <a:buNone/>
            </a:pPr>
            <a:r>
              <a:rPr lang="en-US" b="1" dirty="0" smtClean="0"/>
              <a:t>	}</a:t>
            </a:r>
          </a:p>
          <a:p>
            <a:r>
              <a:rPr lang="en-US" dirty="0"/>
              <a:t>apply </a:t>
            </a:r>
            <a:r>
              <a:rPr lang="en-US" dirty="0" err="1"/>
              <a:t>convert_counts</a:t>
            </a:r>
            <a:r>
              <a:rPr lang="en-US" dirty="0"/>
              <a:t>() to each of the </a:t>
            </a:r>
            <a:r>
              <a:rPr lang="en-US" dirty="0" smtClean="0"/>
              <a:t>columns</a:t>
            </a:r>
          </a:p>
          <a:p>
            <a:r>
              <a:rPr lang="en-US" dirty="0"/>
              <a:t>apply() function </a:t>
            </a:r>
            <a:r>
              <a:rPr lang="en-US" dirty="0" smtClean="0"/>
              <a:t>- allows </a:t>
            </a:r>
            <a:r>
              <a:rPr lang="en-US" dirty="0"/>
              <a:t>a function to be used on each of the rows or </a:t>
            </a:r>
            <a:r>
              <a:rPr lang="en-US" dirty="0" smtClean="0"/>
              <a:t>columns in </a:t>
            </a:r>
            <a:r>
              <a:rPr lang="en-US" dirty="0"/>
              <a:t>a </a:t>
            </a:r>
            <a:r>
              <a:rPr lang="en-US" dirty="0" smtClean="0"/>
              <a:t>matrix</a:t>
            </a:r>
          </a:p>
          <a:p>
            <a:pPr lvl="1"/>
            <a:r>
              <a:rPr lang="en-US" dirty="0"/>
              <a:t>uses a MARGIN parameter to specify either rows or </a:t>
            </a:r>
            <a:r>
              <a:rPr lang="en-US" dirty="0" smtClean="0"/>
              <a:t>columns</a:t>
            </a:r>
          </a:p>
          <a:p>
            <a:pPr lvl="2"/>
            <a:r>
              <a:rPr lang="en-US" dirty="0"/>
              <a:t>MARGIN = 1 </a:t>
            </a:r>
            <a:r>
              <a:rPr lang="en-US" dirty="0" smtClean="0"/>
              <a:t>– rows</a:t>
            </a:r>
          </a:p>
          <a:p>
            <a:pPr lvl="2"/>
            <a:r>
              <a:rPr lang="en-US" dirty="0"/>
              <a:t>MARGIN = </a:t>
            </a:r>
            <a:r>
              <a:rPr lang="en-US" dirty="0" smtClean="0"/>
              <a:t>2 </a:t>
            </a:r>
            <a:r>
              <a:rPr lang="en-US" dirty="0" smtClean="0"/>
              <a:t>– 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685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the training and test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sms_train</a:t>
            </a:r>
            <a:r>
              <a:rPr lang="en-US" b="1" dirty="0" smtClean="0"/>
              <a:t> </a:t>
            </a:r>
            <a:r>
              <a:rPr lang="en-US" b="1" dirty="0"/>
              <a:t>&lt;- apply(</a:t>
            </a:r>
            <a:r>
              <a:rPr lang="en-US" b="1" dirty="0" err="1"/>
              <a:t>sms_dtm_freq_train</a:t>
            </a:r>
            <a:r>
              <a:rPr lang="en-US" b="1" dirty="0"/>
              <a:t>, MARGIN = </a:t>
            </a:r>
            <a:r>
              <a:rPr lang="en-US" b="1" dirty="0" smtClean="0"/>
              <a:t>2, </a:t>
            </a:r>
            <a:r>
              <a:rPr lang="en-US" b="1" dirty="0" err="1" smtClean="0"/>
              <a:t>convert_counts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sms_test</a:t>
            </a:r>
            <a:r>
              <a:rPr lang="en-US" b="1" dirty="0" smtClean="0"/>
              <a:t> </a:t>
            </a:r>
            <a:r>
              <a:rPr lang="en-US" b="1" dirty="0"/>
              <a:t>&lt;- apply(</a:t>
            </a:r>
            <a:r>
              <a:rPr lang="en-US" b="1" dirty="0" err="1"/>
              <a:t>sms_dtm_freq_test</a:t>
            </a:r>
            <a:r>
              <a:rPr lang="en-US" b="1" dirty="0"/>
              <a:t>, MARGIN = </a:t>
            </a:r>
            <a:r>
              <a:rPr lang="en-US" b="1" dirty="0" smtClean="0"/>
              <a:t>2, </a:t>
            </a:r>
            <a:r>
              <a:rPr lang="en-US" b="1" dirty="0" err="1" smtClean="0"/>
              <a:t>convert_counts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Step 3 – training a model on the </a:t>
            </a:r>
            <a:r>
              <a:rPr lang="en-US" b="1" dirty="0" smtClean="0"/>
              <a:t>data</a:t>
            </a:r>
          </a:p>
          <a:p>
            <a:r>
              <a:rPr lang="en-US" dirty="0"/>
              <a:t>the e1071 </a:t>
            </a:r>
            <a:r>
              <a:rPr lang="en-US" dirty="0" smtClean="0"/>
              <a:t>package</a:t>
            </a:r>
          </a:p>
          <a:p>
            <a:pPr lvl="1"/>
            <a:r>
              <a:rPr lang="en-US" dirty="0"/>
              <a:t>developed in the statistics department of the Vienna University </a:t>
            </a:r>
            <a:r>
              <a:rPr lang="en-US" dirty="0" smtClean="0"/>
              <a:t>of Technology </a:t>
            </a:r>
            <a:r>
              <a:rPr lang="en-US" dirty="0"/>
              <a:t>(TU Wien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install.packages</a:t>
            </a:r>
            <a:r>
              <a:rPr lang="en-US" dirty="0"/>
              <a:t>("e1071") and library(e1071)</a:t>
            </a:r>
          </a:p>
        </p:txBody>
      </p:sp>
    </p:spTree>
    <p:extLst>
      <p:ext uri="{BB962C8B-B14F-4D97-AF65-F5344CB8AC3E}">
        <p14:creationId xmlns:p14="http://schemas.microsoft.com/office/powerpoint/2010/main" val="21213431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3" y="579549"/>
            <a:ext cx="3720921" cy="1437916"/>
          </a:xfrm>
        </p:spPr>
        <p:txBody>
          <a:bodyPr>
            <a:normAutofit/>
          </a:bodyPr>
          <a:lstStyle/>
          <a:p>
            <a:r>
              <a:rPr lang="en-US" dirty="0"/>
              <a:t>Naive Bayes learner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4" y="579549"/>
            <a:ext cx="6970011" cy="5758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563" y="2258678"/>
            <a:ext cx="346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&gt; </a:t>
            </a:r>
            <a:r>
              <a:rPr lang="en-US" sz="2400" b="1" dirty="0" err="1"/>
              <a:t>sms_classifier</a:t>
            </a:r>
            <a:r>
              <a:rPr lang="en-US" sz="2400" b="1" dirty="0"/>
              <a:t> &lt;- </a:t>
            </a:r>
            <a:r>
              <a:rPr lang="en-US" sz="2400" b="1" dirty="0" err="1"/>
              <a:t>naiveBayes</a:t>
            </a:r>
            <a:r>
              <a:rPr lang="en-US" sz="2400" b="1" dirty="0"/>
              <a:t>(</a:t>
            </a:r>
            <a:r>
              <a:rPr lang="en-US" sz="2400" b="1" dirty="0" err="1"/>
              <a:t>sms_train</a:t>
            </a:r>
            <a:r>
              <a:rPr lang="en-US" sz="2400" b="1" dirty="0"/>
              <a:t>, </a:t>
            </a:r>
            <a:r>
              <a:rPr lang="en-US" sz="2400" b="1" dirty="0" err="1"/>
              <a:t>sms_train_labels</a:t>
            </a:r>
            <a:r>
              <a:rPr lang="en-US" sz="2400" b="1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87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probability of an event is estimated from the observed data by dividing </a:t>
            </a:r>
            <a:r>
              <a:rPr lang="en-US" dirty="0" smtClean="0"/>
              <a:t>the number </a:t>
            </a:r>
            <a:r>
              <a:rPr lang="en-US" dirty="0"/>
              <a:t>of trials in which the event occurred by the total number of </a:t>
            </a:r>
            <a:r>
              <a:rPr lang="en-US" dirty="0" smtClean="0"/>
              <a:t>trials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if it rained 3 out of 10 days with similar conditions as today, the </a:t>
            </a:r>
            <a:r>
              <a:rPr lang="en-US" dirty="0" smtClean="0"/>
              <a:t>probability of </a:t>
            </a:r>
            <a:r>
              <a:rPr lang="en-US" dirty="0"/>
              <a:t>rain today can be estimated as </a:t>
            </a:r>
            <a:r>
              <a:rPr lang="en-US" i="1" dirty="0"/>
              <a:t>3 / 10 = </a:t>
            </a:r>
            <a:r>
              <a:rPr lang="en-US" i="1" dirty="0" smtClean="0"/>
              <a:t>0.30 - </a:t>
            </a:r>
            <a:r>
              <a:rPr lang="en-US" i="1" dirty="0"/>
              <a:t>P(rain) = 0.30</a:t>
            </a:r>
            <a:endParaRPr lang="en-US" i="1" dirty="0" smtClean="0"/>
          </a:p>
          <a:p>
            <a:pPr lvl="1"/>
            <a:r>
              <a:rPr lang="en-US" i="1" dirty="0" smtClean="0"/>
              <a:t>E.g., </a:t>
            </a:r>
            <a:r>
              <a:rPr lang="en-US" dirty="0"/>
              <a:t>if 10 out </a:t>
            </a:r>
            <a:r>
              <a:rPr lang="en-US" dirty="0" smtClean="0"/>
              <a:t>of 50 </a:t>
            </a:r>
            <a:r>
              <a:rPr lang="en-US" dirty="0"/>
              <a:t>prior email messages were spam, then the probability of any incoming </a:t>
            </a:r>
            <a:r>
              <a:rPr lang="en-US" dirty="0" smtClean="0"/>
              <a:t>message being </a:t>
            </a:r>
            <a:r>
              <a:rPr lang="en-US" dirty="0"/>
              <a:t>spam can be estimated as </a:t>
            </a:r>
            <a:r>
              <a:rPr lang="en-US" i="1" dirty="0"/>
              <a:t>10 / 50 = </a:t>
            </a:r>
            <a:r>
              <a:rPr lang="en-US" i="1" dirty="0" smtClean="0"/>
              <a:t>0.20 - </a:t>
            </a:r>
            <a:r>
              <a:rPr lang="en-US" i="1" dirty="0"/>
              <a:t>P(spam) = </a:t>
            </a:r>
            <a:r>
              <a:rPr lang="en-US" i="1" dirty="0" smtClean="0"/>
              <a:t>0.20</a:t>
            </a:r>
          </a:p>
          <a:p>
            <a:r>
              <a:rPr lang="en-US" dirty="0"/>
              <a:t>The probability of all the possible outcomes of a trial must always sum to </a:t>
            </a:r>
            <a:r>
              <a:rPr lang="en-US" dirty="0" smtClean="0"/>
              <a:t>1 - </a:t>
            </a:r>
            <a:r>
              <a:rPr lang="en-US" b="1" dirty="0"/>
              <a:t>mutually exclusive </a:t>
            </a:r>
            <a:r>
              <a:rPr lang="en-US" b="1" dirty="0" smtClean="0"/>
              <a:t>and exhaustive </a:t>
            </a:r>
            <a:r>
              <a:rPr lang="en-US" dirty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1501129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4 – evaluating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predict() function </a:t>
            </a:r>
            <a:r>
              <a:rPr lang="en-US" dirty="0" smtClean="0"/>
              <a:t>- </a:t>
            </a:r>
            <a:r>
              <a:rPr lang="en-US" dirty="0"/>
              <a:t>make the </a:t>
            </a:r>
            <a:r>
              <a:rPr lang="en-US" dirty="0" smtClean="0"/>
              <a:t>predictions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sms_test_pred</a:t>
            </a:r>
            <a:r>
              <a:rPr lang="en-US" b="1" dirty="0" smtClean="0"/>
              <a:t> </a:t>
            </a:r>
            <a:r>
              <a:rPr lang="en-US" b="1" dirty="0"/>
              <a:t>&lt;- predict(</a:t>
            </a:r>
            <a:r>
              <a:rPr lang="en-US" b="1" dirty="0" err="1"/>
              <a:t>sms_classifier</a:t>
            </a:r>
            <a:r>
              <a:rPr lang="en-US" b="1" dirty="0"/>
              <a:t>, </a:t>
            </a:r>
            <a:r>
              <a:rPr lang="en-US" b="1" dirty="0" err="1"/>
              <a:t>sms_test</a:t>
            </a:r>
            <a:r>
              <a:rPr lang="en-US" b="1" dirty="0" smtClean="0"/>
              <a:t>)</a:t>
            </a:r>
          </a:p>
          <a:p>
            <a:r>
              <a:rPr lang="en-US" dirty="0"/>
              <a:t>compare the predictions to the true </a:t>
            </a:r>
            <a:r>
              <a:rPr lang="en-US" dirty="0" smtClean="0"/>
              <a:t>values</a:t>
            </a:r>
          </a:p>
          <a:p>
            <a:pPr marL="0" indent="0">
              <a:buNone/>
            </a:pPr>
            <a:r>
              <a:rPr lang="en-US" b="1" dirty="0"/>
              <a:t>&gt; library(</a:t>
            </a:r>
            <a:r>
              <a:rPr lang="en-US" b="1" dirty="0" err="1"/>
              <a:t>gmodels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CrossTable</a:t>
            </a:r>
            <a:r>
              <a:rPr lang="en-US" b="1" dirty="0"/>
              <a:t>(</a:t>
            </a:r>
            <a:r>
              <a:rPr lang="en-US" b="1" dirty="0" err="1"/>
              <a:t>sms_test_pred</a:t>
            </a:r>
            <a:r>
              <a:rPr lang="en-US" b="1" dirty="0"/>
              <a:t>, </a:t>
            </a:r>
            <a:r>
              <a:rPr lang="en-US" b="1" dirty="0" err="1" smtClean="0"/>
              <a:t>sms_test_labels</a:t>
            </a:r>
            <a:r>
              <a:rPr lang="en-US" b="1" dirty="0" smtClean="0"/>
              <a:t>, </a:t>
            </a:r>
            <a:r>
              <a:rPr lang="en-US" b="1" dirty="0" err="1" smtClean="0"/>
              <a:t>prop.chisq</a:t>
            </a:r>
            <a:r>
              <a:rPr lang="en-US" b="1" dirty="0" smtClean="0"/>
              <a:t> </a:t>
            </a:r>
            <a:r>
              <a:rPr lang="en-US" b="1" dirty="0"/>
              <a:t>= FALSE, prop.t = </a:t>
            </a:r>
            <a:r>
              <a:rPr lang="en-US" b="1" dirty="0" smtClean="0"/>
              <a:t>FALSE, </a:t>
            </a:r>
            <a:r>
              <a:rPr lang="en-US" b="1" dirty="0" err="1" smtClean="0"/>
              <a:t>dnn</a:t>
            </a:r>
            <a:r>
              <a:rPr lang="en-US" b="1" dirty="0" smtClean="0"/>
              <a:t> </a:t>
            </a:r>
            <a:r>
              <a:rPr lang="en-US" b="1" dirty="0"/>
              <a:t>= c('predicted', 'actual'))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288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4348"/>
            <a:ext cx="7584603" cy="46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779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6 + 30 = 36 </a:t>
            </a:r>
            <a:r>
              <a:rPr lang="en-US" dirty="0"/>
              <a:t>of the 1,390 </a:t>
            </a:r>
            <a:r>
              <a:rPr lang="en-US" dirty="0" smtClean="0"/>
              <a:t>SMS messages </a:t>
            </a:r>
            <a:r>
              <a:rPr lang="en-US" dirty="0"/>
              <a:t>were incorrectly classified (2.6 percent). </a:t>
            </a:r>
            <a:endParaRPr lang="en-US" dirty="0" smtClean="0"/>
          </a:p>
          <a:p>
            <a:pPr lvl="1"/>
            <a:r>
              <a:rPr lang="en-US" dirty="0" smtClean="0"/>
              <a:t>6 out of </a:t>
            </a:r>
            <a:r>
              <a:rPr lang="en-US" dirty="0"/>
              <a:t>1,207 ham messages </a:t>
            </a:r>
            <a:r>
              <a:rPr lang="en-US" dirty="0" smtClean="0"/>
              <a:t>were </a:t>
            </a:r>
            <a:r>
              <a:rPr lang="en-US" dirty="0"/>
              <a:t>misidentified as </a:t>
            </a:r>
            <a:r>
              <a:rPr lang="en-US" dirty="0" smtClean="0"/>
              <a:t>spam</a:t>
            </a:r>
            <a:endParaRPr lang="en-US" dirty="0"/>
          </a:p>
          <a:p>
            <a:pPr lvl="1"/>
            <a:r>
              <a:rPr lang="en-US" dirty="0" smtClean="0"/>
              <a:t>30 </a:t>
            </a:r>
            <a:r>
              <a:rPr lang="en-US" dirty="0"/>
              <a:t>of the 183 </a:t>
            </a:r>
            <a:r>
              <a:rPr lang="en-US" dirty="0" smtClean="0"/>
              <a:t>spam messages </a:t>
            </a:r>
            <a:r>
              <a:rPr lang="en-US" dirty="0"/>
              <a:t>were incorrectly labeled as </a:t>
            </a:r>
            <a:r>
              <a:rPr lang="en-US" dirty="0" smtClean="0"/>
              <a:t>ham</a:t>
            </a:r>
          </a:p>
          <a:p>
            <a:r>
              <a:rPr lang="en-US" dirty="0"/>
              <a:t>six legitimate messages </a:t>
            </a:r>
            <a:r>
              <a:rPr lang="en-US" dirty="0" smtClean="0"/>
              <a:t>incorrectly classified as </a:t>
            </a:r>
            <a:r>
              <a:rPr lang="en-US" dirty="0"/>
              <a:t>spam </a:t>
            </a:r>
            <a:r>
              <a:rPr lang="en-US" dirty="0" smtClean="0"/>
              <a:t>could </a:t>
            </a:r>
            <a:r>
              <a:rPr lang="en-US" dirty="0"/>
              <a:t>cause significant problems </a:t>
            </a:r>
            <a:r>
              <a:rPr lang="en-US" dirty="0" smtClean="0"/>
              <a:t>- the </a:t>
            </a:r>
            <a:r>
              <a:rPr lang="en-US" dirty="0"/>
              <a:t>filter could cause a person to miss an important text message</a:t>
            </a:r>
          </a:p>
        </p:txBody>
      </p:sp>
    </p:spTree>
    <p:extLst>
      <p:ext uri="{BB962C8B-B14F-4D97-AF65-F5344CB8AC3E}">
        <p14:creationId xmlns:p14="http://schemas.microsoft.com/office/powerpoint/2010/main" val="4613030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5 – improving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</a:t>
            </a:r>
            <a:r>
              <a:rPr lang="en-US" dirty="0" err="1"/>
              <a:t>laplace</a:t>
            </a:r>
            <a:r>
              <a:rPr lang="en-US" dirty="0"/>
              <a:t> = 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r>
              <a:rPr lang="en-US" b="1" dirty="0"/>
              <a:t>&gt; sms_classifier2 &lt;- </a:t>
            </a:r>
            <a:r>
              <a:rPr lang="en-US" b="1" dirty="0" err="1"/>
              <a:t>naiveBayes</a:t>
            </a:r>
            <a:r>
              <a:rPr lang="en-US" b="1" dirty="0"/>
              <a:t>(</a:t>
            </a:r>
            <a:r>
              <a:rPr lang="en-US" b="1" dirty="0" err="1"/>
              <a:t>sms_train</a:t>
            </a:r>
            <a:r>
              <a:rPr lang="en-US" b="1" dirty="0"/>
              <a:t>, </a:t>
            </a:r>
            <a:r>
              <a:rPr lang="en-US" b="1" dirty="0" err="1" smtClean="0"/>
              <a:t>sms_train_labels</a:t>
            </a:r>
            <a:r>
              <a:rPr lang="en-US" b="1" dirty="0" smtClean="0"/>
              <a:t>, </a:t>
            </a:r>
            <a:r>
              <a:rPr lang="en-US" b="1" dirty="0" err="1" smtClean="0"/>
              <a:t>laplace</a:t>
            </a:r>
            <a:r>
              <a:rPr lang="en-US" b="1" dirty="0" smtClean="0"/>
              <a:t> </a:t>
            </a:r>
            <a:r>
              <a:rPr lang="en-US" b="1" dirty="0"/>
              <a:t>= 1)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/>
              <a:t>sms_test_pred2 &lt;- predict(sms_classifier2, </a:t>
            </a:r>
            <a:r>
              <a:rPr lang="en-US" b="1" dirty="0" err="1"/>
              <a:t>sms_test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/>
              <a:t>CrossTable</a:t>
            </a:r>
            <a:r>
              <a:rPr lang="en-US" b="1" dirty="0"/>
              <a:t>(sms_test_pred2, </a:t>
            </a:r>
            <a:r>
              <a:rPr lang="en-US" b="1" dirty="0" err="1" smtClean="0"/>
              <a:t>sms_test_labels</a:t>
            </a:r>
            <a:r>
              <a:rPr lang="en-US" b="1" dirty="0" smtClean="0"/>
              <a:t>, </a:t>
            </a:r>
            <a:r>
              <a:rPr lang="en-US" b="1" dirty="0" err="1" smtClean="0"/>
              <a:t>prop.chisq</a:t>
            </a:r>
            <a:r>
              <a:rPr lang="en-US" b="1" dirty="0" smtClean="0"/>
              <a:t> </a:t>
            </a:r>
            <a:r>
              <a:rPr lang="en-US" b="1" dirty="0"/>
              <a:t>= FALSE, prop.t = FALSE, </a:t>
            </a:r>
            <a:r>
              <a:rPr lang="en-US" b="1" dirty="0" err="1"/>
              <a:t>prop.r</a:t>
            </a:r>
            <a:r>
              <a:rPr lang="en-US" b="1" dirty="0"/>
              <a:t> = </a:t>
            </a:r>
            <a:r>
              <a:rPr lang="en-US" b="1" dirty="0" smtClean="0"/>
              <a:t>FALSE, </a:t>
            </a:r>
            <a:r>
              <a:rPr lang="en-US" b="1" dirty="0" err="1" smtClean="0"/>
              <a:t>dnn</a:t>
            </a:r>
            <a:r>
              <a:rPr lang="en-US" b="1" dirty="0" smtClean="0"/>
              <a:t> </a:t>
            </a:r>
            <a:r>
              <a:rPr lang="en-US" b="1" dirty="0"/>
              <a:t>= c('predicted', 'actual'))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008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41" y="1277427"/>
            <a:ext cx="7957222" cy="49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83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Chapter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8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Complement</a:t>
            </a:r>
            <a:r>
              <a:rPr lang="en-US" dirty="0" smtClean="0"/>
              <a:t> (</a:t>
            </a:r>
            <a:r>
              <a:rPr lang="en-US" i="1" dirty="0"/>
              <a:t>A</a:t>
            </a:r>
            <a:r>
              <a:rPr lang="en-US" i="1" baseline="30000" dirty="0"/>
              <a:t>c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i="1" dirty="0" smtClean="0"/>
              <a:t>A‘</a:t>
            </a:r>
            <a:r>
              <a:rPr lang="en-US" dirty="0" smtClean="0"/>
              <a:t>) - </a:t>
            </a:r>
            <a:r>
              <a:rPr lang="en-US" dirty="0"/>
              <a:t>the event </a:t>
            </a:r>
            <a:r>
              <a:rPr lang="en-US" dirty="0" smtClean="0"/>
              <a:t>comprising of </a:t>
            </a:r>
            <a:r>
              <a:rPr lang="en-US" dirty="0"/>
              <a:t>the outcomes in which the event of interest </a:t>
            </a:r>
            <a:r>
              <a:rPr lang="en-US" dirty="0" smtClean="0"/>
              <a:t>(A) does </a:t>
            </a:r>
            <a:r>
              <a:rPr lang="en-US" dirty="0"/>
              <a:t>not </a:t>
            </a:r>
            <a:r>
              <a:rPr lang="en-US" dirty="0" smtClean="0"/>
              <a:t>happen</a:t>
            </a:r>
          </a:p>
          <a:p>
            <a:r>
              <a:rPr lang="en-US" i="1" dirty="0"/>
              <a:t>P(¬A</a:t>
            </a:r>
            <a:r>
              <a:rPr lang="en-US" i="1" dirty="0" smtClean="0"/>
              <a:t>) = P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i="1" baseline="30000" dirty="0" smtClean="0"/>
              <a:t>c</a:t>
            </a:r>
            <a:r>
              <a:rPr lang="en-US" i="1" dirty="0" smtClean="0"/>
              <a:t>)</a:t>
            </a:r>
          </a:p>
          <a:p>
            <a:r>
              <a:rPr lang="en-US" i="1" dirty="0" smtClean="0"/>
              <a:t>P(spam)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/>
              <a:t>P(¬spam)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946" y="2843130"/>
            <a:ext cx="4676229" cy="30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joint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monitoring several </a:t>
            </a:r>
            <a:r>
              <a:rPr lang="en-US" dirty="0" err="1"/>
              <a:t>nonmutually</a:t>
            </a:r>
            <a:r>
              <a:rPr lang="en-US" dirty="0"/>
              <a:t> exclusive events for </a:t>
            </a:r>
            <a:r>
              <a:rPr lang="en-US" dirty="0" smtClean="0"/>
              <a:t>the same trial</a:t>
            </a:r>
          </a:p>
          <a:p>
            <a:r>
              <a:rPr lang="en-US" dirty="0"/>
              <a:t>If certain events occur with the event of interest, we may be able to </a:t>
            </a:r>
            <a:r>
              <a:rPr lang="en-US" dirty="0" smtClean="0"/>
              <a:t>use them </a:t>
            </a:r>
            <a:r>
              <a:rPr lang="en-US" dirty="0"/>
              <a:t>to make predictions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34" y="3140471"/>
            <a:ext cx="4930372" cy="3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8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Venn diagram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494" y="1816126"/>
            <a:ext cx="6709372" cy="372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3834</Words>
  <Application>Microsoft Office PowerPoint</Application>
  <PresentationFormat>Widescreen</PresentationFormat>
  <Paragraphs>382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Courier New</vt:lpstr>
      <vt:lpstr>Office Theme</vt:lpstr>
      <vt:lpstr>Chapter 4</vt:lpstr>
      <vt:lpstr>probabilistic methods</vt:lpstr>
      <vt:lpstr>Understanding Naive Bayes</vt:lpstr>
      <vt:lpstr>Suitable areas</vt:lpstr>
      <vt:lpstr>Basic concepts of Bayesian methods</vt:lpstr>
      <vt:lpstr>Understanding probability</vt:lpstr>
      <vt:lpstr>complement</vt:lpstr>
      <vt:lpstr>Understanding joint probability</vt:lpstr>
      <vt:lpstr>Venn diagram</vt:lpstr>
      <vt:lpstr>intersection of two events</vt:lpstr>
      <vt:lpstr>dependent events</vt:lpstr>
      <vt:lpstr>Calculating the probability of dependent events</vt:lpstr>
      <vt:lpstr>Another formulation of Bayes' theorem</vt:lpstr>
      <vt:lpstr>Posterior probability</vt:lpstr>
      <vt:lpstr>Frequency table &amp; likelihood table</vt:lpstr>
      <vt:lpstr>Computations</vt:lpstr>
      <vt:lpstr>The Naive Bayes algorithm</vt:lpstr>
      <vt:lpstr>"naive“ assumptions</vt:lpstr>
      <vt:lpstr>Classification with Naive Bayes</vt:lpstr>
      <vt:lpstr>The problem to solve</vt:lpstr>
      <vt:lpstr>Simplified formular</vt:lpstr>
      <vt:lpstr>The Naive Bayes classification algorithm</vt:lpstr>
      <vt:lpstr>The Laplace estimator</vt:lpstr>
      <vt:lpstr>The solution</vt:lpstr>
      <vt:lpstr>how this affects our prediction for this message</vt:lpstr>
      <vt:lpstr>Using numeric features with Naive Bayes</vt:lpstr>
      <vt:lpstr>Example</vt:lpstr>
      <vt:lpstr>Speculations</vt:lpstr>
      <vt:lpstr>Example – filtering mobile phone spam with the Naive Bayes algorithm</vt:lpstr>
      <vt:lpstr>Step 1 – collecting data</vt:lpstr>
      <vt:lpstr>notable characteristics</vt:lpstr>
      <vt:lpstr>Step 2 – exploring and preparing the data</vt:lpstr>
      <vt:lpstr>Converting type vector to a factor</vt:lpstr>
      <vt:lpstr>Data preparation – cleaning and standardizing text data</vt:lpstr>
      <vt:lpstr>creating a corpus</vt:lpstr>
      <vt:lpstr>Inspect sms_corpus</vt:lpstr>
      <vt:lpstr>view the actual message text</vt:lpstr>
      <vt:lpstr>clean the text</vt:lpstr>
      <vt:lpstr>removing numbers from the SMS messages</vt:lpstr>
      <vt:lpstr>remove stop words &amp; punctuation</vt:lpstr>
      <vt:lpstr>replaces punctuation characters</vt:lpstr>
      <vt:lpstr>SnowballC package</vt:lpstr>
      <vt:lpstr>stemDocument() transformation</vt:lpstr>
      <vt:lpstr>Data preparation – splitting text documents into words</vt:lpstr>
      <vt:lpstr>a small portion of the DTM for the SMS corpus</vt:lpstr>
      <vt:lpstr>Create DTM sparse matrix</vt:lpstr>
      <vt:lpstr>comparing sms_dtm to sms_dtm2</vt:lpstr>
      <vt:lpstr>ordering of the preprocessing steps</vt:lpstr>
      <vt:lpstr>Data preparation – creating training and test datasets</vt:lpstr>
      <vt:lpstr>labels</vt:lpstr>
      <vt:lpstr>Visualizing text data – word clouds</vt:lpstr>
      <vt:lpstr>word cloud</vt:lpstr>
      <vt:lpstr>comparing the clouds for SMS spam and ham</vt:lpstr>
      <vt:lpstr>resulting word clouds</vt:lpstr>
      <vt:lpstr>Data preparation – creating indicator features for frequent words</vt:lpstr>
      <vt:lpstr>filter our DTM</vt:lpstr>
      <vt:lpstr>cells in the sparse matrix</vt:lpstr>
      <vt:lpstr>convert the training and test matrices</vt:lpstr>
      <vt:lpstr>Naive Bayes learner</vt:lpstr>
      <vt:lpstr>Step 4 – evaluating model performance</vt:lpstr>
      <vt:lpstr>The table</vt:lpstr>
      <vt:lpstr>The performance</vt:lpstr>
      <vt:lpstr>Step 5 – improving model performance</vt:lpstr>
      <vt:lpstr>The results</vt:lpstr>
      <vt:lpstr>The End of Chapter 4</vt:lpstr>
    </vt:vector>
  </TitlesOfParts>
  <Company>University of Houston-Downtown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Lin, Hong</dc:creator>
  <cp:lastModifiedBy>LinH</cp:lastModifiedBy>
  <cp:revision>103</cp:revision>
  <dcterms:created xsi:type="dcterms:W3CDTF">2017-02-02T03:23:19Z</dcterms:created>
  <dcterms:modified xsi:type="dcterms:W3CDTF">2018-02-03T06:34:49Z</dcterms:modified>
</cp:coreProperties>
</file>