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3759-5E57-4009-ADB3-7D4E6E5282F2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E49E-2A7D-49B2-B2A9-F36E2A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ics.uci.edu/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Lazy Learning – Classification Using Nearest Neighbors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623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26" y="1690688"/>
            <a:ext cx="4886054" cy="4351338"/>
          </a:xfrm>
        </p:spPr>
        <p:txBody>
          <a:bodyPr/>
          <a:lstStyle/>
          <a:p>
            <a:r>
              <a:rPr lang="en-US" dirty="0"/>
              <a:t>Similar types of food tend to be grouped closely together.</a:t>
            </a:r>
          </a:p>
          <a:p>
            <a:pPr lvl="1"/>
            <a:r>
              <a:rPr lang="en-US" dirty="0" smtClean="0"/>
              <a:t>vegetables </a:t>
            </a:r>
            <a:r>
              <a:rPr lang="en-US" dirty="0"/>
              <a:t>tend to be crunchy but not </a:t>
            </a:r>
            <a:r>
              <a:rPr lang="en-US" dirty="0" smtClean="0"/>
              <a:t>sweet</a:t>
            </a:r>
          </a:p>
          <a:p>
            <a:pPr lvl="1"/>
            <a:r>
              <a:rPr lang="en-US" dirty="0" smtClean="0"/>
              <a:t>Fruits tend </a:t>
            </a:r>
            <a:r>
              <a:rPr lang="en-US" dirty="0"/>
              <a:t>to be sweet and either crunchy or not </a:t>
            </a:r>
            <a:r>
              <a:rPr lang="en-US" dirty="0" smtClean="0"/>
              <a:t>crunchy</a:t>
            </a:r>
          </a:p>
          <a:p>
            <a:pPr lvl="1"/>
            <a:r>
              <a:rPr lang="en-US" dirty="0" smtClean="0"/>
              <a:t>proteins </a:t>
            </a:r>
            <a:r>
              <a:rPr lang="en-US" dirty="0"/>
              <a:t>tend to be </a:t>
            </a:r>
            <a:r>
              <a:rPr lang="en-US" dirty="0" smtClean="0"/>
              <a:t>neither crunchy </a:t>
            </a:r>
            <a:r>
              <a:rPr lang="en-US" dirty="0"/>
              <a:t>nor sweet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01" y="1027906"/>
            <a:ext cx="6337074" cy="51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tomato a fruit or vegetable?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60" y="1107583"/>
            <a:ext cx="6669080" cy="54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similarity with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distance </a:t>
            </a:r>
            <a:r>
              <a:rPr lang="en-US" b="1" dirty="0" smtClean="0"/>
              <a:t>function</a:t>
            </a:r>
            <a:r>
              <a:rPr lang="en-US" dirty="0"/>
              <a:t> </a:t>
            </a:r>
            <a:r>
              <a:rPr lang="en-US" dirty="0" smtClean="0"/>
              <a:t>- a formula that </a:t>
            </a:r>
            <a:r>
              <a:rPr lang="en-US" dirty="0"/>
              <a:t>measures the similarity between the two </a:t>
            </a:r>
            <a:r>
              <a:rPr lang="en-US" dirty="0" smtClean="0"/>
              <a:t>instances</a:t>
            </a:r>
          </a:p>
          <a:p>
            <a:r>
              <a:rPr lang="en-US" b="1" dirty="0"/>
              <a:t>Euclidean </a:t>
            </a:r>
            <a:r>
              <a:rPr lang="en-US" b="1" dirty="0" smtClean="0"/>
              <a:t>distance – </a:t>
            </a:r>
            <a:r>
              <a:rPr lang="en-US" dirty="0" smtClean="0"/>
              <a:t>the shortest </a:t>
            </a:r>
            <a:r>
              <a:rPr lang="en-US" dirty="0"/>
              <a:t>direct </a:t>
            </a:r>
            <a:r>
              <a:rPr lang="en-US" dirty="0" smtClean="0"/>
              <a:t>route, </a:t>
            </a:r>
            <a:r>
              <a:rPr lang="en-US" dirty="0"/>
              <a:t>measured "as the crow </a:t>
            </a:r>
            <a:r>
              <a:rPr lang="en-US" dirty="0" smtClean="0"/>
              <a:t>flies“</a:t>
            </a:r>
          </a:p>
          <a:p>
            <a:pPr lvl="1"/>
            <a:r>
              <a:rPr lang="en-US" dirty="0" smtClean="0"/>
              <a:t>Traditionally used by R</a:t>
            </a:r>
          </a:p>
          <a:p>
            <a:r>
              <a:rPr lang="en-US" b="1" dirty="0" smtClean="0"/>
              <a:t>Manhattan distance </a:t>
            </a:r>
            <a:r>
              <a:rPr lang="en-US" dirty="0" smtClean="0"/>
              <a:t>- based </a:t>
            </a:r>
            <a:r>
              <a:rPr lang="en-US" dirty="0"/>
              <a:t>on the paths a pedestrian would take </a:t>
            </a:r>
            <a:r>
              <a:rPr lang="en-US" dirty="0" smtClean="0"/>
              <a:t>by walking </a:t>
            </a:r>
            <a:r>
              <a:rPr lang="en-US" dirty="0"/>
              <a:t>city </a:t>
            </a:r>
            <a:r>
              <a:rPr lang="en-US" dirty="0" smtClean="0"/>
              <a:t>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6"/>
            <a:ext cx="10515600" cy="4351338"/>
          </a:xfrm>
        </p:spPr>
        <p:txBody>
          <a:bodyPr/>
          <a:lstStyle/>
          <a:p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q </a:t>
            </a:r>
            <a:r>
              <a:rPr lang="en-US" i="1" dirty="0" smtClean="0"/>
              <a:t>- </a:t>
            </a:r>
            <a:r>
              <a:rPr lang="en-US" dirty="0" smtClean="0"/>
              <a:t>examples </a:t>
            </a:r>
            <a:r>
              <a:rPr lang="en-US" dirty="0"/>
              <a:t>to be compared, each having </a:t>
            </a:r>
            <a:r>
              <a:rPr lang="en-US" i="1" dirty="0"/>
              <a:t>n </a:t>
            </a:r>
            <a:r>
              <a:rPr lang="en-US" dirty="0" smtClean="0"/>
              <a:t>features</a:t>
            </a:r>
          </a:p>
          <a:p>
            <a:endParaRPr lang="en-US" dirty="0"/>
          </a:p>
          <a:p>
            <a:r>
              <a:rPr lang="en-US" dirty="0" smtClean="0"/>
              <a:t>E.g., distance </a:t>
            </a:r>
            <a:r>
              <a:rPr lang="en-US" dirty="0"/>
              <a:t>between the tomato (</a:t>
            </a:r>
            <a:r>
              <a:rPr lang="en-US" i="1" dirty="0"/>
              <a:t>sweetness = 6</a:t>
            </a:r>
            <a:r>
              <a:rPr lang="en-US" dirty="0"/>
              <a:t>, </a:t>
            </a:r>
            <a:r>
              <a:rPr lang="en-US" i="1" dirty="0"/>
              <a:t>crunchiness = 4</a:t>
            </a:r>
            <a:r>
              <a:rPr lang="en-US" dirty="0"/>
              <a:t>), </a:t>
            </a:r>
            <a:r>
              <a:rPr lang="en-US" dirty="0" smtClean="0"/>
              <a:t>and the </a:t>
            </a:r>
            <a:r>
              <a:rPr lang="en-US" dirty="0"/>
              <a:t>green bean (</a:t>
            </a:r>
            <a:r>
              <a:rPr lang="en-US" i="1" dirty="0"/>
              <a:t>sweetness = 3</a:t>
            </a:r>
            <a:r>
              <a:rPr lang="en-US" dirty="0"/>
              <a:t>, </a:t>
            </a:r>
            <a:r>
              <a:rPr lang="en-US" i="1" dirty="0"/>
              <a:t>crunchiness = 7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r>
              <a:rPr lang="en-US" dirty="0"/>
              <a:t>distance between the tomato and several of </a:t>
            </a:r>
            <a:r>
              <a:rPr lang="en-US" dirty="0" smtClean="0"/>
              <a:t>its closest </a:t>
            </a:r>
            <a:r>
              <a:rPr lang="en-US" dirty="0"/>
              <a:t>neighbors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569" y="1920873"/>
            <a:ext cx="6757881" cy="36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2" y="3334405"/>
            <a:ext cx="7621670" cy="4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8766"/>
            <a:ext cx="10254022" cy="2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tomato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1-NN </a:t>
            </a:r>
            <a:r>
              <a:rPr lang="en-US" dirty="0" smtClean="0"/>
              <a:t>classification: </a:t>
            </a:r>
            <a:r>
              <a:rPr lang="en-US" dirty="0"/>
              <a:t>assigning </a:t>
            </a:r>
            <a:r>
              <a:rPr lang="en-US" dirty="0" smtClean="0"/>
              <a:t>the tomato</a:t>
            </a:r>
            <a:r>
              <a:rPr lang="en-US" dirty="0"/>
              <a:t>, the food type of its single nearest </a:t>
            </a:r>
            <a:r>
              <a:rPr lang="en-US" dirty="0" smtClean="0"/>
              <a:t>neighbor, orange - </a:t>
            </a:r>
            <a:r>
              <a:rPr lang="en-US" dirty="0"/>
              <a:t>tomato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fruit.</a:t>
            </a:r>
          </a:p>
          <a:p>
            <a:r>
              <a:rPr lang="en-US" dirty="0"/>
              <a:t>k-NN algorithm with </a:t>
            </a:r>
            <a:r>
              <a:rPr lang="en-US" i="1" dirty="0"/>
              <a:t>k = </a:t>
            </a:r>
            <a:r>
              <a:rPr lang="en-US" i="1" dirty="0" smtClean="0"/>
              <a:t>3: </a:t>
            </a:r>
            <a:r>
              <a:rPr lang="en-US" dirty="0" smtClean="0"/>
              <a:t>performs </a:t>
            </a:r>
            <a:r>
              <a:rPr lang="en-US" dirty="0"/>
              <a:t>a vote among the </a:t>
            </a:r>
            <a:r>
              <a:rPr lang="en-US" dirty="0" smtClean="0"/>
              <a:t>three nearest </a:t>
            </a:r>
            <a:r>
              <a:rPr lang="en-US" dirty="0"/>
              <a:t>neighbors: orange, grape, and </a:t>
            </a:r>
            <a:r>
              <a:rPr lang="en-US" dirty="0" smtClean="0"/>
              <a:t>nuts - </a:t>
            </a:r>
            <a:r>
              <a:rPr lang="en-US" dirty="0"/>
              <a:t>tomato is a fruit.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2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Choosing an appropriate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bias-variance tradeoff - </a:t>
            </a:r>
            <a:r>
              <a:rPr lang="en-US" dirty="0" smtClean="0"/>
              <a:t>balance between overfitting and </a:t>
            </a:r>
            <a:r>
              <a:rPr lang="en-US" dirty="0" err="1" smtClean="0"/>
              <a:t>underfitting</a:t>
            </a:r>
            <a:r>
              <a:rPr lang="en-US" dirty="0" smtClean="0"/>
              <a:t> the training data</a:t>
            </a:r>
          </a:p>
          <a:p>
            <a:r>
              <a:rPr lang="en-US" dirty="0" smtClean="0"/>
              <a:t>large </a:t>
            </a:r>
            <a:r>
              <a:rPr lang="en-US" i="1" dirty="0" smtClean="0"/>
              <a:t>k:</a:t>
            </a:r>
          </a:p>
          <a:p>
            <a:pPr lvl="1"/>
            <a:r>
              <a:rPr lang="en-US" dirty="0" smtClean="0"/>
              <a:t>reduces the impact or variance caused by noisy data</a:t>
            </a:r>
          </a:p>
          <a:p>
            <a:pPr lvl="1"/>
            <a:r>
              <a:rPr lang="en-US" dirty="0" smtClean="0"/>
              <a:t>bias the learner so that it runs the risk of ignoring small, but important patterns</a:t>
            </a:r>
          </a:p>
          <a:p>
            <a:r>
              <a:rPr lang="en-US" dirty="0" smtClean="0"/>
              <a:t>extreme stance: </a:t>
            </a:r>
            <a:r>
              <a:rPr lang="en-US" i="1" dirty="0" smtClean="0"/>
              <a:t>k</a:t>
            </a:r>
            <a:r>
              <a:rPr lang="en-US" dirty="0" smtClean="0"/>
              <a:t>, as large as the total number of observations in the training data</a:t>
            </a:r>
          </a:p>
          <a:p>
            <a:pPr lvl="1"/>
            <a:r>
              <a:rPr lang="en-US" dirty="0" smtClean="0"/>
              <a:t>every training instance is represented in the final vote</a:t>
            </a:r>
          </a:p>
          <a:p>
            <a:pPr lvl="1"/>
            <a:r>
              <a:rPr lang="en-US" dirty="0" smtClean="0"/>
              <a:t>the most common class always has a majority of the voters</a:t>
            </a:r>
          </a:p>
          <a:p>
            <a:pPr lvl="1"/>
            <a:r>
              <a:rPr lang="en-US" dirty="0"/>
              <a:t>The model would </a:t>
            </a:r>
            <a:r>
              <a:rPr lang="en-US" dirty="0" smtClean="0"/>
              <a:t>always </a:t>
            </a:r>
            <a:r>
              <a:rPr lang="en-US" dirty="0"/>
              <a:t>predict the majority class, </a:t>
            </a:r>
            <a:r>
              <a:rPr lang="en-US" dirty="0" smtClean="0"/>
              <a:t>regardless of </a:t>
            </a:r>
            <a:r>
              <a:rPr lang="en-US" dirty="0"/>
              <a:t>the nearest neighbors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5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opposite </a:t>
            </a:r>
            <a:r>
              <a:rPr lang="en-US" dirty="0"/>
              <a:t>extreme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a single nearest </a:t>
            </a:r>
            <a:r>
              <a:rPr lang="en-US" dirty="0" smtClean="0"/>
              <a:t>neighbor:</a:t>
            </a:r>
          </a:p>
          <a:p>
            <a:pPr lvl="1"/>
            <a:r>
              <a:rPr lang="en-US" dirty="0"/>
              <a:t>noisy data </a:t>
            </a:r>
            <a:r>
              <a:rPr lang="en-US" dirty="0" smtClean="0"/>
              <a:t>or outliers can </a:t>
            </a:r>
            <a:r>
              <a:rPr lang="en-US" dirty="0"/>
              <a:t>unduly influence the classification of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/>
              <a:t>Any unlabeled example </a:t>
            </a:r>
            <a:r>
              <a:rPr lang="en-US" dirty="0" smtClean="0"/>
              <a:t>that happens </a:t>
            </a:r>
            <a:r>
              <a:rPr lang="en-US" dirty="0"/>
              <a:t>to be nearest to the incorrectly labeled neighbor will be predicted to have </a:t>
            </a:r>
            <a:r>
              <a:rPr lang="en-US" dirty="0" smtClean="0"/>
              <a:t>the incorrect class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best </a:t>
            </a:r>
            <a:r>
              <a:rPr lang="en-US" i="1" dirty="0"/>
              <a:t>k </a:t>
            </a:r>
            <a:r>
              <a:rPr lang="en-US" dirty="0"/>
              <a:t>value is somewhere between these two </a:t>
            </a:r>
            <a:r>
              <a:rPr lang="en-US" dirty="0" smtClean="0"/>
              <a:t>extremes</a:t>
            </a:r>
          </a:p>
          <a:p>
            <a:r>
              <a:rPr lang="en-US" dirty="0"/>
              <a:t>choosing </a:t>
            </a:r>
            <a:r>
              <a:rPr lang="en-US" i="1" dirty="0" smtClean="0"/>
              <a:t>k </a:t>
            </a:r>
            <a:r>
              <a:rPr lang="en-US" dirty="0" smtClean="0"/>
              <a:t>depends on</a:t>
            </a:r>
            <a:r>
              <a:rPr lang="en-US" i="1" dirty="0" smtClean="0"/>
              <a:t>:</a:t>
            </a:r>
          </a:p>
          <a:p>
            <a:pPr lvl="1"/>
            <a:r>
              <a:rPr lang="en-US" dirty="0"/>
              <a:t>difficulty of the concept to be </a:t>
            </a:r>
            <a:r>
              <a:rPr lang="en-US" dirty="0" smtClean="0"/>
              <a:t>learned</a:t>
            </a:r>
          </a:p>
          <a:p>
            <a:pPr lvl="1"/>
            <a:r>
              <a:rPr lang="en-US" dirty="0"/>
              <a:t>number of records in the training </a:t>
            </a:r>
            <a:r>
              <a:rPr lang="en-US" dirty="0" smtClean="0"/>
              <a:t>data</a:t>
            </a:r>
          </a:p>
          <a:p>
            <a:r>
              <a:rPr lang="en-US" dirty="0"/>
              <a:t>One common practice is to begin with </a:t>
            </a:r>
            <a:r>
              <a:rPr lang="en-US" i="1" dirty="0" smtClean="0"/>
              <a:t>k </a:t>
            </a:r>
            <a:r>
              <a:rPr lang="en-US" dirty="0" smtClean="0"/>
              <a:t>equal </a:t>
            </a:r>
            <a:r>
              <a:rPr lang="en-US" dirty="0"/>
              <a:t>to the square root of the number of training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/>
              <a:t>k = 4 </a:t>
            </a:r>
            <a:r>
              <a:rPr lang="en-US" dirty="0"/>
              <a:t>because there were 15 example </a:t>
            </a:r>
            <a:r>
              <a:rPr lang="en-US" dirty="0" smtClean="0"/>
              <a:t>ingredients in </a:t>
            </a:r>
            <a:r>
              <a:rPr lang="en-US" dirty="0"/>
              <a:t>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408868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ecision </a:t>
            </a:r>
            <a:r>
              <a:rPr lang="en-US" dirty="0"/>
              <a:t>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r>
              <a:rPr lang="en-US" dirty="0"/>
              <a:t>Smaller </a:t>
            </a:r>
            <a:r>
              <a:rPr lang="en-US" dirty="0" smtClean="0"/>
              <a:t>values of k allow </a:t>
            </a:r>
            <a:r>
              <a:rPr lang="en-US" dirty="0"/>
              <a:t>more complex decision boundaries that more carefully fit the training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0" y="2279561"/>
            <a:ext cx="8729652" cy="38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may not always result in the single best </a:t>
            </a:r>
            <a:r>
              <a:rPr lang="en-US" i="1" dirty="0" smtClean="0"/>
              <a:t>k</a:t>
            </a:r>
            <a:endParaRPr lang="en-US" dirty="0"/>
          </a:p>
          <a:p>
            <a:r>
              <a:rPr lang="en-US" dirty="0" smtClean="0"/>
              <a:t>Alternative approach </a:t>
            </a:r>
            <a:r>
              <a:rPr lang="en-US" dirty="0"/>
              <a:t>is to test several </a:t>
            </a:r>
            <a:r>
              <a:rPr lang="en-US" i="1" dirty="0"/>
              <a:t>k </a:t>
            </a:r>
            <a:r>
              <a:rPr lang="en-US" dirty="0"/>
              <a:t>values on a variety of test </a:t>
            </a:r>
            <a:r>
              <a:rPr lang="en-US" dirty="0" smtClean="0"/>
              <a:t>datasets</a:t>
            </a:r>
          </a:p>
          <a:p>
            <a:r>
              <a:rPr lang="en-US" dirty="0"/>
              <a:t>a large training dataset can make the choice of </a:t>
            </a:r>
            <a:r>
              <a:rPr lang="en-US" i="1" dirty="0"/>
              <a:t>k </a:t>
            </a:r>
            <a:r>
              <a:rPr lang="en-US" dirty="0"/>
              <a:t>less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/>
              <a:t>even subtle concepts will have a sufficiently large pool of examples to </a:t>
            </a:r>
            <a:r>
              <a:rPr lang="en-US" dirty="0" smtClean="0"/>
              <a:t>vote as </a:t>
            </a:r>
            <a:r>
              <a:rPr lang="en-US" dirty="0"/>
              <a:t>nearest </a:t>
            </a:r>
            <a:r>
              <a:rPr lang="en-US" dirty="0" smtClean="0"/>
              <a:t>neighbors</a:t>
            </a:r>
          </a:p>
          <a:p>
            <a:r>
              <a:rPr lang="en-US" dirty="0"/>
              <a:t>A less </a:t>
            </a:r>
            <a:r>
              <a:rPr lang="en-US" dirty="0" smtClean="0"/>
              <a:t>common solution: </a:t>
            </a:r>
            <a:r>
              <a:rPr lang="en-US" dirty="0"/>
              <a:t>choose </a:t>
            </a:r>
            <a:r>
              <a:rPr lang="en-US" dirty="0" smtClean="0"/>
              <a:t>a larger </a:t>
            </a:r>
            <a:r>
              <a:rPr lang="en-US" i="1" dirty="0"/>
              <a:t>k</a:t>
            </a:r>
            <a:r>
              <a:rPr lang="en-US" dirty="0"/>
              <a:t>, but apply a </a:t>
            </a:r>
            <a:r>
              <a:rPr lang="en-US" b="1" dirty="0"/>
              <a:t>weighted voting </a:t>
            </a:r>
            <a:r>
              <a:rPr lang="en-US" dirty="0"/>
              <a:t>process in which the vote of </a:t>
            </a:r>
            <a:r>
              <a:rPr lang="en-US" dirty="0" smtClean="0"/>
              <a:t>the closer </a:t>
            </a:r>
            <a:r>
              <a:rPr lang="en-US" dirty="0"/>
              <a:t>neighbors is considered more authoritative than the vote of </a:t>
            </a:r>
            <a:r>
              <a:rPr lang="en-US" dirty="0" smtClean="0"/>
              <a:t>the far </a:t>
            </a:r>
            <a:r>
              <a:rPr lang="en-US" dirty="0"/>
              <a:t>away neighbors</a:t>
            </a:r>
          </a:p>
        </p:txBody>
      </p:sp>
    </p:spTree>
    <p:extLst>
      <p:ext uri="{BB962C8B-B14F-4D97-AF65-F5344CB8AC3E}">
        <p14:creationId xmlns:p14="http://schemas.microsoft.com/office/powerpoint/2010/main" val="87098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Preparing data for use with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are typically transformed to a standard range prior to applying </a:t>
            </a:r>
            <a:r>
              <a:rPr lang="en-US" dirty="0" smtClean="0"/>
              <a:t>the k-NN algorithm</a:t>
            </a:r>
          </a:p>
          <a:p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formula is </a:t>
            </a:r>
            <a:r>
              <a:rPr lang="en-US" dirty="0" smtClean="0"/>
              <a:t>highly dependent </a:t>
            </a:r>
            <a:r>
              <a:rPr lang="en-US" dirty="0"/>
              <a:t>on how features are </a:t>
            </a:r>
            <a:r>
              <a:rPr lang="en-US" dirty="0" smtClean="0"/>
              <a:t>measured:</a:t>
            </a:r>
          </a:p>
          <a:p>
            <a:pPr lvl="1"/>
            <a:r>
              <a:rPr lang="en-US" dirty="0"/>
              <a:t>if certain features have </a:t>
            </a:r>
            <a:r>
              <a:rPr lang="en-US" dirty="0" smtClean="0"/>
              <a:t>a much </a:t>
            </a:r>
            <a:r>
              <a:rPr lang="en-US" dirty="0"/>
              <a:t>larger range of values than the others, the distance measurements will </a:t>
            </a:r>
            <a:r>
              <a:rPr lang="en-US" dirty="0" smtClean="0"/>
              <a:t>be strongly </a:t>
            </a:r>
            <a:r>
              <a:rPr lang="en-US" dirty="0"/>
              <a:t>dominated by the features with larger </a:t>
            </a:r>
            <a:r>
              <a:rPr lang="en-US" dirty="0" smtClean="0"/>
              <a:t>ranges</a:t>
            </a:r>
          </a:p>
          <a:p>
            <a:r>
              <a:rPr lang="en-US" dirty="0" smtClean="0"/>
              <a:t>Solution </a:t>
            </a:r>
            <a:r>
              <a:rPr lang="en-US" dirty="0"/>
              <a:t>is to rescale the features by shrinking or expanding their range </a:t>
            </a:r>
            <a:r>
              <a:rPr lang="en-US" dirty="0" smtClean="0"/>
              <a:t>such that </a:t>
            </a:r>
            <a:r>
              <a:rPr lang="en-US" dirty="0"/>
              <a:t>each one contributes relatively equally to the distance formula</a:t>
            </a:r>
          </a:p>
        </p:txBody>
      </p:sp>
    </p:spTree>
    <p:extLst>
      <p:ext uri="{BB962C8B-B14F-4D97-AF65-F5344CB8AC3E}">
        <p14:creationId xmlns:p14="http://schemas.microsoft.com/office/powerpoint/2010/main" val="331658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adage: if it smells like a duck and tastes like a duck, then you are probably eating duck.</a:t>
            </a:r>
          </a:p>
          <a:p>
            <a:r>
              <a:rPr lang="en-US" dirty="0" smtClean="0"/>
              <a:t>A maxim: birds of a feather flock together.</a:t>
            </a:r>
          </a:p>
          <a:p>
            <a:r>
              <a:rPr lang="en-US" dirty="0" smtClean="0"/>
              <a:t>The idea: things that are alike are likely to have properties that are alike.</a:t>
            </a:r>
          </a:p>
          <a:p>
            <a:r>
              <a:rPr lang="en-US" dirty="0" smtClean="0"/>
              <a:t>The principle for machine learning: classify data by placing it in the same category as similar or “nearest” neighbors.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min-max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method of rescaling features for </a:t>
            </a:r>
            <a:r>
              <a:rPr lang="en-US" dirty="0" smtClean="0"/>
              <a:t>k-NN</a:t>
            </a:r>
          </a:p>
          <a:p>
            <a:r>
              <a:rPr lang="en-US" dirty="0"/>
              <a:t>transforms a feature such that all of its values fall in a range between </a:t>
            </a:r>
            <a:r>
              <a:rPr lang="en-US" dirty="0" smtClean="0"/>
              <a:t>0 and 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Normalized feature values can be interpreted as indicating how far, from 0 </a:t>
            </a:r>
            <a:r>
              <a:rPr lang="en-US" dirty="0" smtClean="0"/>
              <a:t>percent to </a:t>
            </a:r>
            <a:r>
              <a:rPr lang="en-US" dirty="0"/>
              <a:t>100 percent, the original value fell along the range between the original </a:t>
            </a:r>
            <a:r>
              <a:rPr lang="en-US" dirty="0" smtClean="0"/>
              <a:t>minimum and </a:t>
            </a:r>
            <a:r>
              <a:rPr lang="en-US" dirty="0"/>
              <a:t>maximum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88" y="3277216"/>
            <a:ext cx="3404346" cy="7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8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z-score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z-score: </a:t>
            </a:r>
            <a:r>
              <a:rPr lang="en-US" dirty="0"/>
              <a:t>how many standard deviations the feature's values</a:t>
            </a:r>
            <a:r>
              <a:rPr lang="en-US" dirty="0" smtClean="0"/>
              <a:t> </a:t>
            </a:r>
            <a:r>
              <a:rPr lang="en-US" dirty="0"/>
              <a:t>fall above or below the </a:t>
            </a:r>
            <a:r>
              <a:rPr lang="en-US" dirty="0" smtClean="0"/>
              <a:t>mean value.</a:t>
            </a:r>
          </a:p>
          <a:p>
            <a:r>
              <a:rPr lang="en-US" dirty="0"/>
              <a:t>z-scores fall in an unbound </a:t>
            </a:r>
            <a:r>
              <a:rPr lang="en-US" dirty="0" smtClean="0"/>
              <a:t>range of </a:t>
            </a:r>
            <a:r>
              <a:rPr lang="en-US" dirty="0"/>
              <a:t>negative and positive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Issue with </a:t>
            </a:r>
            <a:r>
              <a:rPr lang="en-US" dirty="0"/>
              <a:t>min-max </a:t>
            </a:r>
            <a:r>
              <a:rPr lang="en-US" dirty="0" smtClean="0"/>
              <a:t>normalization: </a:t>
            </a:r>
            <a:r>
              <a:rPr lang="en-US" dirty="0"/>
              <a:t>the </a:t>
            </a:r>
            <a:r>
              <a:rPr lang="en-US" dirty="0" smtClean="0"/>
              <a:t>minimum or </a:t>
            </a:r>
            <a:r>
              <a:rPr lang="en-US" dirty="0"/>
              <a:t>maximum of future cases might be outside the range of </a:t>
            </a:r>
            <a:r>
              <a:rPr lang="en-US" dirty="0" smtClean="0"/>
              <a:t>values observed </a:t>
            </a:r>
            <a:r>
              <a:rPr lang="en-US" dirty="0"/>
              <a:t>in the training </a:t>
            </a:r>
            <a:r>
              <a:rPr lang="en-US" dirty="0" smtClean="0"/>
              <a:t>data</a:t>
            </a:r>
          </a:p>
          <a:p>
            <a:r>
              <a:rPr lang="en-US" dirty="0"/>
              <a:t>Issue </a:t>
            </a:r>
            <a:r>
              <a:rPr lang="en-US" dirty="0" smtClean="0"/>
              <a:t>with </a:t>
            </a:r>
            <a:r>
              <a:rPr lang="en-US" dirty="0"/>
              <a:t>z-score </a:t>
            </a:r>
            <a:r>
              <a:rPr lang="en-US" dirty="0" smtClean="0"/>
              <a:t>standardization: future </a:t>
            </a:r>
            <a:r>
              <a:rPr lang="en-US" dirty="0"/>
              <a:t>examples </a:t>
            </a:r>
            <a:r>
              <a:rPr lang="en-US" dirty="0" smtClean="0"/>
              <a:t>may not </a:t>
            </a:r>
            <a:r>
              <a:rPr lang="en-US" dirty="0"/>
              <a:t>have similar </a:t>
            </a:r>
            <a:r>
              <a:rPr lang="en-US" dirty="0" smtClean="0"/>
              <a:t>mean and </a:t>
            </a:r>
            <a:r>
              <a:rPr lang="en-US" dirty="0"/>
              <a:t>standard deviation as the training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41" y="1825625"/>
            <a:ext cx="4776247" cy="8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between nominal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Euclidean distance formula is not defined for nominal </a:t>
            </a:r>
            <a:r>
              <a:rPr lang="en-US" dirty="0" smtClean="0"/>
              <a:t>data</a:t>
            </a:r>
          </a:p>
          <a:p>
            <a:r>
              <a:rPr lang="en-US" b="1" dirty="0"/>
              <a:t>D</a:t>
            </a:r>
            <a:r>
              <a:rPr lang="en-US" b="1" dirty="0" smtClean="0"/>
              <a:t>ummy coding: </a:t>
            </a:r>
            <a:r>
              <a:rPr lang="en-US" dirty="0"/>
              <a:t>a value </a:t>
            </a:r>
            <a:r>
              <a:rPr lang="en-US" dirty="0" smtClean="0"/>
              <a:t>of </a:t>
            </a:r>
            <a:r>
              <a:rPr lang="en-US" i="1" dirty="0" smtClean="0"/>
              <a:t>1 </a:t>
            </a:r>
            <a:r>
              <a:rPr lang="en-US" dirty="0"/>
              <a:t>indicates one category, and </a:t>
            </a:r>
            <a:r>
              <a:rPr lang="en-US" i="1" dirty="0"/>
              <a:t>0</a:t>
            </a:r>
            <a:r>
              <a:rPr lang="en-US" dirty="0"/>
              <a:t>, the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E.g., </a:t>
            </a:r>
            <a:r>
              <a:rPr lang="en-US" dirty="0"/>
              <a:t>dummy coding for </a:t>
            </a:r>
            <a:r>
              <a:rPr lang="en-US" dirty="0" smtClean="0"/>
              <a:t>a gender variable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-category </a:t>
            </a:r>
            <a:r>
              <a:rPr lang="en-US" dirty="0"/>
              <a:t>nominal feature can be </a:t>
            </a:r>
            <a:r>
              <a:rPr lang="en-US" dirty="0" smtClean="0"/>
              <a:t>dummy coded </a:t>
            </a:r>
            <a:r>
              <a:rPr lang="en-US" dirty="0"/>
              <a:t>by creating the binary indicator variables for (</a:t>
            </a:r>
            <a:r>
              <a:rPr lang="en-US" i="1" dirty="0"/>
              <a:t>n - 1</a:t>
            </a:r>
            <a:r>
              <a:rPr lang="en-US" dirty="0"/>
              <a:t>) levels of the </a:t>
            </a:r>
            <a:r>
              <a:rPr lang="en-US" dirty="0" smtClean="0"/>
              <a:t>feature</a:t>
            </a:r>
          </a:p>
          <a:p>
            <a:r>
              <a:rPr lang="en-US" dirty="0" smtClean="0"/>
              <a:t>E.g., dummy </a:t>
            </a:r>
            <a:r>
              <a:rPr lang="en-US" dirty="0"/>
              <a:t>coding for a three-category temperature variable (for </a:t>
            </a:r>
            <a:r>
              <a:rPr lang="en-US" dirty="0" smtClean="0"/>
              <a:t>example, hot</a:t>
            </a:r>
            <a:r>
              <a:rPr lang="en-US" dirty="0"/>
              <a:t>, medium, or cold) could be set up as </a:t>
            </a:r>
            <a:r>
              <a:rPr lang="en-US" i="1" dirty="0"/>
              <a:t>(3 - 1) = 2 </a:t>
            </a:r>
            <a:r>
              <a:rPr lang="en-US" dirty="0"/>
              <a:t>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46" y="4779826"/>
            <a:ext cx="3455157" cy="825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70443"/>
            <a:ext cx="4064891" cy="16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4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between dummy </a:t>
            </a:r>
            <a:r>
              <a:rPr lang="en-US" dirty="0" smtClean="0"/>
              <a:t>coded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dirty="0"/>
              <a:t>between dummy </a:t>
            </a:r>
            <a:r>
              <a:rPr lang="en-US" dirty="0" smtClean="0"/>
              <a:t>coded features </a:t>
            </a:r>
            <a:r>
              <a:rPr lang="en-US" dirty="0"/>
              <a:t>is always one or </a:t>
            </a:r>
            <a:r>
              <a:rPr lang="en-US" dirty="0" smtClean="0"/>
              <a:t>zero,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additional transformation is necessary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alternative to dummy </a:t>
            </a:r>
            <a:r>
              <a:rPr lang="en-US" dirty="0" smtClean="0"/>
              <a:t>coding for ordinal </a:t>
            </a:r>
            <a:r>
              <a:rPr lang="en-US" dirty="0"/>
              <a:t>nominal </a:t>
            </a:r>
            <a:r>
              <a:rPr lang="en-US" dirty="0" smtClean="0"/>
              <a:t>features: </a:t>
            </a:r>
            <a:r>
              <a:rPr lang="en-US" dirty="0"/>
              <a:t>number </a:t>
            </a:r>
            <a:r>
              <a:rPr lang="en-US" dirty="0" smtClean="0"/>
              <a:t>the categories </a:t>
            </a:r>
            <a:r>
              <a:rPr lang="en-US" dirty="0"/>
              <a:t>and apply </a:t>
            </a:r>
            <a:r>
              <a:rPr lang="en-US" dirty="0" smtClean="0"/>
              <a:t>normalization</a:t>
            </a:r>
          </a:p>
          <a:p>
            <a:r>
              <a:rPr lang="en-US" dirty="0" smtClean="0"/>
              <a:t>E.g., </a:t>
            </a:r>
            <a:r>
              <a:rPr lang="en-US" dirty="0"/>
              <a:t>cold, warm, </a:t>
            </a:r>
            <a:r>
              <a:rPr lang="en-US" dirty="0" smtClean="0"/>
              <a:t>and hot </a:t>
            </a:r>
            <a:r>
              <a:rPr lang="en-US" dirty="0"/>
              <a:t>could be numbered as 1, 2, and 3, which normalizes to 0, 0.5, </a:t>
            </a:r>
            <a:r>
              <a:rPr lang="en-US" dirty="0" smtClean="0"/>
              <a:t>and 1.</a:t>
            </a:r>
          </a:p>
          <a:p>
            <a:r>
              <a:rPr lang="en-US" dirty="0" smtClean="0"/>
              <a:t>Caveat: </a:t>
            </a:r>
            <a:r>
              <a:rPr lang="en-US" dirty="0"/>
              <a:t>this approach </a:t>
            </a:r>
            <a:r>
              <a:rPr lang="en-US" dirty="0" smtClean="0"/>
              <a:t>should </a:t>
            </a:r>
            <a:r>
              <a:rPr lang="en-US" dirty="0"/>
              <a:t>only be used if the </a:t>
            </a:r>
            <a:r>
              <a:rPr lang="en-US" dirty="0" smtClean="0"/>
              <a:t>steps between </a:t>
            </a:r>
            <a:r>
              <a:rPr lang="en-US" dirty="0"/>
              <a:t>the categories are </a:t>
            </a:r>
            <a:r>
              <a:rPr lang="en-US" dirty="0" smtClean="0"/>
              <a:t>equivalent.</a:t>
            </a:r>
          </a:p>
          <a:p>
            <a:pPr lvl="1"/>
            <a:r>
              <a:rPr lang="en-US" dirty="0" smtClean="0"/>
              <a:t>E.g., steps between groups of </a:t>
            </a:r>
            <a:r>
              <a:rPr lang="en-US" dirty="0"/>
              <a:t>poor, middle class, and </a:t>
            </a:r>
            <a:r>
              <a:rPr lang="en-US" dirty="0" smtClean="0"/>
              <a:t>wealthy are not 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5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the k-NN algorithm lazy?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lazy </a:t>
            </a:r>
            <a:r>
              <a:rPr lang="en-US" b="1" dirty="0" smtClean="0"/>
              <a:t>learning - </a:t>
            </a:r>
            <a:r>
              <a:rPr lang="en-US" dirty="0"/>
              <a:t>no abstraction </a:t>
            </a:r>
            <a:r>
              <a:rPr lang="en-US" dirty="0" smtClean="0"/>
              <a:t>occurs, </a:t>
            </a:r>
            <a:r>
              <a:rPr lang="en-US" dirty="0"/>
              <a:t>abstraction and generalization processes are skipped </a:t>
            </a:r>
            <a:r>
              <a:rPr lang="en-US" dirty="0" smtClean="0"/>
              <a:t>altogether</a:t>
            </a:r>
          </a:p>
          <a:p>
            <a:r>
              <a:rPr lang="en-US" dirty="0"/>
              <a:t>Under the strict definition of learning, a lazy learner is not really learning </a:t>
            </a:r>
            <a:r>
              <a:rPr lang="en-US" dirty="0" smtClean="0"/>
              <a:t>anything</a:t>
            </a:r>
          </a:p>
          <a:p>
            <a:r>
              <a:rPr lang="en-US" dirty="0"/>
              <a:t>merely stores the training data </a:t>
            </a:r>
            <a:r>
              <a:rPr lang="en-US" dirty="0" smtClean="0"/>
              <a:t>verbatim</a:t>
            </a:r>
          </a:p>
          <a:p>
            <a:r>
              <a:rPr lang="en-US" dirty="0"/>
              <a:t>training </a:t>
            </a:r>
            <a:r>
              <a:rPr lang="en-US" dirty="0" smtClean="0"/>
              <a:t>phase can be done </a:t>
            </a:r>
            <a:r>
              <a:rPr lang="en-US" dirty="0"/>
              <a:t>very </a:t>
            </a:r>
            <a:r>
              <a:rPr lang="en-US" dirty="0" smtClean="0"/>
              <a:t>rapidly</a:t>
            </a:r>
          </a:p>
          <a:p>
            <a:r>
              <a:rPr lang="en-US" dirty="0"/>
              <a:t>process of making predictions tends to be relatively slow in comparison </a:t>
            </a:r>
            <a:r>
              <a:rPr lang="en-US" dirty="0" smtClean="0"/>
              <a:t>to training</a:t>
            </a:r>
          </a:p>
          <a:p>
            <a:r>
              <a:rPr lang="en-US" b="1" dirty="0"/>
              <a:t>instance-based learning </a:t>
            </a:r>
            <a:r>
              <a:rPr lang="en-US" dirty="0"/>
              <a:t>or </a:t>
            </a:r>
            <a:r>
              <a:rPr lang="en-US" b="1" dirty="0"/>
              <a:t>rote </a:t>
            </a:r>
            <a:r>
              <a:rPr lang="en-US" b="1" dirty="0" smtClean="0"/>
              <a:t>learning: </a:t>
            </a:r>
            <a:r>
              <a:rPr lang="en-US" dirty="0"/>
              <a:t>heavy reliance on the training instances rather than an </a:t>
            </a:r>
            <a:r>
              <a:rPr lang="en-US" dirty="0" smtClean="0"/>
              <a:t>abstracted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8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b="1" dirty="0" smtClean="0"/>
              <a:t>on-parametric </a:t>
            </a:r>
            <a:r>
              <a:rPr lang="en-US" dirty="0"/>
              <a:t>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parameters are learned about the </a:t>
            </a:r>
            <a:r>
              <a:rPr lang="en-US" dirty="0" smtClean="0"/>
              <a:t>data</a:t>
            </a:r>
          </a:p>
          <a:p>
            <a:r>
              <a:rPr lang="en-US" dirty="0"/>
              <a:t>allows the learner to find natural patterns rather than trying to fit the data into </a:t>
            </a:r>
            <a:r>
              <a:rPr lang="en-US" dirty="0" smtClean="0"/>
              <a:t>a preconceived </a:t>
            </a:r>
            <a:r>
              <a:rPr lang="en-US" dirty="0"/>
              <a:t>and potentially biased functional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55244"/>
            <a:ext cx="10517905" cy="29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Example – diagnosing breast cancer </a:t>
            </a:r>
            <a:r>
              <a:rPr lang="en-US" sz="3200" b="1" dirty="0" smtClean="0"/>
              <a:t>with the </a:t>
            </a:r>
            <a:r>
              <a:rPr lang="en-US" sz="3200" b="1" dirty="0"/>
              <a:t>k-NN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43513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etecting </a:t>
            </a:r>
            <a:r>
              <a:rPr lang="en-US" dirty="0"/>
              <a:t>cancer by </a:t>
            </a:r>
            <a:r>
              <a:rPr lang="en-US" dirty="0" smtClean="0"/>
              <a:t>applying the </a:t>
            </a:r>
            <a:r>
              <a:rPr lang="en-US" dirty="0"/>
              <a:t>k-NN algorithm to measurements of biopsied cells from women with </a:t>
            </a:r>
            <a:r>
              <a:rPr lang="en-US" dirty="0" smtClean="0"/>
              <a:t>abnormal breast masses</a:t>
            </a:r>
          </a:p>
          <a:p>
            <a:r>
              <a:rPr lang="en-US" b="1" dirty="0"/>
              <a:t>Step 1 – collecting </a:t>
            </a:r>
            <a:r>
              <a:rPr lang="en-US" b="1" dirty="0" smtClean="0"/>
              <a:t>data</a:t>
            </a:r>
          </a:p>
          <a:p>
            <a:r>
              <a:rPr lang="en-US" dirty="0"/>
              <a:t>Wisconsin Breast Cancer Diagnostic dataset from the </a:t>
            </a:r>
            <a:r>
              <a:rPr lang="en-US" dirty="0" smtClean="0"/>
              <a:t>UCI Machine </a:t>
            </a:r>
            <a:r>
              <a:rPr lang="en-US" dirty="0"/>
              <a:t>Learning Repository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archive.ics.uci.edu/ml</a:t>
            </a:r>
            <a:endParaRPr lang="en-US" dirty="0" smtClean="0"/>
          </a:p>
          <a:p>
            <a:pPr lvl="1"/>
            <a:r>
              <a:rPr lang="en-US" dirty="0"/>
              <a:t>donated by researchers of the University of </a:t>
            </a:r>
            <a:r>
              <a:rPr lang="en-US" dirty="0" smtClean="0"/>
              <a:t>Wisconsin</a:t>
            </a:r>
          </a:p>
          <a:p>
            <a:pPr lvl="1"/>
            <a:r>
              <a:rPr lang="en-US" dirty="0"/>
              <a:t>includes </a:t>
            </a:r>
            <a:r>
              <a:rPr lang="en-US" dirty="0" smtClean="0"/>
              <a:t>the measurements </a:t>
            </a:r>
            <a:r>
              <a:rPr lang="en-US" dirty="0"/>
              <a:t>from digitized images of fine-needle aspirate of a breast </a:t>
            </a:r>
            <a:r>
              <a:rPr lang="en-US" dirty="0" smtClean="0"/>
              <a:t>mass</a:t>
            </a:r>
          </a:p>
          <a:p>
            <a:pPr lvl="1"/>
            <a:r>
              <a:rPr lang="en-US" dirty="0"/>
              <a:t>values represent the characteristics of the cell nuclei present in the digital image</a:t>
            </a:r>
          </a:p>
        </p:txBody>
      </p:sp>
    </p:spTree>
    <p:extLst>
      <p:ext uri="{BB962C8B-B14F-4D97-AF65-F5344CB8AC3E}">
        <p14:creationId xmlns:p14="http://schemas.microsoft.com/office/powerpoint/2010/main" val="120593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01248" cy="4351338"/>
          </a:xfrm>
        </p:spPr>
        <p:txBody>
          <a:bodyPr/>
          <a:lstStyle/>
          <a:p>
            <a:r>
              <a:rPr lang="en-US" dirty="0"/>
              <a:t>569 examples of cancer </a:t>
            </a:r>
            <a:r>
              <a:rPr lang="en-US" dirty="0" smtClean="0"/>
              <a:t>biopsies</a:t>
            </a:r>
          </a:p>
          <a:p>
            <a:r>
              <a:rPr lang="en-US" dirty="0"/>
              <a:t>32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/>
              <a:t>identification </a:t>
            </a:r>
            <a:r>
              <a:rPr lang="en-US" dirty="0" smtClean="0"/>
              <a:t>number</a:t>
            </a:r>
          </a:p>
          <a:p>
            <a:pPr lvl="1"/>
            <a:r>
              <a:rPr lang="en-US" dirty="0"/>
              <a:t>cancer </a:t>
            </a:r>
            <a:r>
              <a:rPr lang="en-US" dirty="0" smtClean="0"/>
              <a:t>diagnosis - </a:t>
            </a:r>
            <a:r>
              <a:rPr lang="en-US" sz="2000" dirty="0" smtClean="0"/>
              <a:t>"M</a:t>
            </a:r>
            <a:r>
              <a:rPr lang="en-US" sz="2000" dirty="0"/>
              <a:t>" </a:t>
            </a:r>
            <a:r>
              <a:rPr lang="en-US" dirty="0"/>
              <a:t>to indicate malignant or </a:t>
            </a:r>
            <a:r>
              <a:rPr lang="en-US" sz="2000" dirty="0"/>
              <a:t>"B" </a:t>
            </a:r>
            <a:r>
              <a:rPr lang="en-US" dirty="0"/>
              <a:t>to indicate </a:t>
            </a:r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numeric-valued laboratory </a:t>
            </a:r>
            <a:r>
              <a:rPr lang="en-US" dirty="0" smtClean="0"/>
              <a:t>measurements - mean</a:t>
            </a:r>
            <a:r>
              <a:rPr lang="en-US" dirty="0"/>
              <a:t>, standard error, and </a:t>
            </a:r>
            <a:r>
              <a:rPr lang="en-US" dirty="0" smtClean="0"/>
              <a:t>worst (that </a:t>
            </a:r>
            <a:r>
              <a:rPr lang="en-US" dirty="0"/>
              <a:t>is, largest) value for 10 different characteristics of the digitized cell nuclei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8693" y="2147104"/>
            <a:ext cx="28730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ookAntiqua"/>
              </a:rPr>
              <a:t>• Radius</a:t>
            </a:r>
          </a:p>
          <a:p>
            <a:r>
              <a:rPr lang="en-US" sz="2000" dirty="0">
                <a:latin typeface="BookAntiqua"/>
              </a:rPr>
              <a:t>• Texture</a:t>
            </a:r>
          </a:p>
          <a:p>
            <a:r>
              <a:rPr lang="en-US" sz="2000" dirty="0">
                <a:latin typeface="BookAntiqua"/>
              </a:rPr>
              <a:t>• Perimeter</a:t>
            </a:r>
          </a:p>
          <a:p>
            <a:r>
              <a:rPr lang="en-US" sz="2000" dirty="0">
                <a:latin typeface="BookAntiqua"/>
              </a:rPr>
              <a:t>• Area</a:t>
            </a:r>
          </a:p>
          <a:p>
            <a:r>
              <a:rPr lang="en-US" sz="2000" dirty="0">
                <a:latin typeface="BookAntiqua"/>
              </a:rPr>
              <a:t>• Smoothness</a:t>
            </a:r>
          </a:p>
          <a:p>
            <a:r>
              <a:rPr lang="en-US" sz="2000" dirty="0">
                <a:latin typeface="BookAntiqua"/>
              </a:rPr>
              <a:t>• Compactness</a:t>
            </a:r>
          </a:p>
          <a:p>
            <a:r>
              <a:rPr lang="en-US" sz="2000" dirty="0">
                <a:latin typeface="BookAntiqua"/>
              </a:rPr>
              <a:t>• Concavity</a:t>
            </a:r>
          </a:p>
          <a:p>
            <a:r>
              <a:rPr lang="en-US" sz="2000" dirty="0">
                <a:latin typeface="BookAntiqua"/>
              </a:rPr>
              <a:t>• Concave points</a:t>
            </a:r>
          </a:p>
          <a:p>
            <a:r>
              <a:rPr lang="en-US" sz="2000" dirty="0">
                <a:latin typeface="BookAntiqua"/>
              </a:rPr>
              <a:t>• Symmetry</a:t>
            </a:r>
          </a:p>
          <a:p>
            <a:r>
              <a:rPr lang="en-US" sz="2000" dirty="0">
                <a:latin typeface="BookAntiqua"/>
              </a:rPr>
              <a:t>• Fractal dimension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84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17"/>
            <a:ext cx="10515600" cy="43513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ownload </a:t>
            </a:r>
            <a:r>
              <a:rPr lang="en-US" dirty="0"/>
              <a:t>the </a:t>
            </a:r>
            <a:r>
              <a:rPr lang="en-US" dirty="0" smtClean="0"/>
              <a:t>wisc_bc_data.csv file </a:t>
            </a:r>
            <a:r>
              <a:rPr lang="en-US" dirty="0"/>
              <a:t>from the </a:t>
            </a:r>
            <a:r>
              <a:rPr lang="en-US" dirty="0" err="1"/>
              <a:t>Packt</a:t>
            </a:r>
            <a:r>
              <a:rPr lang="en-US" dirty="0"/>
              <a:t> </a:t>
            </a:r>
            <a:r>
              <a:rPr lang="en-US" dirty="0" smtClean="0"/>
              <a:t>website</a:t>
            </a:r>
          </a:p>
          <a:p>
            <a:pPr lvl="1"/>
            <a:r>
              <a:rPr lang="en-US" dirty="0"/>
              <a:t>a header line was </a:t>
            </a:r>
            <a:r>
              <a:rPr lang="en-US" dirty="0" smtClean="0"/>
              <a:t>added</a:t>
            </a:r>
          </a:p>
          <a:p>
            <a:pPr lvl="1"/>
            <a:r>
              <a:rPr lang="en-US" dirty="0" smtClean="0"/>
              <a:t>rows </a:t>
            </a:r>
            <a:r>
              <a:rPr lang="en-US" dirty="0"/>
              <a:t>of </a:t>
            </a:r>
            <a:r>
              <a:rPr lang="en-US" dirty="0" smtClean="0"/>
              <a:t>data were </a:t>
            </a:r>
            <a:r>
              <a:rPr lang="en-US" dirty="0"/>
              <a:t>randomly </a:t>
            </a:r>
            <a:r>
              <a:rPr lang="en-US" dirty="0" smtClean="0"/>
              <a:t>ordered</a:t>
            </a:r>
          </a:p>
          <a:p>
            <a:r>
              <a:rPr lang="en-US" dirty="0"/>
              <a:t>I</a:t>
            </a:r>
            <a:r>
              <a:rPr lang="en-US" dirty="0" smtClean="0"/>
              <a:t>mporting </a:t>
            </a:r>
            <a:r>
              <a:rPr lang="en-US" dirty="0"/>
              <a:t>the CSV data </a:t>
            </a:r>
            <a:r>
              <a:rPr lang="en-US" dirty="0" smtClean="0"/>
              <a:t>file:</a:t>
            </a:r>
          </a:p>
          <a:p>
            <a:pPr marL="457200" lvl="1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</a:t>
            </a:r>
            <a:r>
              <a:rPr lang="en-US" b="1" dirty="0" smtClean="0"/>
              <a:t> </a:t>
            </a:r>
            <a:r>
              <a:rPr lang="en-US" b="1" dirty="0"/>
              <a:t>&lt;- read.csv("wisc_bc_data.csv", </a:t>
            </a:r>
            <a:r>
              <a:rPr lang="en-US" b="1" dirty="0" err="1"/>
              <a:t>stringsAsFactors</a:t>
            </a:r>
            <a:r>
              <a:rPr lang="en-US" b="1" dirty="0"/>
              <a:t> = FALSE</a:t>
            </a:r>
            <a:r>
              <a:rPr lang="en-US" b="1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&gt; </a:t>
            </a:r>
            <a:r>
              <a:rPr lang="en-US" b="1" dirty="0" err="1"/>
              <a:t>str</a:t>
            </a:r>
            <a:r>
              <a:rPr lang="en-US" b="1" dirty="0"/>
              <a:t>(</a:t>
            </a:r>
            <a:r>
              <a:rPr lang="en-US" b="1" dirty="0" err="1"/>
              <a:t>wbcd</a:t>
            </a:r>
            <a:r>
              <a:rPr lang="en-US" b="1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44" y="4035046"/>
            <a:ext cx="6825239" cy="23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3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Exclude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 variables should </a:t>
            </a:r>
            <a:r>
              <a:rPr lang="en-US" dirty="0" smtClean="0"/>
              <a:t>always be excluded</a:t>
            </a:r>
          </a:p>
          <a:p>
            <a:pPr lvl="1"/>
            <a:r>
              <a:rPr lang="en-US" dirty="0"/>
              <a:t>Neglecting to do so can lead to erroneous </a:t>
            </a:r>
            <a:r>
              <a:rPr lang="en-US" dirty="0" smtClean="0"/>
              <a:t>findings</a:t>
            </a:r>
          </a:p>
          <a:p>
            <a:pPr lvl="1"/>
            <a:r>
              <a:rPr lang="en-US" dirty="0"/>
              <a:t>ID can be used to uniquely "predict" each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 model </a:t>
            </a:r>
            <a:r>
              <a:rPr lang="en-US" dirty="0"/>
              <a:t>that includes an identifier will suffer from </a:t>
            </a:r>
            <a:r>
              <a:rPr lang="en-US" dirty="0" smtClean="0"/>
              <a:t>overfitting</a:t>
            </a:r>
          </a:p>
          <a:p>
            <a:r>
              <a:rPr lang="en-US" dirty="0" smtClean="0"/>
              <a:t>Exclude ID (first column)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wbcd</a:t>
            </a:r>
            <a:r>
              <a:rPr lang="en-US" b="1" dirty="0"/>
              <a:t>[-1</a:t>
            </a:r>
            <a:r>
              <a:rPr lang="en-US" b="1" dirty="0" smtClean="0"/>
              <a:t>]</a:t>
            </a:r>
          </a:p>
          <a:p>
            <a:r>
              <a:rPr lang="en-US" dirty="0" smtClean="0"/>
              <a:t>Target feature –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diagnosis</a:t>
            </a:r>
          </a:p>
          <a:p>
            <a:pPr marL="0" indent="0">
              <a:buNone/>
            </a:pPr>
            <a:r>
              <a:rPr lang="en-US" b="1" dirty="0"/>
              <a:t>&gt; table(</a:t>
            </a:r>
            <a:r>
              <a:rPr lang="en-US" b="1" dirty="0" err="1"/>
              <a:t>wbcd$diagnosis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B </a:t>
            </a:r>
            <a:r>
              <a:rPr lang="en-US" b="1" dirty="0" smtClean="0"/>
              <a:t>	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357 </a:t>
            </a:r>
            <a:r>
              <a:rPr lang="en-US" b="1" dirty="0" smtClean="0"/>
              <a:t>	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key concepts that define </a:t>
            </a:r>
            <a:r>
              <a:rPr lang="en-US" b="1" dirty="0"/>
              <a:t>nearest neighbor </a:t>
            </a:r>
            <a:r>
              <a:rPr lang="en-US" dirty="0"/>
              <a:t>classifiers, and why they </a:t>
            </a:r>
            <a:r>
              <a:rPr lang="en-US" dirty="0" smtClean="0"/>
              <a:t>are considered </a:t>
            </a:r>
            <a:r>
              <a:rPr lang="en-US" dirty="0"/>
              <a:t>"lazy" learners</a:t>
            </a:r>
          </a:p>
          <a:p>
            <a:r>
              <a:rPr lang="en-US" dirty="0" smtClean="0"/>
              <a:t>Methods </a:t>
            </a:r>
            <a:r>
              <a:rPr lang="en-US" dirty="0"/>
              <a:t>to measure the similarity of two examples using distance</a:t>
            </a:r>
          </a:p>
          <a:p>
            <a:r>
              <a:rPr lang="en-US" dirty="0" smtClean="0"/>
              <a:t>To </a:t>
            </a:r>
            <a:r>
              <a:rPr lang="en-US" dirty="0"/>
              <a:t>apply a popular nearest neighbor classifier called k-NN</a:t>
            </a:r>
          </a:p>
        </p:txBody>
      </p:sp>
    </p:spTree>
    <p:extLst>
      <p:ext uri="{BB962C8B-B14F-4D97-AF65-F5344CB8AC3E}">
        <p14:creationId xmlns:p14="http://schemas.microsoft.com/office/powerpoint/2010/main" val="2499759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feature </a:t>
            </a:r>
            <a:r>
              <a:rPr lang="en-US" dirty="0" smtClean="0"/>
              <a:t>as a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 machine learning classifiers require that the target feature is coded as </a:t>
            </a:r>
            <a:r>
              <a:rPr lang="en-US" dirty="0" smtClean="0"/>
              <a:t>a factor</a:t>
            </a:r>
          </a:p>
          <a:p>
            <a:pPr marL="0" indent="0">
              <a:buNone/>
            </a:pPr>
            <a:r>
              <a:rPr lang="nl-NL" b="1" dirty="0" smtClean="0"/>
              <a:t>&gt; wbcd$diagnosis</a:t>
            </a:r>
            <a:r>
              <a:rPr lang="nl-NL" b="1" dirty="0"/>
              <a:t>&lt;- factor(wbcd$diagnosis, levels = c("B", "M</a:t>
            </a:r>
            <a:r>
              <a:rPr lang="nl-NL" b="1" dirty="0" smtClean="0"/>
              <a:t>"), </a:t>
            </a:r>
            <a:r>
              <a:rPr lang="en-US" b="1" dirty="0" smtClean="0"/>
              <a:t>labels </a:t>
            </a:r>
            <a:r>
              <a:rPr lang="en-US" b="1" dirty="0"/>
              <a:t>= c("Benign", "Malignant</a:t>
            </a:r>
            <a:r>
              <a:rPr lang="en-US" b="1" dirty="0" smtClean="0"/>
              <a:t>"))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/>
              <a:t>round(</a:t>
            </a:r>
            <a:r>
              <a:rPr lang="en-US" b="1" dirty="0" err="1"/>
              <a:t>prop.table</a:t>
            </a:r>
            <a:r>
              <a:rPr lang="en-US" b="1" dirty="0"/>
              <a:t>(table(</a:t>
            </a:r>
            <a:r>
              <a:rPr lang="en-US" b="1" dirty="0" err="1"/>
              <a:t>wbcd$diagnosis</a:t>
            </a:r>
            <a:r>
              <a:rPr lang="en-US" b="1" dirty="0"/>
              <a:t>)) * 100, digits = 1)</a:t>
            </a:r>
          </a:p>
          <a:p>
            <a:pPr marL="0" indent="0">
              <a:buNone/>
            </a:pPr>
            <a:r>
              <a:rPr lang="en-US" b="1" dirty="0"/>
              <a:t>Benign </a:t>
            </a:r>
            <a:r>
              <a:rPr lang="en-US" b="1" dirty="0" smtClean="0"/>
              <a:t>	Malignant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62.7 </a:t>
            </a:r>
            <a:r>
              <a:rPr lang="en-US" b="1" dirty="0" smtClean="0"/>
              <a:t>		37.3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42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numeric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773427" cy="3535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460642"/>
            <a:ext cx="579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Observation: Normalization is needed!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832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Transformation – normalizing numeric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normalize() function in </a:t>
            </a:r>
            <a:r>
              <a:rPr lang="en-US" dirty="0" smtClean="0"/>
              <a:t>R:</a:t>
            </a:r>
          </a:p>
          <a:p>
            <a:pPr marL="0" indent="0">
              <a:buNone/>
            </a:pPr>
            <a:r>
              <a:rPr lang="en-US" b="1" dirty="0" smtClean="0"/>
              <a:t>&gt; normalize </a:t>
            </a:r>
            <a:r>
              <a:rPr lang="en-US" b="1" dirty="0"/>
              <a:t>&lt;- function(x) </a:t>
            </a:r>
            <a:r>
              <a:rPr lang="en-US" b="1" dirty="0" smtClean="0"/>
              <a:t>{ return </a:t>
            </a:r>
            <a:r>
              <a:rPr lang="en-US" b="1" dirty="0"/>
              <a:t>((x - min(x)) / (max(x) - min(x</a:t>
            </a:r>
            <a:r>
              <a:rPr lang="en-US" b="1" dirty="0" smtClean="0"/>
              <a:t>))) }</a:t>
            </a:r>
          </a:p>
          <a:p>
            <a:r>
              <a:rPr lang="en-US" dirty="0"/>
              <a:t>test the </a:t>
            </a:r>
            <a:r>
              <a:rPr lang="en-US" dirty="0" smtClean="0"/>
              <a:t>function:</a:t>
            </a:r>
          </a:p>
          <a:p>
            <a:pPr marL="0" indent="0">
              <a:buNone/>
            </a:pPr>
            <a:r>
              <a:rPr lang="en-US" b="1" dirty="0"/>
              <a:t>&gt; normalize(c(1, 2, 3, 4, 5))</a:t>
            </a:r>
          </a:p>
          <a:p>
            <a:pPr marL="0" indent="0">
              <a:buNone/>
            </a:pPr>
            <a:r>
              <a:rPr lang="en-US" b="1" dirty="0"/>
              <a:t>[1] 0.00 0.25 0.50 0.75 1.00</a:t>
            </a:r>
          </a:p>
          <a:p>
            <a:pPr marL="0" indent="0">
              <a:buNone/>
            </a:pPr>
            <a:r>
              <a:rPr lang="en-US" b="1" dirty="0"/>
              <a:t>&gt; normalize(c(10, 20, 30, 40, 50))</a:t>
            </a:r>
          </a:p>
          <a:p>
            <a:pPr marL="0" indent="0">
              <a:buNone/>
            </a:pPr>
            <a:r>
              <a:rPr lang="en-US" b="1" dirty="0"/>
              <a:t>[1] 0.00 0.25 0.50 0.75 1.00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00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lapply</a:t>
            </a:r>
            <a:r>
              <a:rPr lang="en-US" dirty="0"/>
              <a:t>()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lapply</a:t>
            </a:r>
            <a:r>
              <a:rPr lang="en-US" dirty="0"/>
              <a:t>() function takes a list and applies a specified function to each </a:t>
            </a:r>
            <a:r>
              <a:rPr lang="en-US" dirty="0" smtClean="0"/>
              <a:t>list element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wbcd_n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as.data.frame</a:t>
            </a:r>
            <a:r>
              <a:rPr lang="en-US" b="1" dirty="0"/>
              <a:t>(</a:t>
            </a:r>
            <a:r>
              <a:rPr lang="en-US" b="1" dirty="0" err="1"/>
              <a:t>lapply</a:t>
            </a:r>
            <a:r>
              <a:rPr lang="en-US" b="1" dirty="0"/>
              <a:t>(</a:t>
            </a:r>
            <a:r>
              <a:rPr lang="en-US" b="1" dirty="0" err="1"/>
              <a:t>wbcd</a:t>
            </a:r>
            <a:r>
              <a:rPr lang="en-US" b="1" dirty="0"/>
              <a:t>[2:31], normalize</a:t>
            </a:r>
            <a:r>
              <a:rPr lang="en-US" b="1" dirty="0" smtClean="0"/>
              <a:t>))</a:t>
            </a:r>
          </a:p>
          <a:p>
            <a:r>
              <a:rPr lang="en-US" dirty="0"/>
              <a:t>confirm </a:t>
            </a:r>
            <a:r>
              <a:rPr lang="en-US" dirty="0" smtClean="0"/>
              <a:t>the correctness of the 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17478"/>
            <a:ext cx="9261305" cy="14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preparation – creating training and </a:t>
            </a:r>
            <a:r>
              <a:rPr lang="en-US" sz="3600" b="1" dirty="0" smtClean="0"/>
              <a:t>test datasets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simulate </a:t>
            </a:r>
            <a:r>
              <a:rPr lang="en-US" dirty="0" smtClean="0"/>
              <a:t>the scenario of applying trained model to unlabeled dataset</a:t>
            </a:r>
          </a:p>
          <a:p>
            <a:r>
              <a:rPr lang="en-US" dirty="0" smtClean="0"/>
              <a:t>divide the </a:t>
            </a:r>
            <a:r>
              <a:rPr lang="en-US" dirty="0"/>
              <a:t>data </a:t>
            </a:r>
            <a:r>
              <a:rPr lang="en-US" dirty="0" smtClean="0"/>
              <a:t>into two </a:t>
            </a:r>
            <a:r>
              <a:rPr lang="en-US" dirty="0"/>
              <a:t>portions: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training dataset </a:t>
            </a:r>
            <a:r>
              <a:rPr lang="en-US" dirty="0" smtClean="0"/>
              <a:t>to </a:t>
            </a:r>
            <a:r>
              <a:rPr lang="en-US" dirty="0"/>
              <a:t>build the k-NN </a:t>
            </a:r>
            <a:r>
              <a:rPr lang="en-US" dirty="0" smtClean="0"/>
              <a:t>model: </a:t>
            </a:r>
            <a:r>
              <a:rPr lang="en-US" dirty="0"/>
              <a:t>the first 469 records</a:t>
            </a:r>
            <a:endParaRPr lang="en-US" dirty="0" smtClean="0"/>
          </a:p>
          <a:p>
            <a:pPr lvl="1"/>
            <a:r>
              <a:rPr lang="en-US" dirty="0" smtClean="0"/>
              <a:t>a test dataset to </a:t>
            </a:r>
            <a:r>
              <a:rPr lang="en-US" dirty="0"/>
              <a:t>estimate the predictive accuracy of the </a:t>
            </a:r>
            <a:r>
              <a:rPr lang="en-US" dirty="0" smtClean="0"/>
              <a:t>model: </a:t>
            </a:r>
            <a:r>
              <a:rPr lang="en-US" dirty="0"/>
              <a:t>the remaining </a:t>
            </a:r>
            <a:r>
              <a:rPr lang="en-US" dirty="0" smtClean="0"/>
              <a:t>100 records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wbcd_train</a:t>
            </a:r>
            <a:r>
              <a:rPr lang="en-US" b="1" dirty="0"/>
              <a:t> &lt;- </a:t>
            </a:r>
            <a:r>
              <a:rPr lang="en-US" b="1" dirty="0" err="1"/>
              <a:t>wbcd_n</a:t>
            </a:r>
            <a:r>
              <a:rPr lang="en-US" b="1" dirty="0"/>
              <a:t>[1:469, ]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wbcd_test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wbcd_n</a:t>
            </a:r>
            <a:r>
              <a:rPr lang="en-US" b="1" dirty="0"/>
              <a:t>[470:569, </a:t>
            </a:r>
            <a:r>
              <a:rPr lang="en-US" b="1" dirty="0" smtClean="0"/>
              <a:t>]</a:t>
            </a:r>
          </a:p>
          <a:p>
            <a:r>
              <a:rPr lang="en-US" dirty="0" smtClean="0"/>
              <a:t>Store class </a:t>
            </a:r>
            <a:r>
              <a:rPr lang="en-US" dirty="0"/>
              <a:t>labels in factor </a:t>
            </a:r>
            <a:r>
              <a:rPr lang="en-US" dirty="0" smtClean="0"/>
              <a:t>vectors: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wbcd_train_labels</a:t>
            </a:r>
            <a:r>
              <a:rPr lang="en-US" b="1" dirty="0"/>
              <a:t> &lt;- </a:t>
            </a:r>
            <a:r>
              <a:rPr lang="en-US" b="1" dirty="0" err="1"/>
              <a:t>wbcd</a:t>
            </a:r>
            <a:r>
              <a:rPr lang="en-US" b="1" dirty="0"/>
              <a:t>[1:469, 1]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wbcd_test_labels</a:t>
            </a:r>
            <a:r>
              <a:rPr lang="en-US" b="1" dirty="0"/>
              <a:t> &lt;- </a:t>
            </a:r>
            <a:r>
              <a:rPr lang="en-US" b="1" dirty="0" err="1"/>
              <a:t>wbcd</a:t>
            </a:r>
            <a:r>
              <a:rPr lang="en-US" b="1" dirty="0"/>
              <a:t>[470:569, 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0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training a model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a lazy learner like k-NN simply </a:t>
            </a:r>
            <a:r>
              <a:rPr lang="en-US" dirty="0" smtClean="0"/>
              <a:t>involves storing </a:t>
            </a:r>
            <a:r>
              <a:rPr lang="en-US" dirty="0"/>
              <a:t>the input data in a structured </a:t>
            </a:r>
            <a:r>
              <a:rPr lang="en-US" dirty="0" smtClean="0"/>
              <a:t>format</a:t>
            </a:r>
          </a:p>
          <a:p>
            <a:r>
              <a:rPr lang="en-US" dirty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package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install.packages</a:t>
            </a:r>
            <a:r>
              <a:rPr lang="en-US" b="1" dirty="0"/>
              <a:t>("class</a:t>
            </a:r>
            <a:r>
              <a:rPr lang="en-US" b="1" dirty="0" smtClean="0"/>
              <a:t>")</a:t>
            </a:r>
          </a:p>
          <a:p>
            <a:pPr marL="0" indent="0">
              <a:buNone/>
            </a:pPr>
            <a:r>
              <a:rPr lang="en-US" b="1" dirty="0" smtClean="0"/>
              <a:t>&gt; library(class)</a:t>
            </a:r>
          </a:p>
          <a:p>
            <a:r>
              <a:rPr lang="en-US" dirty="0"/>
              <a:t>The </a:t>
            </a:r>
            <a:r>
              <a:rPr lang="en-US" dirty="0" err="1"/>
              <a:t>knn</a:t>
            </a:r>
            <a:r>
              <a:rPr lang="en-US" dirty="0"/>
              <a:t>() function in the class </a:t>
            </a:r>
            <a:r>
              <a:rPr lang="en-US" dirty="0" smtClean="0"/>
              <a:t>package:</a:t>
            </a:r>
          </a:p>
          <a:p>
            <a:pPr lvl="1"/>
            <a:r>
              <a:rPr lang="en-US" dirty="0"/>
              <a:t>a standard, </a:t>
            </a:r>
            <a:r>
              <a:rPr lang="en-US" dirty="0" smtClean="0"/>
              <a:t>classic implementation </a:t>
            </a:r>
            <a:r>
              <a:rPr lang="en-US" dirty="0"/>
              <a:t>of the k-NN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using Euclidean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classification </a:t>
            </a:r>
            <a:r>
              <a:rPr lang="en-US" dirty="0"/>
              <a:t>by taking a "vote" among </a:t>
            </a:r>
            <a:r>
              <a:rPr lang="en-US" dirty="0" smtClean="0"/>
              <a:t>the k-Nearest Neighbors</a:t>
            </a:r>
          </a:p>
          <a:p>
            <a:pPr lvl="1"/>
            <a:r>
              <a:rPr lang="en-US" dirty="0"/>
              <a:t>A tie vote is broken at random</a:t>
            </a:r>
          </a:p>
        </p:txBody>
      </p:sp>
    </p:spTree>
    <p:extLst>
      <p:ext uri="{BB962C8B-B14F-4D97-AF65-F5344CB8AC3E}">
        <p14:creationId xmlns:p14="http://schemas.microsoft.com/office/powerpoint/2010/main" val="71836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nn</a:t>
            </a:r>
            <a:r>
              <a:rPr lang="en-US" dirty="0" smtClean="0"/>
              <a:t>()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5" y="1370716"/>
            <a:ext cx="9044382" cy="49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7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k-NN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k = </a:t>
            </a:r>
            <a:r>
              <a:rPr lang="en-US" dirty="0" smtClean="0"/>
              <a:t>21</a:t>
            </a:r>
          </a:p>
          <a:p>
            <a:pPr lvl="1"/>
            <a:r>
              <a:rPr lang="en-US" dirty="0"/>
              <a:t>training data includes 469 </a:t>
            </a:r>
            <a:r>
              <a:rPr lang="en-US" dirty="0" smtClean="0"/>
              <a:t>instances</a:t>
            </a:r>
          </a:p>
          <a:p>
            <a:pPr lvl="1"/>
            <a:r>
              <a:rPr lang="en-US" dirty="0"/>
              <a:t>With a two-category outcome, using an </a:t>
            </a:r>
            <a:r>
              <a:rPr lang="en-US" dirty="0" smtClean="0"/>
              <a:t>odd number </a:t>
            </a:r>
            <a:r>
              <a:rPr lang="en-US" dirty="0"/>
              <a:t>eliminates the chance of ending with a tie </a:t>
            </a:r>
            <a:r>
              <a:rPr lang="en-US" dirty="0" smtClean="0"/>
              <a:t>vote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wbcd_test_pred</a:t>
            </a:r>
            <a:r>
              <a:rPr lang="en-US" b="1" dirty="0"/>
              <a:t> &lt;- </a:t>
            </a:r>
            <a:r>
              <a:rPr lang="en-US" b="1" dirty="0" err="1"/>
              <a:t>knn</a:t>
            </a:r>
            <a:r>
              <a:rPr lang="en-US" b="1" dirty="0"/>
              <a:t>(train = </a:t>
            </a:r>
            <a:r>
              <a:rPr lang="en-US" b="1" dirty="0" err="1"/>
              <a:t>wbcd_train</a:t>
            </a:r>
            <a:r>
              <a:rPr lang="en-US" b="1" dirty="0"/>
              <a:t>, test = </a:t>
            </a:r>
            <a:r>
              <a:rPr lang="en-US" b="1" dirty="0" err="1" smtClean="0"/>
              <a:t>wbcd_test</a:t>
            </a:r>
            <a:r>
              <a:rPr lang="en-US" b="1" dirty="0" smtClean="0"/>
              <a:t>, cl </a:t>
            </a:r>
            <a:r>
              <a:rPr lang="en-US" b="1" dirty="0"/>
              <a:t>= </a:t>
            </a:r>
            <a:r>
              <a:rPr lang="en-US" b="1" dirty="0" err="1"/>
              <a:t>wbcd_train_labels</a:t>
            </a:r>
            <a:r>
              <a:rPr lang="en-US" b="1" dirty="0"/>
              <a:t>, k = 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8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CrossTable</a:t>
            </a:r>
            <a:r>
              <a:rPr lang="en-US" b="1" dirty="0"/>
              <a:t>(x = </a:t>
            </a:r>
            <a:r>
              <a:rPr lang="en-US" b="1" dirty="0" err="1"/>
              <a:t>wbcd_test_labels</a:t>
            </a:r>
            <a:r>
              <a:rPr lang="en-US" b="1" dirty="0"/>
              <a:t>, y = </a:t>
            </a:r>
            <a:r>
              <a:rPr lang="en-US" b="1" dirty="0" err="1" smtClean="0"/>
              <a:t>wbcd_test_pred</a:t>
            </a:r>
            <a:r>
              <a:rPr lang="en-US" b="1" dirty="0" smtClean="0"/>
              <a:t>, </a:t>
            </a:r>
            <a:r>
              <a:rPr lang="en-US" b="1" dirty="0" err="1" smtClean="0"/>
              <a:t>prop.chisq</a:t>
            </a:r>
            <a:r>
              <a:rPr lang="en-US" b="1" dirty="0" smtClean="0"/>
              <a:t>=FALSE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6" y="1904603"/>
            <a:ext cx="6892687" cy="4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 negative </a:t>
            </a:r>
            <a:r>
              <a:rPr lang="en-US" dirty="0" smtClean="0"/>
              <a:t>results: </a:t>
            </a:r>
            <a:r>
              <a:rPr lang="en-US" dirty="0"/>
              <a:t>top-left </a:t>
            </a:r>
            <a:r>
              <a:rPr lang="en-US" dirty="0" smtClean="0"/>
              <a:t>cell – 61%</a:t>
            </a:r>
          </a:p>
          <a:p>
            <a:r>
              <a:rPr lang="en-US" b="1" dirty="0"/>
              <a:t>true positive </a:t>
            </a:r>
            <a:r>
              <a:rPr lang="en-US" dirty="0" smtClean="0"/>
              <a:t>results: </a:t>
            </a:r>
            <a:r>
              <a:rPr lang="en-US" dirty="0"/>
              <a:t>bottom-right </a:t>
            </a:r>
            <a:r>
              <a:rPr lang="en-US" dirty="0" smtClean="0"/>
              <a:t>cell – 37%</a:t>
            </a:r>
          </a:p>
          <a:p>
            <a:r>
              <a:rPr lang="en-US" b="1" dirty="0"/>
              <a:t>false negative </a:t>
            </a:r>
            <a:r>
              <a:rPr lang="en-US" dirty="0" smtClean="0"/>
              <a:t>results: </a:t>
            </a:r>
            <a:r>
              <a:rPr lang="en-US" dirty="0"/>
              <a:t>lower-left </a:t>
            </a:r>
            <a:r>
              <a:rPr lang="en-US" dirty="0" smtClean="0"/>
              <a:t>cell – 2%</a:t>
            </a:r>
          </a:p>
          <a:p>
            <a:pPr lvl="1"/>
            <a:r>
              <a:rPr lang="en-US" dirty="0"/>
              <a:t>Errors in this direction could be extremely </a:t>
            </a:r>
            <a:r>
              <a:rPr lang="en-US" dirty="0" smtClean="0"/>
              <a:t>costly - </a:t>
            </a:r>
            <a:r>
              <a:rPr lang="en-US" dirty="0"/>
              <a:t>lead a patient to believe that she is cancer-free, but in reality, the disease </a:t>
            </a:r>
            <a:r>
              <a:rPr lang="en-US" dirty="0" smtClean="0"/>
              <a:t>may continue </a:t>
            </a:r>
            <a:r>
              <a:rPr lang="en-US" dirty="0"/>
              <a:t>to spread</a:t>
            </a:r>
            <a:endParaRPr lang="en-US" dirty="0" smtClean="0"/>
          </a:p>
          <a:p>
            <a:r>
              <a:rPr lang="en-US" b="1" dirty="0"/>
              <a:t>false positive </a:t>
            </a:r>
            <a:r>
              <a:rPr lang="en-US" dirty="0" smtClean="0"/>
              <a:t>results: </a:t>
            </a:r>
            <a:r>
              <a:rPr lang="en-US" dirty="0"/>
              <a:t>top-right </a:t>
            </a:r>
            <a:r>
              <a:rPr lang="en-US" dirty="0" smtClean="0"/>
              <a:t>cell – 0%</a:t>
            </a:r>
          </a:p>
          <a:p>
            <a:pPr lvl="1"/>
            <a:r>
              <a:rPr lang="en-US" dirty="0"/>
              <a:t>less dangerous than a </a:t>
            </a:r>
            <a:r>
              <a:rPr lang="en-US" dirty="0" smtClean="0"/>
              <a:t>false negative result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to additional </a:t>
            </a:r>
            <a:r>
              <a:rPr lang="en-US" dirty="0" smtClean="0"/>
              <a:t>financial burden </a:t>
            </a:r>
            <a:r>
              <a:rPr lang="en-US" dirty="0"/>
              <a:t>on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04718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nearest </a:t>
            </a:r>
            <a:r>
              <a:rPr lang="en-US" b="1" dirty="0" smtClean="0"/>
              <a:t>neighbor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nearest neighbor </a:t>
            </a:r>
            <a:r>
              <a:rPr lang="en-US" dirty="0"/>
              <a:t>classifiers are defined by their </a:t>
            </a:r>
            <a:r>
              <a:rPr lang="en-US" dirty="0" smtClean="0"/>
              <a:t>characteristic of </a:t>
            </a:r>
            <a:r>
              <a:rPr lang="en-US" dirty="0"/>
              <a:t>classifying unlabeled examples by assigning them the class of similar </a:t>
            </a:r>
            <a:r>
              <a:rPr lang="en-US" dirty="0" smtClean="0"/>
              <a:t>labeled examples.</a:t>
            </a:r>
          </a:p>
          <a:p>
            <a:r>
              <a:rPr lang="en-US" dirty="0"/>
              <a:t>nearest neighbor methods </a:t>
            </a:r>
            <a:r>
              <a:rPr lang="en-US" dirty="0" smtClean="0"/>
              <a:t>are extremely </a:t>
            </a:r>
            <a:r>
              <a:rPr lang="en-US" dirty="0"/>
              <a:t>powerful. They have been used successfully for: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vision applications, including optical character recognition </a:t>
            </a:r>
            <a:r>
              <a:rPr lang="en-US" dirty="0" smtClean="0"/>
              <a:t>and facial </a:t>
            </a:r>
            <a:r>
              <a:rPr lang="en-US" dirty="0"/>
              <a:t>recognition in both still images and video</a:t>
            </a:r>
          </a:p>
          <a:p>
            <a:pPr lvl="1"/>
            <a:r>
              <a:rPr lang="en-US" dirty="0" smtClean="0"/>
              <a:t>Predicting </a:t>
            </a:r>
            <a:r>
              <a:rPr lang="en-US" dirty="0"/>
              <a:t>whether a person will enjoy a movie or music recommendation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patterns in genetic data, perhaps to use them in detecting </a:t>
            </a:r>
            <a:r>
              <a:rPr lang="en-US" dirty="0" smtClean="0"/>
              <a:t>specific proteins </a:t>
            </a:r>
            <a:r>
              <a:rPr lang="en-US" dirty="0"/>
              <a:t>or diseases</a:t>
            </a:r>
          </a:p>
        </p:txBody>
      </p:sp>
    </p:spTree>
    <p:extLst>
      <p:ext uri="{BB962C8B-B14F-4D97-AF65-F5344CB8AC3E}">
        <p14:creationId xmlns:p14="http://schemas.microsoft.com/office/powerpoint/2010/main" val="69838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simple variations on our previous </a:t>
            </a:r>
            <a:r>
              <a:rPr lang="en-US" dirty="0" smtClean="0"/>
              <a:t>classifier:</a:t>
            </a:r>
          </a:p>
          <a:p>
            <a:pPr lvl="1"/>
            <a:r>
              <a:rPr lang="en-US" dirty="0"/>
              <a:t>alternative method for rescaling our numeric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different values for </a:t>
            </a:r>
            <a:r>
              <a:rPr lang="en-US" i="1" dirty="0" smtClean="0"/>
              <a:t>k</a:t>
            </a:r>
          </a:p>
          <a:p>
            <a:r>
              <a:rPr lang="en-US" b="1" dirty="0"/>
              <a:t>Transformation – z-score </a:t>
            </a:r>
            <a:r>
              <a:rPr lang="en-US" b="1" dirty="0" smtClean="0"/>
              <a:t>standardization</a:t>
            </a:r>
          </a:p>
          <a:p>
            <a:pPr lvl="1"/>
            <a:r>
              <a:rPr lang="en-US" dirty="0"/>
              <a:t>scale() </a:t>
            </a:r>
            <a:r>
              <a:rPr lang="en-US" dirty="0" smtClean="0"/>
              <a:t>function: </a:t>
            </a:r>
          </a:p>
          <a:p>
            <a:pPr lvl="2"/>
            <a:r>
              <a:rPr lang="en-US" dirty="0" smtClean="0"/>
              <a:t>rescales </a:t>
            </a:r>
            <a:r>
              <a:rPr lang="en-US" dirty="0"/>
              <a:t>values using the z-score </a:t>
            </a:r>
            <a:r>
              <a:rPr lang="en-US" dirty="0" smtClean="0"/>
              <a:t>standardization</a:t>
            </a:r>
          </a:p>
          <a:p>
            <a:pPr lvl="2"/>
            <a:r>
              <a:rPr lang="en-US" dirty="0"/>
              <a:t>can be applied directly to a data </a:t>
            </a:r>
            <a:r>
              <a:rPr lang="en-US" dirty="0" smtClean="0"/>
              <a:t>frame</a:t>
            </a:r>
          </a:p>
          <a:p>
            <a:pPr marL="457200" lvl="1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wbcd_z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as.data.frame</a:t>
            </a:r>
            <a:r>
              <a:rPr lang="en-US" b="1" dirty="0"/>
              <a:t>(scale(</a:t>
            </a:r>
            <a:r>
              <a:rPr lang="en-US" b="1" dirty="0" err="1"/>
              <a:t>wbcd</a:t>
            </a:r>
            <a:r>
              <a:rPr lang="en-US" b="1" dirty="0"/>
              <a:t>[-1</a:t>
            </a:r>
            <a:r>
              <a:rPr lang="en-US" b="1" dirty="0" smtClean="0"/>
              <a:t>]))</a:t>
            </a:r>
          </a:p>
          <a:p>
            <a:pPr marL="457200" lvl="1" indent="0">
              <a:buNone/>
            </a:pPr>
            <a:r>
              <a:rPr lang="en-US" dirty="0"/>
              <a:t>rescales all the features, with the exception of </a:t>
            </a:r>
            <a:r>
              <a:rPr lang="en-US" dirty="0" smtClean="0"/>
              <a:t>diagnosis</a:t>
            </a:r>
          </a:p>
          <a:p>
            <a:pPr lvl="1"/>
            <a:r>
              <a:rPr lang="en-US" dirty="0"/>
              <a:t>confirm </a:t>
            </a:r>
            <a:r>
              <a:rPr lang="en-US" dirty="0" smtClean="0"/>
              <a:t>the correctness of the 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25" y="5300268"/>
            <a:ext cx="7352152" cy="11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97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 </a:t>
            </a:r>
            <a:r>
              <a:rPr lang="en-US" dirty="0"/>
              <a:t>the data into training and test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wbcd_train</a:t>
            </a:r>
            <a:r>
              <a:rPr lang="en-US" b="1" dirty="0"/>
              <a:t> &lt;- </a:t>
            </a:r>
            <a:r>
              <a:rPr lang="en-US" b="1" dirty="0" err="1"/>
              <a:t>wbcd_z</a:t>
            </a:r>
            <a:r>
              <a:rPr lang="en-US" b="1" dirty="0"/>
              <a:t>[1:469, 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wbcd_test</a:t>
            </a:r>
            <a:r>
              <a:rPr lang="en-US" b="1" dirty="0"/>
              <a:t> &lt;- </a:t>
            </a:r>
            <a:r>
              <a:rPr lang="en-US" b="1" dirty="0" err="1"/>
              <a:t>wbcd_z</a:t>
            </a:r>
            <a:r>
              <a:rPr lang="en-US" b="1" dirty="0"/>
              <a:t>[470:569, 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wbcd_train_labels</a:t>
            </a:r>
            <a:r>
              <a:rPr lang="en-US" b="1" dirty="0"/>
              <a:t> &lt;- </a:t>
            </a:r>
            <a:r>
              <a:rPr lang="en-US" b="1" dirty="0" err="1"/>
              <a:t>wbcd</a:t>
            </a:r>
            <a:r>
              <a:rPr lang="en-US" b="1" dirty="0"/>
              <a:t>[1:469, 1]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wbcd_test_labels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wbcd</a:t>
            </a:r>
            <a:r>
              <a:rPr lang="en-US" b="1" dirty="0"/>
              <a:t>[470:569, 1</a:t>
            </a:r>
            <a:r>
              <a:rPr lang="en-US" b="1" dirty="0" smtClean="0"/>
              <a:t>]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wbcd_test_pred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knn</a:t>
            </a:r>
            <a:r>
              <a:rPr lang="en-US" b="1" dirty="0"/>
              <a:t>(train = </a:t>
            </a:r>
            <a:r>
              <a:rPr lang="en-US" b="1" dirty="0" err="1"/>
              <a:t>wbcd_train</a:t>
            </a:r>
            <a:r>
              <a:rPr lang="en-US" b="1" dirty="0"/>
              <a:t>, test = </a:t>
            </a:r>
            <a:r>
              <a:rPr lang="en-US" b="1" dirty="0" err="1" smtClean="0"/>
              <a:t>wbcd_test</a:t>
            </a:r>
            <a:r>
              <a:rPr lang="en-US" b="1" dirty="0" smtClean="0"/>
              <a:t>, cl </a:t>
            </a:r>
            <a:r>
              <a:rPr lang="en-US" b="1" dirty="0"/>
              <a:t>= </a:t>
            </a:r>
            <a:r>
              <a:rPr lang="en-US" b="1" dirty="0" err="1"/>
              <a:t>wbcd_train_labels</a:t>
            </a:r>
            <a:r>
              <a:rPr lang="en-US" b="1" dirty="0"/>
              <a:t>, k = 21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5446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CrossTable</a:t>
            </a:r>
            <a:r>
              <a:rPr lang="en-US" b="1" dirty="0"/>
              <a:t>(x = </a:t>
            </a:r>
            <a:r>
              <a:rPr lang="en-US" b="1" dirty="0" err="1"/>
              <a:t>wbcd_test_labels</a:t>
            </a:r>
            <a:r>
              <a:rPr lang="en-US" b="1" dirty="0"/>
              <a:t>, y = </a:t>
            </a:r>
            <a:r>
              <a:rPr lang="en-US" b="1" dirty="0" err="1"/>
              <a:t>wbcd_test_pred</a:t>
            </a:r>
            <a:r>
              <a:rPr lang="en-US" b="1" dirty="0"/>
              <a:t>, </a:t>
            </a:r>
            <a:r>
              <a:rPr lang="en-US" b="1" dirty="0" err="1"/>
              <a:t>prop.chisq</a:t>
            </a:r>
            <a:r>
              <a:rPr lang="en-US" b="1" dirty="0"/>
              <a:t> = FALSE)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367" y="1908641"/>
            <a:ext cx="6910314" cy="4560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62" y="4513167"/>
            <a:ext cx="305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5% false negative rate - worse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157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alternative values of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43"/>
            <a:ext cx="10515600" cy="435133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would be unwise to tailor our approach too closely </a:t>
            </a:r>
            <a:r>
              <a:rPr lang="en-US" dirty="0" smtClean="0"/>
              <a:t>to our </a:t>
            </a:r>
            <a:r>
              <a:rPr lang="en-US" dirty="0"/>
              <a:t>test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To </a:t>
            </a:r>
            <a:r>
              <a:rPr lang="en-US" dirty="0"/>
              <a:t>be certain that a learner will generalize to </a:t>
            </a:r>
            <a:r>
              <a:rPr lang="en-US" dirty="0" smtClean="0"/>
              <a:t>future data</a:t>
            </a:r>
            <a:r>
              <a:rPr lang="en-US" dirty="0"/>
              <a:t>, </a:t>
            </a:r>
            <a:r>
              <a:rPr lang="en-US" dirty="0" smtClean="0"/>
              <a:t>create </a:t>
            </a:r>
            <a:r>
              <a:rPr lang="en-US" dirty="0"/>
              <a:t>several sets of 100 patients at random </a:t>
            </a:r>
            <a:r>
              <a:rPr lang="en-US" dirty="0" smtClean="0"/>
              <a:t>and repeatedly </a:t>
            </a:r>
            <a:r>
              <a:rPr lang="en-US" dirty="0"/>
              <a:t>retest the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" y="3146366"/>
            <a:ext cx="9955265" cy="29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1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0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Suited and unsuited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Suited: </a:t>
            </a:r>
            <a:r>
              <a:rPr lang="en-US" dirty="0"/>
              <a:t>relationships among the features and the target classes are numerous, </a:t>
            </a:r>
            <a:r>
              <a:rPr lang="en-US" dirty="0" smtClean="0"/>
              <a:t>complicated, or </a:t>
            </a:r>
            <a:r>
              <a:rPr lang="en-US" dirty="0"/>
              <a:t>extremely difficult to understand, yet the items of similar class type tend to </a:t>
            </a:r>
            <a:r>
              <a:rPr lang="en-US" dirty="0" smtClean="0"/>
              <a:t>be fairly </a:t>
            </a:r>
            <a:r>
              <a:rPr lang="en-US" dirty="0"/>
              <a:t>homogeneous. </a:t>
            </a:r>
            <a:endParaRPr lang="en-US" dirty="0" smtClean="0"/>
          </a:p>
          <a:p>
            <a:pPr lvl="1"/>
            <a:r>
              <a:rPr lang="en-US" dirty="0" smtClean="0"/>
              <a:t>Or, if </a:t>
            </a:r>
            <a:r>
              <a:rPr lang="en-US" dirty="0"/>
              <a:t>a concept </a:t>
            </a:r>
            <a:r>
              <a:rPr lang="en-US" dirty="0" smtClean="0"/>
              <a:t>is difficult </a:t>
            </a:r>
            <a:r>
              <a:rPr lang="en-US" dirty="0"/>
              <a:t>to define, but you know it when you see it, then nearest neighbors </a:t>
            </a:r>
            <a:r>
              <a:rPr lang="en-US" dirty="0" smtClean="0"/>
              <a:t>might be </a:t>
            </a:r>
            <a:r>
              <a:rPr lang="en-US" dirty="0"/>
              <a:t>appropriate. </a:t>
            </a:r>
            <a:endParaRPr lang="en-US" dirty="0" smtClean="0"/>
          </a:p>
          <a:p>
            <a:r>
              <a:rPr lang="en-US" dirty="0" smtClean="0"/>
              <a:t>Unsuited: </a:t>
            </a:r>
            <a:r>
              <a:rPr lang="en-US" dirty="0"/>
              <a:t>if the data is noisy and thus no clear </a:t>
            </a:r>
            <a:r>
              <a:rPr lang="en-US" dirty="0" smtClean="0"/>
              <a:t>distinction exists </a:t>
            </a:r>
            <a:r>
              <a:rPr lang="en-US" dirty="0"/>
              <a:t>among the groups, the nearest neighbor algorithms may struggle to </a:t>
            </a:r>
            <a:r>
              <a:rPr lang="en-US" dirty="0" smtClean="0"/>
              <a:t>identify the </a:t>
            </a:r>
            <a:r>
              <a:rPr lang="en-US" dirty="0"/>
              <a:t>class boundaries.</a:t>
            </a:r>
          </a:p>
        </p:txBody>
      </p:sp>
    </p:spTree>
    <p:extLst>
      <p:ext uri="{BB962C8B-B14F-4D97-AF65-F5344CB8AC3E}">
        <p14:creationId xmlns:p14="http://schemas.microsoft.com/office/powerpoint/2010/main" val="140587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k-NN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021"/>
            <a:ext cx="10515600" cy="4351338"/>
          </a:xfrm>
        </p:spPr>
        <p:txBody>
          <a:bodyPr/>
          <a:lstStyle/>
          <a:p>
            <a:r>
              <a:rPr lang="en-US" b="1" dirty="0" smtClean="0"/>
              <a:t>k-nearest neighbors </a:t>
            </a:r>
            <a:r>
              <a:rPr lang="en-US" b="1" dirty="0"/>
              <a:t>algorithm </a:t>
            </a:r>
            <a:r>
              <a:rPr lang="en-US" dirty="0"/>
              <a:t>(</a:t>
            </a:r>
            <a:r>
              <a:rPr lang="en-US" b="1" dirty="0"/>
              <a:t>k-NN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simplest </a:t>
            </a:r>
            <a:r>
              <a:rPr lang="en-US" dirty="0" smtClean="0"/>
              <a:t>machine learning algorithms</a:t>
            </a:r>
          </a:p>
          <a:p>
            <a:pPr lvl="1"/>
            <a:r>
              <a:rPr lang="en-US" dirty="0" smtClean="0"/>
              <a:t>used widely</a:t>
            </a:r>
          </a:p>
          <a:p>
            <a:r>
              <a:rPr lang="en-US" dirty="0"/>
              <a:t>strengths and </a:t>
            </a:r>
            <a:r>
              <a:rPr lang="en-US" dirty="0" smtClean="0"/>
              <a:t>weaknesses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65172"/>
            <a:ext cx="415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Strengths:</a:t>
            </a:r>
          </a:p>
          <a:p>
            <a:r>
              <a:rPr lang="en-US" sz="2000" dirty="0" smtClean="0"/>
              <a:t>• Simple </a:t>
            </a:r>
            <a:r>
              <a:rPr lang="en-US" sz="2000" dirty="0"/>
              <a:t>and effective</a:t>
            </a:r>
          </a:p>
          <a:p>
            <a:r>
              <a:rPr lang="en-US" sz="2000" dirty="0"/>
              <a:t>• Makes no assumptions about </a:t>
            </a:r>
            <a:r>
              <a:rPr lang="en-US" sz="2000" dirty="0" smtClean="0"/>
              <a:t>the underlying </a:t>
            </a:r>
            <a:r>
              <a:rPr lang="en-US" sz="2000" dirty="0"/>
              <a:t>data distribution</a:t>
            </a:r>
          </a:p>
          <a:p>
            <a:r>
              <a:rPr lang="en-US" sz="2000" dirty="0"/>
              <a:t>• Fast training phase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8670" y="3065172"/>
            <a:ext cx="5859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Weaknesses: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Does not produce a model, limiting </a:t>
            </a:r>
            <a:r>
              <a:rPr lang="en-US" sz="2000" dirty="0" smtClean="0"/>
              <a:t>the ability to understand </a:t>
            </a:r>
            <a:r>
              <a:rPr lang="en-US" sz="2000" dirty="0"/>
              <a:t>how the </a:t>
            </a:r>
            <a:r>
              <a:rPr lang="en-US" sz="2000" dirty="0" smtClean="0"/>
              <a:t>features are </a:t>
            </a:r>
            <a:r>
              <a:rPr lang="en-US" sz="2000" dirty="0"/>
              <a:t>related to the class</a:t>
            </a:r>
          </a:p>
          <a:p>
            <a:r>
              <a:rPr lang="en-US" sz="2000" dirty="0"/>
              <a:t>• Requires selection of an appropriate </a:t>
            </a:r>
            <a:r>
              <a:rPr lang="en-US" sz="2000" i="1" dirty="0"/>
              <a:t>k</a:t>
            </a:r>
          </a:p>
          <a:p>
            <a:r>
              <a:rPr lang="en-US" sz="2000" dirty="0"/>
              <a:t>• Slow classification phase</a:t>
            </a:r>
          </a:p>
          <a:p>
            <a:r>
              <a:rPr lang="en-US" sz="2000" dirty="0"/>
              <a:t>• Nominal features and missing </a:t>
            </a:r>
            <a:r>
              <a:rPr lang="en-US" sz="2000" dirty="0" smtClean="0"/>
              <a:t>data require </a:t>
            </a:r>
            <a:r>
              <a:rPr lang="en-US" sz="2000" dirty="0"/>
              <a:t>additional processing</a:t>
            </a:r>
          </a:p>
        </p:txBody>
      </p:sp>
    </p:spTree>
    <p:extLst>
      <p:ext uri="{BB962C8B-B14F-4D97-AF65-F5344CB8AC3E}">
        <p14:creationId xmlns:p14="http://schemas.microsoft.com/office/powerpoint/2010/main" val="51891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information </a:t>
            </a:r>
            <a:r>
              <a:rPr lang="en-US" dirty="0" smtClean="0"/>
              <a:t>about an </a:t>
            </a:r>
            <a:r>
              <a:rPr lang="en-US" dirty="0"/>
              <a:t>example's k-nearest neighbors to classify unlabeled </a:t>
            </a:r>
            <a:r>
              <a:rPr lang="en-US" dirty="0" smtClean="0"/>
              <a:t>examples</a:t>
            </a:r>
          </a:p>
          <a:p>
            <a:r>
              <a:rPr lang="en-US" i="1" dirty="0"/>
              <a:t>k </a:t>
            </a:r>
            <a:r>
              <a:rPr lang="en-US" dirty="0"/>
              <a:t>is </a:t>
            </a:r>
            <a:r>
              <a:rPr lang="en-US" dirty="0" smtClean="0"/>
              <a:t>a variable </a:t>
            </a:r>
            <a:r>
              <a:rPr lang="en-US" dirty="0"/>
              <a:t>term implying that any number of nearest neighbors could be </a:t>
            </a:r>
            <a:r>
              <a:rPr lang="en-US" dirty="0" smtClean="0"/>
              <a:t>used</a:t>
            </a:r>
          </a:p>
          <a:p>
            <a:r>
              <a:rPr lang="en-US" dirty="0"/>
              <a:t>the algorithm requires a training dataset made up of examples that </a:t>
            </a:r>
            <a:r>
              <a:rPr lang="en-US" dirty="0" smtClean="0"/>
              <a:t>have been </a:t>
            </a:r>
            <a:r>
              <a:rPr lang="en-US" dirty="0"/>
              <a:t>classified into several categories, as labeled by a nominal </a:t>
            </a:r>
            <a:r>
              <a:rPr lang="en-US" dirty="0" smtClean="0"/>
              <a:t>variable</a:t>
            </a:r>
          </a:p>
          <a:p>
            <a:r>
              <a:rPr lang="en-US" dirty="0" smtClean="0"/>
              <a:t>For each </a:t>
            </a:r>
            <a:r>
              <a:rPr lang="en-US" dirty="0"/>
              <a:t>unlabeled record in the test dataset, k-NN identifies </a:t>
            </a:r>
            <a:r>
              <a:rPr lang="en-US" i="1" dirty="0"/>
              <a:t>k </a:t>
            </a:r>
            <a:r>
              <a:rPr lang="en-US" dirty="0"/>
              <a:t>records in the </a:t>
            </a:r>
            <a:r>
              <a:rPr lang="en-US" dirty="0" smtClean="0"/>
              <a:t>training data </a:t>
            </a:r>
            <a:r>
              <a:rPr lang="en-US" dirty="0"/>
              <a:t>that are the "nearest" in similarity. The unlabeled test instance is assigned </a:t>
            </a:r>
            <a:r>
              <a:rPr lang="en-US" dirty="0" smtClean="0"/>
              <a:t>the class </a:t>
            </a:r>
            <a:r>
              <a:rPr lang="en-US" dirty="0"/>
              <a:t>of the majority of the k nearest neighbors.</a:t>
            </a:r>
          </a:p>
        </p:txBody>
      </p:sp>
    </p:spTree>
    <p:extLst>
      <p:ext uri="{BB962C8B-B14F-4D97-AF65-F5344CB8AC3E}">
        <p14:creationId xmlns:p14="http://schemas.microsoft.com/office/powerpoint/2010/main" val="393989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</a:t>
            </a:r>
            <a:r>
              <a:rPr lang="en-US" dirty="0"/>
              <a:t>tasting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623"/>
            <a:ext cx="10515600" cy="4351338"/>
          </a:xfrm>
        </p:spPr>
        <p:txBody>
          <a:bodyPr/>
          <a:lstStyle/>
          <a:p>
            <a:r>
              <a:rPr lang="en-US" dirty="0" smtClean="0"/>
              <a:t>To classify ingredients</a:t>
            </a:r>
          </a:p>
          <a:p>
            <a:r>
              <a:rPr lang="en-US" dirty="0" smtClean="0"/>
              <a:t>rate two </a:t>
            </a:r>
            <a:r>
              <a:rPr lang="en-US" dirty="0"/>
              <a:t>features of each </a:t>
            </a:r>
            <a:r>
              <a:rPr lang="en-US" dirty="0" smtClean="0"/>
              <a:t>ingredient:</a:t>
            </a:r>
          </a:p>
          <a:p>
            <a:pPr lvl="1"/>
            <a:r>
              <a:rPr lang="en-US" b="1" dirty="0" smtClean="0"/>
              <a:t>Crunchiness (1-10)</a:t>
            </a:r>
          </a:p>
          <a:p>
            <a:pPr lvl="1"/>
            <a:r>
              <a:rPr lang="en-US" b="1" dirty="0" smtClean="0"/>
              <a:t>Sweetness (1-10)</a:t>
            </a:r>
          </a:p>
          <a:p>
            <a:r>
              <a:rPr lang="en-US" dirty="0" smtClean="0"/>
              <a:t>label </a:t>
            </a:r>
            <a:r>
              <a:rPr lang="en-US" dirty="0"/>
              <a:t>each </a:t>
            </a:r>
            <a:r>
              <a:rPr lang="en-US" dirty="0" smtClean="0"/>
              <a:t>ingredient as </a:t>
            </a:r>
            <a:r>
              <a:rPr lang="en-US" dirty="0"/>
              <a:t>one of the three types of food: fruits, vegetables, or proteins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" y="4062029"/>
            <a:ext cx="8686812" cy="24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8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61079" cy="4351338"/>
          </a:xfrm>
        </p:spPr>
        <p:txBody>
          <a:bodyPr/>
          <a:lstStyle/>
          <a:p>
            <a:r>
              <a:rPr lang="en-US" dirty="0"/>
              <a:t>The k-NN algorithm treats the features as coordinates in a </a:t>
            </a:r>
            <a:r>
              <a:rPr lang="en-US" dirty="0" smtClean="0"/>
              <a:t>multidimensional feature </a:t>
            </a:r>
            <a:r>
              <a:rPr lang="en-US" dirty="0"/>
              <a:t>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Ingredient's dataset: scatter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22" y="1017431"/>
            <a:ext cx="6320932" cy="5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2507</Words>
  <Application>Microsoft Office PowerPoint</Application>
  <PresentationFormat>Widescreen</PresentationFormat>
  <Paragraphs>258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BookAntiqua</vt:lpstr>
      <vt:lpstr>Calibri</vt:lpstr>
      <vt:lpstr>Calibri Light</vt:lpstr>
      <vt:lpstr>Courier New</vt:lpstr>
      <vt:lpstr>Office Theme</vt:lpstr>
      <vt:lpstr>Chapter 3</vt:lpstr>
      <vt:lpstr>The approach</vt:lpstr>
      <vt:lpstr>Topics of this chapter</vt:lpstr>
      <vt:lpstr>Understanding nearest neighbor classification</vt:lpstr>
      <vt:lpstr>Suited and unsuited areas</vt:lpstr>
      <vt:lpstr>The k-NN algorithm</vt:lpstr>
      <vt:lpstr>The process</vt:lpstr>
      <vt:lpstr>Blind tasting experience</vt:lpstr>
      <vt:lpstr>Feature space</vt:lpstr>
      <vt:lpstr>The pattern</vt:lpstr>
      <vt:lpstr>Is tomato a fruit or vegetable?</vt:lpstr>
      <vt:lpstr>Measuring similarity with distance</vt:lpstr>
      <vt:lpstr>Euclidean distance</vt:lpstr>
      <vt:lpstr>Classification of tomato</vt:lpstr>
      <vt:lpstr>Choosing an appropriate k</vt:lpstr>
      <vt:lpstr>The opposite extreme</vt:lpstr>
      <vt:lpstr>Decision boundary</vt:lpstr>
      <vt:lpstr>Choosing k</vt:lpstr>
      <vt:lpstr>Preparing data for use with k-NN</vt:lpstr>
      <vt:lpstr>min-max normalization</vt:lpstr>
      <vt:lpstr>z-score standardization</vt:lpstr>
      <vt:lpstr>Distance between nominal features</vt:lpstr>
      <vt:lpstr>Distance between dummy coded features</vt:lpstr>
      <vt:lpstr>Why is the k-NN algorithm lazy?</vt:lpstr>
      <vt:lpstr>Non-parametric learning methods</vt:lpstr>
      <vt:lpstr>Example – diagnosing breast cancer with the k-NN algorithm</vt:lpstr>
      <vt:lpstr>The dataset</vt:lpstr>
      <vt:lpstr>Step 2 – exploring and preparing the data</vt:lpstr>
      <vt:lpstr>Exclude ID</vt:lpstr>
      <vt:lpstr>target feature as a factor</vt:lpstr>
      <vt:lpstr>30 numeric features</vt:lpstr>
      <vt:lpstr>Transformation – normalizing numeric data</vt:lpstr>
      <vt:lpstr>lapply() function</vt:lpstr>
      <vt:lpstr>Data preparation – creating training and test datasets</vt:lpstr>
      <vt:lpstr>Step 3 – training a model on the data</vt:lpstr>
      <vt:lpstr>knn() function</vt:lpstr>
      <vt:lpstr>apply the k-NN algorithm</vt:lpstr>
      <vt:lpstr>Step 4 – evaluating model performance</vt:lpstr>
      <vt:lpstr>Four categories</vt:lpstr>
      <vt:lpstr>Step 5 – improving model performance</vt:lpstr>
      <vt:lpstr>Divide the data into training and test sets</vt:lpstr>
      <vt:lpstr>Analyze results</vt:lpstr>
      <vt:lpstr>Testing alternative values of k</vt:lpstr>
      <vt:lpstr>The End of Chapter 3</vt:lpstr>
    </vt:vector>
  </TitlesOfParts>
  <Company>University of Houston 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LinH</dc:creator>
  <cp:lastModifiedBy>LinH</cp:lastModifiedBy>
  <cp:revision>64</cp:revision>
  <dcterms:created xsi:type="dcterms:W3CDTF">2017-01-30T04:36:53Z</dcterms:created>
  <dcterms:modified xsi:type="dcterms:W3CDTF">2017-01-31T21:12:59Z</dcterms:modified>
</cp:coreProperties>
</file>