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4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2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2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5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2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3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5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8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7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7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7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5931A-F3C8-4C42-89F3-A5184897DFB3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A4D40-12FE-4AFD-A3C8-0ECDE4DA1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7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Managing and Understanding Data</a:t>
            </a:r>
          </a:p>
        </p:txBody>
      </p:sp>
    </p:spTree>
    <p:extLst>
      <p:ext uri="{BB962C8B-B14F-4D97-AF65-F5344CB8AC3E}">
        <p14:creationId xmlns:p14="http://schemas.microsoft.com/office/powerpoint/2010/main" val="4194982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723454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&gt; subject1 &lt;- list(</a:t>
            </a:r>
            <a:r>
              <a:rPr lang="en-US" b="1" dirty="0" err="1"/>
              <a:t>fullname</a:t>
            </a:r>
            <a:r>
              <a:rPr lang="en-US" b="1" dirty="0"/>
              <a:t> = </a:t>
            </a:r>
            <a:r>
              <a:rPr lang="en-US" b="1" dirty="0" err="1"/>
              <a:t>subject_name</a:t>
            </a:r>
            <a:r>
              <a:rPr lang="en-US" b="1" dirty="0"/>
              <a:t>[1],</a:t>
            </a:r>
          </a:p>
          <a:p>
            <a:pPr marL="0" indent="0">
              <a:buNone/>
            </a:pPr>
            <a:r>
              <a:rPr lang="en-US" b="1" dirty="0"/>
              <a:t>temperature = temperature[1],</a:t>
            </a:r>
          </a:p>
          <a:p>
            <a:pPr marL="0" indent="0">
              <a:buNone/>
            </a:pPr>
            <a:r>
              <a:rPr lang="en-US" b="1" dirty="0" err="1"/>
              <a:t>flu_status</a:t>
            </a:r>
            <a:r>
              <a:rPr lang="en-US" b="1" dirty="0"/>
              <a:t> = </a:t>
            </a:r>
            <a:r>
              <a:rPr lang="en-US" b="1" dirty="0" err="1"/>
              <a:t>flu_status</a:t>
            </a:r>
            <a:r>
              <a:rPr lang="en-US" b="1" dirty="0"/>
              <a:t>[1],</a:t>
            </a:r>
          </a:p>
          <a:p>
            <a:pPr marL="0" indent="0">
              <a:buNone/>
            </a:pPr>
            <a:r>
              <a:rPr lang="en-US" b="1" dirty="0"/>
              <a:t>gender = gender[1],</a:t>
            </a:r>
          </a:p>
          <a:p>
            <a:pPr marL="0" indent="0">
              <a:buNone/>
            </a:pPr>
            <a:r>
              <a:rPr lang="en-US" b="1" dirty="0"/>
              <a:t>blood = blood[1],</a:t>
            </a:r>
          </a:p>
          <a:p>
            <a:pPr marL="0" indent="0">
              <a:buNone/>
            </a:pPr>
            <a:r>
              <a:rPr lang="en-US" b="1" dirty="0" smtClean="0"/>
              <a:t>symptoms </a:t>
            </a:r>
            <a:r>
              <a:rPr lang="en-US" b="1" dirty="0"/>
              <a:t>= symptoms[1])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61654" y="490548"/>
            <a:ext cx="479214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&gt; subject1</a:t>
            </a:r>
          </a:p>
          <a:p>
            <a:r>
              <a:rPr lang="en-US" sz="2400" b="1" dirty="0"/>
              <a:t>$</a:t>
            </a:r>
            <a:r>
              <a:rPr lang="en-US" sz="2400" b="1" dirty="0" err="1"/>
              <a:t>fullname</a:t>
            </a:r>
            <a:endParaRPr lang="en-US" sz="2400" b="1" dirty="0"/>
          </a:p>
          <a:p>
            <a:r>
              <a:rPr lang="en-US" sz="2400" b="1" dirty="0"/>
              <a:t>[1] "John Doe"</a:t>
            </a:r>
          </a:p>
          <a:p>
            <a:r>
              <a:rPr lang="en-US" sz="2400" b="1" dirty="0"/>
              <a:t>$temperature</a:t>
            </a:r>
          </a:p>
          <a:p>
            <a:r>
              <a:rPr lang="en-US" sz="2400" b="1" dirty="0"/>
              <a:t>[1] 98.1</a:t>
            </a:r>
          </a:p>
          <a:p>
            <a:r>
              <a:rPr lang="en-US" sz="2400" b="1" dirty="0"/>
              <a:t>$</a:t>
            </a:r>
            <a:r>
              <a:rPr lang="en-US" sz="2400" b="1" dirty="0" err="1"/>
              <a:t>flu_status</a:t>
            </a:r>
            <a:endParaRPr lang="en-US" sz="2400" b="1" dirty="0"/>
          </a:p>
          <a:p>
            <a:r>
              <a:rPr lang="en-US" sz="2400" b="1" dirty="0"/>
              <a:t>[1] FALSE</a:t>
            </a:r>
          </a:p>
          <a:p>
            <a:r>
              <a:rPr lang="en-US" sz="2400" b="1" dirty="0"/>
              <a:t>$gender</a:t>
            </a:r>
          </a:p>
          <a:p>
            <a:r>
              <a:rPr lang="en-US" sz="2400" b="1" dirty="0"/>
              <a:t>[1] MALE</a:t>
            </a:r>
          </a:p>
          <a:p>
            <a:r>
              <a:rPr lang="en-US" sz="2400" b="1" dirty="0"/>
              <a:t>Levels: FEMALE MALE</a:t>
            </a:r>
          </a:p>
          <a:p>
            <a:r>
              <a:rPr lang="en-US" sz="2400" b="1" dirty="0"/>
              <a:t>$blood</a:t>
            </a:r>
          </a:p>
          <a:p>
            <a:r>
              <a:rPr lang="en-US" sz="2400" b="1" dirty="0"/>
              <a:t>[1] O</a:t>
            </a:r>
          </a:p>
          <a:p>
            <a:r>
              <a:rPr lang="pt-BR" sz="2400" b="1" dirty="0"/>
              <a:t>Levels: A B AB O</a:t>
            </a:r>
          </a:p>
          <a:p>
            <a:r>
              <a:rPr lang="en-US" sz="2400" b="1" dirty="0"/>
              <a:t>$symptoms</a:t>
            </a:r>
          </a:p>
          <a:p>
            <a:r>
              <a:rPr lang="en-US" sz="2400" b="1" dirty="0"/>
              <a:t>[1] SEVERE</a:t>
            </a:r>
          </a:p>
          <a:p>
            <a:r>
              <a:rPr lang="en-US" sz="2400" b="1" dirty="0"/>
              <a:t>Levels: MILD &lt; MODERATE &lt; SEVERE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04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79254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&gt; subject1[2]</a:t>
            </a:r>
          </a:p>
          <a:p>
            <a:pPr marL="0" indent="0">
              <a:buNone/>
            </a:pPr>
            <a:r>
              <a:rPr lang="en-US" b="1" dirty="0"/>
              <a:t>$temperature</a:t>
            </a:r>
          </a:p>
          <a:p>
            <a:pPr marL="0" indent="0">
              <a:buNone/>
            </a:pPr>
            <a:r>
              <a:rPr lang="en-US" b="1" dirty="0"/>
              <a:t>[1] </a:t>
            </a:r>
            <a:r>
              <a:rPr lang="en-US" b="1" dirty="0" smtClean="0"/>
              <a:t>98.1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&gt; subject1[[2]]</a:t>
            </a:r>
          </a:p>
          <a:p>
            <a:pPr marL="0" indent="0">
              <a:buNone/>
            </a:pPr>
            <a:r>
              <a:rPr lang="en-US" b="1" dirty="0"/>
              <a:t>[1] 98.1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0637" y="1700392"/>
            <a:ext cx="64699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&gt; subject1$temperature</a:t>
            </a:r>
          </a:p>
          <a:p>
            <a:r>
              <a:rPr lang="en-US" sz="2800" b="1" dirty="0"/>
              <a:t>[1] </a:t>
            </a:r>
            <a:r>
              <a:rPr lang="en-US" sz="2800" b="1" dirty="0" smtClean="0"/>
              <a:t>98.1</a:t>
            </a:r>
          </a:p>
          <a:p>
            <a:endParaRPr lang="en-US" sz="2800" b="1" dirty="0"/>
          </a:p>
          <a:p>
            <a:r>
              <a:rPr lang="en-US" sz="2800" b="1" dirty="0"/>
              <a:t>&gt; subject1[c("temperature", "</a:t>
            </a:r>
            <a:r>
              <a:rPr lang="en-US" sz="2800" b="1" dirty="0" err="1"/>
              <a:t>flu_status</a:t>
            </a:r>
            <a:r>
              <a:rPr lang="en-US" sz="2800" b="1" dirty="0"/>
              <a:t>")]</a:t>
            </a:r>
          </a:p>
          <a:p>
            <a:r>
              <a:rPr lang="en-US" sz="2800" b="1" dirty="0"/>
              <a:t>$temperature</a:t>
            </a:r>
          </a:p>
          <a:p>
            <a:r>
              <a:rPr lang="en-US" sz="2800" b="1" dirty="0"/>
              <a:t>[1] </a:t>
            </a:r>
            <a:r>
              <a:rPr lang="en-US" sz="2800" b="1" dirty="0" smtClean="0"/>
              <a:t>98.1</a:t>
            </a:r>
          </a:p>
          <a:p>
            <a:endParaRPr lang="en-US" sz="2800" b="1" dirty="0"/>
          </a:p>
          <a:p>
            <a:r>
              <a:rPr lang="en-US" sz="2800" b="1" dirty="0"/>
              <a:t>$</a:t>
            </a:r>
            <a:r>
              <a:rPr lang="en-US" sz="2800" b="1" dirty="0" err="1"/>
              <a:t>flu_status</a:t>
            </a:r>
            <a:endParaRPr lang="en-US" sz="2800" b="1" dirty="0"/>
          </a:p>
          <a:p>
            <a:r>
              <a:rPr lang="en-US" sz="2800" b="1" dirty="0"/>
              <a:t>[1] FALSE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989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 analogous to a spreadsheet or database</a:t>
            </a:r>
          </a:p>
          <a:p>
            <a:pPr marL="0" indent="0">
              <a:buNone/>
            </a:pPr>
            <a:r>
              <a:rPr lang="en-US" sz="2400" b="1" dirty="0"/>
              <a:t>&gt; </a:t>
            </a:r>
            <a:r>
              <a:rPr lang="en-US" sz="2400" b="1" dirty="0" err="1"/>
              <a:t>pt_data</a:t>
            </a:r>
            <a:r>
              <a:rPr lang="en-US" sz="2400" b="1" dirty="0"/>
              <a:t> &lt;- </a:t>
            </a:r>
            <a:r>
              <a:rPr lang="en-US" sz="2400" b="1" dirty="0" err="1"/>
              <a:t>data.frame</a:t>
            </a:r>
            <a:r>
              <a:rPr lang="en-US" sz="2400" b="1" dirty="0"/>
              <a:t>(</a:t>
            </a:r>
            <a:r>
              <a:rPr lang="en-US" sz="2400" b="1" dirty="0" err="1"/>
              <a:t>subject_name</a:t>
            </a:r>
            <a:r>
              <a:rPr lang="en-US" sz="2400" b="1" dirty="0"/>
              <a:t>, temperature, </a:t>
            </a:r>
            <a:r>
              <a:rPr lang="en-US" sz="2400" b="1" dirty="0" err="1"/>
              <a:t>flu_status</a:t>
            </a:r>
            <a:r>
              <a:rPr lang="en-US" sz="2400" b="1" dirty="0"/>
              <a:t>,</a:t>
            </a:r>
          </a:p>
          <a:p>
            <a:pPr marL="0" indent="0">
              <a:buNone/>
            </a:pPr>
            <a:r>
              <a:rPr lang="en-US" sz="2400" b="1" dirty="0"/>
              <a:t>gender, blood, symptoms, </a:t>
            </a:r>
            <a:r>
              <a:rPr lang="en-US" sz="2400" b="1" dirty="0" err="1"/>
              <a:t>stringsAsFactors</a:t>
            </a:r>
            <a:r>
              <a:rPr lang="en-US" sz="2400" b="1" dirty="0"/>
              <a:t> = FALSE</a:t>
            </a:r>
            <a:r>
              <a:rPr lang="en-US" sz="2400" b="1" dirty="0" smtClean="0"/>
              <a:t>)</a:t>
            </a:r>
          </a:p>
          <a:p>
            <a:r>
              <a:rPr lang="en-US" dirty="0" smtClean="0"/>
              <a:t>Note: without </a:t>
            </a:r>
            <a:r>
              <a:rPr lang="en-US" dirty="0" err="1"/>
              <a:t>stringsAsFactors</a:t>
            </a:r>
            <a:r>
              <a:rPr lang="en-US" dirty="0"/>
              <a:t> = </a:t>
            </a:r>
            <a:r>
              <a:rPr lang="en-US" dirty="0" smtClean="0"/>
              <a:t>FALSE, R will </a:t>
            </a:r>
            <a:r>
              <a:rPr lang="en-US" dirty="0"/>
              <a:t>automatically convert every character vector to a </a:t>
            </a:r>
            <a:r>
              <a:rPr lang="en-US" dirty="0" smtClean="0"/>
              <a:t>factor</a:t>
            </a:r>
          </a:p>
          <a:p>
            <a:pPr marL="0" indent="0">
              <a:buNone/>
            </a:pPr>
            <a:r>
              <a:rPr lang="en-US" sz="2200" b="1" dirty="0"/>
              <a:t>&gt; </a:t>
            </a:r>
            <a:r>
              <a:rPr lang="en-US" sz="2200" b="1" dirty="0" err="1"/>
              <a:t>pt_data</a:t>
            </a: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b="1" dirty="0" err="1" smtClean="0"/>
              <a:t>subject_name</a:t>
            </a:r>
            <a:r>
              <a:rPr lang="en-US" sz="2200" b="1" dirty="0" smtClean="0"/>
              <a:t> 	temperature 	</a:t>
            </a:r>
            <a:r>
              <a:rPr lang="en-US" sz="2200" b="1" dirty="0" err="1" smtClean="0"/>
              <a:t>flu_status</a:t>
            </a:r>
            <a:r>
              <a:rPr lang="en-US" sz="2200" b="1" dirty="0" smtClean="0"/>
              <a:t> 	gender 	blood 	symptoms</a:t>
            </a: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1 </a:t>
            </a:r>
            <a:r>
              <a:rPr lang="en-US" sz="2200" b="1" dirty="0" smtClean="0"/>
              <a:t>	John </a:t>
            </a:r>
            <a:r>
              <a:rPr lang="en-US" sz="2200" b="1" dirty="0"/>
              <a:t>Doe </a:t>
            </a:r>
            <a:r>
              <a:rPr lang="en-US" sz="2200" b="1" dirty="0" smtClean="0"/>
              <a:t>	98.1 		FALSE 		MALE 	O 	SEVERE</a:t>
            </a:r>
            <a:endParaRPr lang="en-US" sz="2200" b="1" dirty="0"/>
          </a:p>
          <a:p>
            <a:pPr marL="0" indent="0">
              <a:buNone/>
            </a:pPr>
            <a:r>
              <a:rPr lang="de-DE" sz="2200" b="1" dirty="0"/>
              <a:t>2 </a:t>
            </a:r>
            <a:r>
              <a:rPr lang="de-DE" sz="2200" b="1" dirty="0" smtClean="0"/>
              <a:t>	Jane </a:t>
            </a:r>
            <a:r>
              <a:rPr lang="de-DE" sz="2200" b="1" dirty="0"/>
              <a:t>Doe </a:t>
            </a:r>
            <a:r>
              <a:rPr lang="de-DE" sz="2200" b="1" dirty="0" smtClean="0"/>
              <a:t>	98.6 		FALSE 		FEMALE </a:t>
            </a:r>
            <a:r>
              <a:rPr lang="de-DE" sz="2200" b="1" dirty="0"/>
              <a:t>AB </a:t>
            </a:r>
            <a:r>
              <a:rPr lang="de-DE" sz="2200" b="1" dirty="0" smtClean="0"/>
              <a:t>	MILD</a:t>
            </a:r>
            <a:endParaRPr lang="de-DE" sz="2200" b="1" dirty="0"/>
          </a:p>
          <a:p>
            <a:pPr marL="0" indent="0">
              <a:buNone/>
            </a:pPr>
            <a:r>
              <a:rPr lang="en-US" sz="2200" b="1" dirty="0"/>
              <a:t>3 </a:t>
            </a:r>
            <a:r>
              <a:rPr lang="en-US" sz="2200" b="1" dirty="0" smtClean="0"/>
              <a:t>	Steve </a:t>
            </a:r>
            <a:r>
              <a:rPr lang="en-US" sz="2200" b="1" dirty="0"/>
              <a:t>Graves </a:t>
            </a:r>
            <a:r>
              <a:rPr lang="en-US" sz="2200" b="1" dirty="0" smtClean="0"/>
              <a:t>	101.4 		TRUE 		MALE 	A 	MODERATE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709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pt_data$subject_name</a:t>
            </a:r>
            <a:endParaRPr lang="en-US" b="1" dirty="0"/>
          </a:p>
          <a:p>
            <a:pPr marL="0" indent="0">
              <a:buNone/>
            </a:pPr>
            <a:r>
              <a:rPr lang="nl-NL" b="1" dirty="0"/>
              <a:t>[1] "John Doe" "Jane Doe" "Steve </a:t>
            </a:r>
            <a:r>
              <a:rPr lang="nl-NL" b="1" dirty="0" smtClean="0"/>
              <a:t>Graves“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pt_data</a:t>
            </a:r>
            <a:r>
              <a:rPr lang="en-US" b="1" dirty="0"/>
              <a:t>[c("temperature", "</a:t>
            </a:r>
            <a:r>
              <a:rPr lang="en-US" b="1" dirty="0" err="1"/>
              <a:t>flu_status</a:t>
            </a:r>
            <a:r>
              <a:rPr lang="en-US" b="1" dirty="0"/>
              <a:t>")]</a:t>
            </a:r>
          </a:p>
          <a:p>
            <a:pPr marL="0" indent="0">
              <a:buNone/>
            </a:pPr>
            <a:r>
              <a:rPr lang="en-US" b="1" dirty="0" smtClean="0"/>
              <a:t>	temperature 	</a:t>
            </a:r>
            <a:r>
              <a:rPr lang="en-US" b="1" dirty="0" err="1" smtClean="0"/>
              <a:t>flu_status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1 </a:t>
            </a:r>
            <a:r>
              <a:rPr lang="en-US" b="1" dirty="0" smtClean="0"/>
              <a:t>	98.1 			FALSE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b="1" dirty="0" smtClean="0"/>
              <a:t>	98.6 			FALSE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3 </a:t>
            </a:r>
            <a:r>
              <a:rPr lang="en-US" b="1" dirty="0" smtClean="0"/>
              <a:t>	101.4 			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pt_data</a:t>
            </a:r>
            <a:r>
              <a:rPr lang="en-US" b="1" dirty="0"/>
              <a:t>[1, 2]</a:t>
            </a:r>
          </a:p>
          <a:p>
            <a:pPr marL="0" indent="0">
              <a:buNone/>
            </a:pPr>
            <a:r>
              <a:rPr lang="en-US" b="1" dirty="0"/>
              <a:t>[1] </a:t>
            </a:r>
            <a:r>
              <a:rPr lang="en-US" b="1" dirty="0" smtClean="0"/>
              <a:t>98.1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pt_data</a:t>
            </a:r>
            <a:r>
              <a:rPr lang="en-US" b="1" dirty="0"/>
              <a:t>[c(1, 3), c(2, 4)]</a:t>
            </a:r>
          </a:p>
          <a:p>
            <a:pPr marL="0" indent="0">
              <a:buNone/>
            </a:pPr>
            <a:r>
              <a:rPr lang="en-US" b="1" dirty="0" smtClean="0"/>
              <a:t>	temperature 	gender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1 </a:t>
            </a:r>
            <a:r>
              <a:rPr lang="en-US" b="1" dirty="0" smtClean="0"/>
              <a:t>	98.1 			MALE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3 </a:t>
            </a:r>
            <a:r>
              <a:rPr lang="en-US" b="1" dirty="0" smtClean="0"/>
              <a:t>	101.4 			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all rows or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Extract all the rows</a:t>
            </a:r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/>
              <a:t>pt_data</a:t>
            </a:r>
            <a:r>
              <a:rPr lang="en-US" b="1" dirty="0"/>
              <a:t>[, 1]</a:t>
            </a:r>
          </a:p>
          <a:p>
            <a:pPr marL="0" indent="0">
              <a:buNone/>
            </a:pPr>
            <a:r>
              <a:rPr lang="nl-NL" b="1" dirty="0"/>
              <a:t>[1] "John Doe" "Jane Doe" "Steve </a:t>
            </a:r>
            <a:r>
              <a:rPr lang="nl-NL" b="1" dirty="0" smtClean="0"/>
              <a:t>Graves“</a:t>
            </a:r>
          </a:p>
          <a:p>
            <a:endParaRPr lang="nl-NL" b="1" dirty="0"/>
          </a:p>
          <a:p>
            <a:r>
              <a:rPr lang="en-US" b="1" dirty="0" smtClean="0"/>
              <a:t>Extract all the columns</a:t>
            </a:r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/>
              <a:t>pt_data</a:t>
            </a:r>
            <a:r>
              <a:rPr lang="en-US" b="1" dirty="0"/>
              <a:t>[1, ]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subject_name</a:t>
            </a:r>
            <a:r>
              <a:rPr lang="en-US" b="1" dirty="0" smtClean="0"/>
              <a:t> 	temperature 	</a:t>
            </a:r>
            <a:r>
              <a:rPr lang="en-US" b="1" dirty="0" err="1" smtClean="0"/>
              <a:t>flu_status</a:t>
            </a:r>
            <a:r>
              <a:rPr lang="en-US" b="1" dirty="0" smtClean="0"/>
              <a:t> 	gender 	blood 	symptoms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1 </a:t>
            </a:r>
            <a:r>
              <a:rPr lang="en-US" b="1" dirty="0" smtClean="0"/>
              <a:t>	John </a:t>
            </a:r>
            <a:r>
              <a:rPr lang="en-US" b="1" dirty="0"/>
              <a:t>Doe </a:t>
            </a:r>
            <a:r>
              <a:rPr lang="en-US" b="1" dirty="0" smtClean="0"/>
              <a:t>		98.1 		FALSE 	MALE 	O 	SEVERE</a:t>
            </a:r>
          </a:p>
          <a:p>
            <a:endParaRPr lang="en-US" b="1" dirty="0"/>
          </a:p>
          <a:p>
            <a:r>
              <a:rPr lang="en-US" b="1" dirty="0" smtClean="0"/>
              <a:t>Extract everything</a:t>
            </a:r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/>
              <a:t>pt_data</a:t>
            </a:r>
            <a:r>
              <a:rPr lang="en-US" b="1" dirty="0"/>
              <a:t>[ , ]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subject_name</a:t>
            </a:r>
            <a:r>
              <a:rPr lang="en-US" b="1" dirty="0" smtClean="0"/>
              <a:t> 	temperature 	</a:t>
            </a:r>
            <a:r>
              <a:rPr lang="en-US" b="1" dirty="0" err="1" smtClean="0"/>
              <a:t>flu_status</a:t>
            </a:r>
            <a:r>
              <a:rPr lang="en-US" b="1" dirty="0" smtClean="0"/>
              <a:t> 	gender 	blood 	symptoms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1 </a:t>
            </a:r>
            <a:r>
              <a:rPr lang="en-US" b="1" dirty="0" smtClean="0"/>
              <a:t>	John </a:t>
            </a:r>
            <a:r>
              <a:rPr lang="en-US" b="1" dirty="0"/>
              <a:t>Doe </a:t>
            </a:r>
            <a:r>
              <a:rPr lang="en-US" b="1" dirty="0" smtClean="0"/>
              <a:t>		98.1 		FALSE 	MALE 	O 	SEVERE</a:t>
            </a:r>
            <a:endParaRPr lang="en-US" b="1" dirty="0"/>
          </a:p>
          <a:p>
            <a:pPr marL="0" indent="0">
              <a:buNone/>
            </a:pPr>
            <a:r>
              <a:rPr lang="de-DE" b="1" dirty="0"/>
              <a:t>2 </a:t>
            </a:r>
            <a:r>
              <a:rPr lang="de-DE" b="1" dirty="0" smtClean="0"/>
              <a:t>	Jane </a:t>
            </a:r>
            <a:r>
              <a:rPr lang="de-DE" b="1" dirty="0"/>
              <a:t>Doe </a:t>
            </a:r>
            <a:r>
              <a:rPr lang="de-DE" b="1" dirty="0" smtClean="0"/>
              <a:t>		98.6 		FALSE 	FEMALE 	AB 	MILD</a:t>
            </a:r>
            <a:endParaRPr lang="de-DE" b="1" dirty="0"/>
          </a:p>
          <a:p>
            <a:pPr marL="0" indent="0">
              <a:buNone/>
            </a:pPr>
            <a:r>
              <a:rPr lang="en-US" b="1" dirty="0"/>
              <a:t>3 </a:t>
            </a:r>
            <a:r>
              <a:rPr lang="en-US" b="1" dirty="0" smtClean="0"/>
              <a:t>	Steve </a:t>
            </a:r>
            <a:r>
              <a:rPr lang="en-US" b="1" dirty="0"/>
              <a:t>Graves </a:t>
            </a:r>
            <a:r>
              <a:rPr lang="en-US" b="1" dirty="0" smtClean="0"/>
              <a:t>	101.4 		TRUE 	MALE 	A 	MODERATE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30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columns can be accessed by </a:t>
            </a:r>
            <a:r>
              <a:rPr lang="en-US" dirty="0" smtClean="0"/>
              <a:t>name</a:t>
            </a:r>
          </a:p>
          <a:p>
            <a:r>
              <a:rPr lang="en-US" dirty="0"/>
              <a:t>negative signs can be used to exclude rows or </a:t>
            </a:r>
            <a:r>
              <a:rPr lang="en-US" dirty="0" smtClean="0"/>
              <a:t>columns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&gt; </a:t>
            </a:r>
            <a:r>
              <a:rPr lang="it-IT" b="1" dirty="0"/>
              <a:t>pt_data[c(1, 3), c("temperature", "gender")]</a:t>
            </a:r>
          </a:p>
          <a:p>
            <a:pPr marL="0" indent="0">
              <a:buNone/>
            </a:pPr>
            <a:r>
              <a:rPr lang="en-US" dirty="0"/>
              <a:t>Is equivalent to: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pt_data</a:t>
            </a:r>
            <a:r>
              <a:rPr lang="en-US" b="1" dirty="0"/>
              <a:t>[-2, c(-1, -3, -5, -6)]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02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Matrixes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Matrix: two-dimensional table, can contain one type of data</a:t>
            </a:r>
          </a:p>
          <a:p>
            <a:r>
              <a:rPr lang="en-US" dirty="0" smtClean="0"/>
              <a:t>Create matrix:</a:t>
            </a:r>
          </a:p>
          <a:p>
            <a:pPr marL="0" indent="0">
              <a:buNone/>
            </a:pPr>
            <a:r>
              <a:rPr lang="fr-FR" sz="2000" b="1" dirty="0"/>
              <a:t>&gt; m &lt;- matrix(c(1, 2, 3, 4), </a:t>
            </a:r>
            <a:r>
              <a:rPr lang="fr-FR" sz="2000" b="1" dirty="0" err="1"/>
              <a:t>nrow</a:t>
            </a:r>
            <a:r>
              <a:rPr lang="fr-FR" sz="2000" b="1" dirty="0"/>
              <a:t> = 2)</a:t>
            </a:r>
          </a:p>
          <a:p>
            <a:pPr marL="0" indent="0">
              <a:buNone/>
            </a:pPr>
            <a:r>
              <a:rPr lang="en-US" sz="2000" b="1" dirty="0"/>
              <a:t>&gt; m</a:t>
            </a:r>
          </a:p>
          <a:p>
            <a:pPr marL="0" indent="0">
              <a:buNone/>
            </a:pPr>
            <a:r>
              <a:rPr lang="en-US" sz="2000" b="1" dirty="0" smtClean="0"/>
              <a:t>	[,</a:t>
            </a:r>
            <a:r>
              <a:rPr lang="en-US" sz="2000" b="1" dirty="0"/>
              <a:t>1] </a:t>
            </a:r>
            <a:r>
              <a:rPr lang="en-US" sz="2000" b="1" dirty="0" smtClean="0"/>
              <a:t>	[,</a:t>
            </a:r>
            <a:r>
              <a:rPr lang="en-US" sz="2000" b="1" dirty="0"/>
              <a:t>2]</a:t>
            </a:r>
          </a:p>
          <a:p>
            <a:pPr marL="0" indent="0">
              <a:buNone/>
            </a:pPr>
            <a:r>
              <a:rPr lang="en-US" sz="2000" b="1" dirty="0"/>
              <a:t>[1,] </a:t>
            </a:r>
            <a:r>
              <a:rPr lang="en-US" sz="2000" b="1" dirty="0" smtClean="0"/>
              <a:t>	1 	3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[2,] </a:t>
            </a:r>
            <a:r>
              <a:rPr lang="en-US" sz="2000" b="1" dirty="0" smtClean="0"/>
              <a:t>	2 	4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7482" y="2241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29325" y="2762811"/>
            <a:ext cx="45869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&gt; m &lt;- matrix(c(1, 2, 3, 4), </a:t>
            </a:r>
            <a:r>
              <a:rPr lang="en-US" sz="2400" b="1" dirty="0" err="1"/>
              <a:t>ncol</a:t>
            </a:r>
            <a:r>
              <a:rPr lang="en-US" sz="2400" b="1" dirty="0"/>
              <a:t> = 2)</a:t>
            </a:r>
          </a:p>
          <a:p>
            <a:r>
              <a:rPr lang="en-US" sz="2400" b="1" dirty="0"/>
              <a:t>&gt; m</a:t>
            </a:r>
          </a:p>
          <a:p>
            <a:r>
              <a:rPr lang="en-US" sz="2400" b="1" dirty="0" smtClean="0"/>
              <a:t>	[,</a:t>
            </a:r>
            <a:r>
              <a:rPr lang="en-US" sz="2400" b="1" dirty="0"/>
              <a:t>1] </a:t>
            </a:r>
            <a:r>
              <a:rPr lang="en-US" sz="2400" b="1" dirty="0" smtClean="0"/>
              <a:t>	[,</a:t>
            </a:r>
            <a:r>
              <a:rPr lang="en-US" sz="2400" b="1" dirty="0"/>
              <a:t>2]</a:t>
            </a:r>
          </a:p>
          <a:p>
            <a:r>
              <a:rPr lang="en-US" sz="2400" b="1" dirty="0"/>
              <a:t>[1,] </a:t>
            </a:r>
            <a:r>
              <a:rPr lang="en-US" sz="2400" b="1" dirty="0" smtClean="0"/>
              <a:t>	1 	3</a:t>
            </a:r>
            <a:endParaRPr lang="en-US" sz="2400" b="1" dirty="0"/>
          </a:p>
          <a:p>
            <a:r>
              <a:rPr lang="en-US" sz="2400" b="1" dirty="0"/>
              <a:t>[2,] </a:t>
            </a:r>
            <a:r>
              <a:rPr lang="en-US" sz="2400" b="1" dirty="0" smtClean="0"/>
              <a:t>	2 	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9465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Column-major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parameter </a:t>
            </a:r>
            <a:r>
              <a:rPr lang="en-US" dirty="0" err="1" smtClean="0"/>
              <a:t>byrow</a:t>
            </a:r>
            <a:r>
              <a:rPr lang="en-US" dirty="0" smtClean="0"/>
              <a:t> = TRUE when creating matrix to override the default setting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Array </a:t>
            </a:r>
            <a:r>
              <a:rPr lang="en-US" dirty="0"/>
              <a:t>– multidimensional table of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175" y="2771775"/>
            <a:ext cx="44698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&gt; m &lt;- matrix(c(1, 2, 3, 4, 5, 6), </a:t>
            </a:r>
            <a:r>
              <a:rPr lang="fr-FR" sz="2000" b="1" dirty="0" err="1"/>
              <a:t>nrow</a:t>
            </a:r>
            <a:r>
              <a:rPr lang="fr-FR" sz="2000" b="1" dirty="0"/>
              <a:t> = 2)</a:t>
            </a:r>
          </a:p>
          <a:p>
            <a:r>
              <a:rPr lang="en-US" sz="2000" b="1" dirty="0"/>
              <a:t>&gt; m</a:t>
            </a:r>
          </a:p>
          <a:p>
            <a:r>
              <a:rPr lang="en-US" sz="2000" b="1" dirty="0" smtClean="0"/>
              <a:t>	[,</a:t>
            </a:r>
            <a:r>
              <a:rPr lang="en-US" sz="2000" b="1" dirty="0"/>
              <a:t>1] </a:t>
            </a:r>
            <a:r>
              <a:rPr lang="en-US" sz="2000" b="1" dirty="0" smtClean="0"/>
              <a:t>	[,</a:t>
            </a:r>
            <a:r>
              <a:rPr lang="en-US" sz="2000" b="1" dirty="0"/>
              <a:t>2] </a:t>
            </a:r>
            <a:r>
              <a:rPr lang="en-US" sz="2000" b="1" dirty="0" smtClean="0"/>
              <a:t>	[,</a:t>
            </a:r>
            <a:r>
              <a:rPr lang="en-US" sz="2000" b="1" dirty="0"/>
              <a:t>3]</a:t>
            </a:r>
          </a:p>
          <a:p>
            <a:r>
              <a:rPr lang="en-US" sz="2000" b="1" dirty="0"/>
              <a:t>[1,] </a:t>
            </a:r>
            <a:r>
              <a:rPr lang="en-US" sz="2000" b="1" dirty="0" smtClean="0"/>
              <a:t>	1 	3 	5</a:t>
            </a:r>
            <a:endParaRPr lang="en-US" sz="2000" b="1" dirty="0"/>
          </a:p>
          <a:p>
            <a:r>
              <a:rPr lang="en-US" sz="2000" b="1" dirty="0"/>
              <a:t>[2,] </a:t>
            </a:r>
            <a:r>
              <a:rPr lang="en-US" sz="2000" b="1" dirty="0" smtClean="0"/>
              <a:t>	2 	4 	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1675" y="2771775"/>
            <a:ext cx="43600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&gt; m &lt;- matrix(c(1, 2, 3, 4, 5, 6), </a:t>
            </a:r>
            <a:r>
              <a:rPr lang="en-US" sz="2000" b="1" dirty="0" err="1"/>
              <a:t>ncol</a:t>
            </a:r>
            <a:r>
              <a:rPr lang="en-US" sz="2000" b="1" dirty="0"/>
              <a:t> = 2)</a:t>
            </a:r>
          </a:p>
          <a:p>
            <a:r>
              <a:rPr lang="en-US" sz="2000" b="1" dirty="0"/>
              <a:t>&gt; m</a:t>
            </a:r>
          </a:p>
          <a:p>
            <a:r>
              <a:rPr lang="en-US" sz="2000" b="1" dirty="0" smtClean="0"/>
              <a:t>	[,</a:t>
            </a:r>
            <a:r>
              <a:rPr lang="en-US" sz="2000" b="1" dirty="0"/>
              <a:t>1] </a:t>
            </a:r>
            <a:r>
              <a:rPr lang="en-US" sz="2000" b="1" dirty="0" smtClean="0"/>
              <a:t>	[,</a:t>
            </a:r>
            <a:r>
              <a:rPr lang="en-US" sz="2000" b="1" dirty="0"/>
              <a:t>2]</a:t>
            </a:r>
          </a:p>
          <a:p>
            <a:r>
              <a:rPr lang="en-US" sz="2000" b="1" dirty="0"/>
              <a:t>[1,] </a:t>
            </a:r>
            <a:r>
              <a:rPr lang="en-US" sz="2000" b="1" dirty="0" smtClean="0"/>
              <a:t>	1 	4</a:t>
            </a:r>
          </a:p>
          <a:p>
            <a:r>
              <a:rPr lang="en-US" sz="2000" b="1" dirty="0"/>
              <a:t>[2,] </a:t>
            </a:r>
            <a:r>
              <a:rPr lang="en-US" sz="2000" b="1" dirty="0" smtClean="0"/>
              <a:t>	2 	5</a:t>
            </a:r>
            <a:endParaRPr lang="en-US" sz="2000" b="1" dirty="0"/>
          </a:p>
          <a:p>
            <a:r>
              <a:rPr lang="en-US" sz="2000" b="1" dirty="0"/>
              <a:t>[3,] </a:t>
            </a:r>
            <a:r>
              <a:rPr lang="en-US" sz="2000" b="1" dirty="0" smtClean="0"/>
              <a:t>	3 	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1341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data with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Saving, loading, and removing R data structures</a:t>
            </a:r>
          </a:p>
          <a:p>
            <a:r>
              <a:rPr lang="en-US" dirty="0" smtClean="0"/>
              <a:t>Save() function: writes one or more R data structures to the location specified by the file parameter.</a:t>
            </a:r>
          </a:p>
          <a:p>
            <a:r>
              <a:rPr lang="en-US" dirty="0" smtClean="0"/>
              <a:t>R data files have .</a:t>
            </a:r>
            <a:r>
              <a:rPr lang="en-US" dirty="0" err="1" smtClean="0"/>
              <a:t>Rdata</a:t>
            </a:r>
            <a:r>
              <a:rPr lang="en-US" dirty="0" smtClean="0"/>
              <a:t> extension.</a:t>
            </a:r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pl-PL" b="1" dirty="0" smtClean="0"/>
              <a:t>save(x</a:t>
            </a:r>
            <a:r>
              <a:rPr lang="pl-PL" b="1" dirty="0"/>
              <a:t>, y, z, file = "mydata.RData</a:t>
            </a:r>
            <a:r>
              <a:rPr lang="pl-PL" b="1" dirty="0" smtClean="0"/>
              <a:t>")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&gt; load</a:t>
            </a:r>
            <a:r>
              <a:rPr lang="en-US" b="1" dirty="0"/>
              <a:t>("</a:t>
            </a:r>
            <a:r>
              <a:rPr lang="en-US" b="1" dirty="0" err="1"/>
              <a:t>mydata.RData</a:t>
            </a:r>
            <a:r>
              <a:rPr lang="en-US" b="1" dirty="0" smtClean="0"/>
              <a:t>")</a:t>
            </a:r>
          </a:p>
          <a:p>
            <a:r>
              <a:rPr lang="en-US" dirty="0" smtClean="0"/>
              <a:t>Note: Importing data can overwrite something in the workspace</a:t>
            </a:r>
          </a:p>
        </p:txBody>
      </p:sp>
    </p:spTree>
    <p:extLst>
      <p:ext uri="{BB962C8B-B14F-4D97-AF65-F5344CB8AC3E}">
        <p14:creationId xmlns:p14="http://schemas.microsoft.com/office/powerpoint/2010/main" val="58021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data for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largest portion of effort invested in ML</a:t>
            </a:r>
          </a:p>
          <a:p>
            <a:r>
              <a:rPr lang="en-US" dirty="0"/>
              <a:t>3 ways for data preparation and exploration</a:t>
            </a:r>
          </a:p>
          <a:p>
            <a:pPr lvl="1"/>
            <a:r>
              <a:rPr lang="en-US" dirty="0"/>
              <a:t>Basic data structures R uses to store data</a:t>
            </a:r>
          </a:p>
          <a:p>
            <a:pPr lvl="1"/>
            <a:r>
              <a:rPr lang="en-US" dirty="0"/>
              <a:t>Functions useful to get data in and out of R</a:t>
            </a:r>
          </a:p>
          <a:p>
            <a:pPr lvl="1"/>
            <a:r>
              <a:rPr lang="en-US" dirty="0"/>
              <a:t>Methods for understanding data in real-world dataset</a:t>
            </a:r>
          </a:p>
          <a:p>
            <a:r>
              <a:rPr lang="en-US" dirty="0"/>
              <a:t>Objectives of this chapter</a:t>
            </a:r>
          </a:p>
          <a:p>
            <a:pPr lvl="1"/>
            <a:r>
              <a:rPr lang="en-US" dirty="0"/>
              <a:t>How to use R’s basic data structures to store and extract data</a:t>
            </a:r>
          </a:p>
          <a:p>
            <a:pPr lvl="1"/>
            <a:r>
              <a:rPr lang="en-US" dirty="0"/>
              <a:t>Simple functions to get data into R from common source formats</a:t>
            </a:r>
          </a:p>
          <a:p>
            <a:pPr lvl="1"/>
            <a:r>
              <a:rPr lang="en-US" dirty="0"/>
              <a:t>Typical methods to understand and visualize complex data</a:t>
            </a:r>
          </a:p>
        </p:txBody>
      </p:sp>
    </p:spTree>
    <p:extLst>
      <p:ext uri="{BB962C8B-B14F-4D97-AF65-F5344CB8AC3E}">
        <p14:creationId xmlns:p14="http://schemas.microsoft.com/office/powerpoint/2010/main" val="1284898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Save.image</a:t>
            </a:r>
            <a:r>
              <a:rPr lang="en-US" dirty="0" smtClean="0"/>
              <a:t>() and ls()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ave.image</a:t>
            </a:r>
            <a:r>
              <a:rPr lang="en-US" dirty="0" smtClean="0"/>
              <a:t>(): write the entire session to a file</a:t>
            </a:r>
          </a:p>
          <a:p>
            <a:pPr lvl="1"/>
            <a:r>
              <a:rPr lang="en-US" dirty="0" smtClean="0"/>
              <a:t>Your session will be recreated next time automatically</a:t>
            </a:r>
          </a:p>
          <a:p>
            <a:r>
              <a:rPr lang="en-US" dirty="0"/>
              <a:t>l</a:t>
            </a:r>
            <a:r>
              <a:rPr lang="en-US" dirty="0" smtClean="0"/>
              <a:t>s(): returns a vector of all the data structures currently in the memory</a:t>
            </a:r>
          </a:p>
          <a:p>
            <a:pPr marL="0" indent="0">
              <a:buNone/>
            </a:pPr>
            <a:r>
              <a:rPr lang="en-US" b="1" dirty="0"/>
              <a:t>&gt; ls()</a:t>
            </a:r>
          </a:p>
          <a:p>
            <a:pPr marL="0" indent="0">
              <a:buNone/>
            </a:pPr>
            <a:r>
              <a:rPr lang="en-US" b="1" dirty="0"/>
              <a:t>[1] "blood" "</a:t>
            </a:r>
            <a:r>
              <a:rPr lang="en-US" b="1" dirty="0" err="1"/>
              <a:t>flu_status</a:t>
            </a:r>
            <a:r>
              <a:rPr lang="en-US" b="1" dirty="0"/>
              <a:t>" "gender" "m"</a:t>
            </a:r>
          </a:p>
          <a:p>
            <a:pPr marL="0" indent="0">
              <a:buNone/>
            </a:pPr>
            <a:r>
              <a:rPr lang="en-US" b="1" dirty="0"/>
              <a:t>[5] "</a:t>
            </a:r>
            <a:r>
              <a:rPr lang="en-US" b="1" dirty="0" err="1"/>
              <a:t>pt_data</a:t>
            </a:r>
            <a:r>
              <a:rPr lang="en-US" b="1" dirty="0"/>
              <a:t>" "</a:t>
            </a:r>
            <a:r>
              <a:rPr lang="en-US" b="1" dirty="0" err="1"/>
              <a:t>subject_name</a:t>
            </a:r>
            <a:r>
              <a:rPr lang="en-US" b="1" dirty="0"/>
              <a:t>" "subject1" "symptoms"</a:t>
            </a:r>
          </a:p>
          <a:p>
            <a:pPr marL="0" indent="0">
              <a:buNone/>
            </a:pPr>
            <a:r>
              <a:rPr lang="en-US" b="1" dirty="0"/>
              <a:t>[9] "temperature"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81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eliminate the m and </a:t>
            </a:r>
            <a:r>
              <a:rPr lang="en-US" dirty="0" smtClean="0"/>
              <a:t>subject1 objects:</a:t>
            </a:r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 smtClean="0"/>
              <a:t>rm</a:t>
            </a:r>
            <a:r>
              <a:rPr lang="en-US" b="1" dirty="0" smtClean="0"/>
              <a:t>(m</a:t>
            </a:r>
            <a:r>
              <a:rPr lang="en-US" b="1" dirty="0"/>
              <a:t>, subject1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/>
              <a:t>to clear the entire R </a:t>
            </a:r>
            <a:r>
              <a:rPr lang="en-US" dirty="0" smtClean="0"/>
              <a:t>session</a:t>
            </a:r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 smtClean="0"/>
              <a:t>rm</a:t>
            </a:r>
            <a:r>
              <a:rPr lang="en-US" b="1" dirty="0" smtClean="0"/>
              <a:t>(list=ls())</a:t>
            </a:r>
          </a:p>
          <a:p>
            <a:r>
              <a:rPr lang="en-US" dirty="0" smtClean="0"/>
              <a:t>Note: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will not </a:t>
            </a:r>
            <a:r>
              <a:rPr lang="en-US" dirty="0" smtClean="0"/>
              <a:t>be prompted </a:t>
            </a:r>
            <a:r>
              <a:rPr lang="en-US" dirty="0"/>
              <a:t>before your objects are removed</a:t>
            </a:r>
          </a:p>
        </p:txBody>
      </p:sp>
    </p:spTree>
    <p:extLst>
      <p:ext uri="{BB962C8B-B14F-4D97-AF65-F5344CB8AC3E}">
        <p14:creationId xmlns:p14="http://schemas.microsoft.com/office/powerpoint/2010/main" val="823115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and saving data from CSV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Tabular data file: structured in matrix form</a:t>
            </a:r>
          </a:p>
          <a:p>
            <a:pPr lvl="1"/>
            <a:r>
              <a:rPr lang="en-US" dirty="0" smtClean="0"/>
              <a:t>Line: example</a:t>
            </a:r>
          </a:p>
          <a:p>
            <a:pPr lvl="1"/>
            <a:r>
              <a:rPr lang="en-US" dirty="0" smtClean="0"/>
              <a:t>Delimiter: predefined symbol to separate feature values on each line</a:t>
            </a:r>
          </a:p>
          <a:p>
            <a:pPr lvl="1"/>
            <a:r>
              <a:rPr lang="en-US" dirty="0" smtClean="0"/>
              <a:t>Header line: the 1</a:t>
            </a:r>
            <a:r>
              <a:rPr lang="en-US" baseline="30000" dirty="0" smtClean="0"/>
              <a:t>st</a:t>
            </a:r>
            <a:r>
              <a:rPr lang="en-US" dirty="0" smtClean="0"/>
              <a:t> line listing the names of the columns of data</a:t>
            </a:r>
          </a:p>
          <a:p>
            <a:r>
              <a:rPr lang="en-US" dirty="0" smtClean="0"/>
              <a:t>CSV (Comma-Separated Values) file – most common tabular text file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subject_name,temperature,flu_status,gender,blood_type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John Doe,98.1,FALSE,MALE,O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Jane Doe,98.6,FALSE,FEMALE,AB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Steve Graves,101.4,TRUE,MALE,A</a:t>
            </a:r>
          </a:p>
        </p:txBody>
      </p:sp>
    </p:spTree>
    <p:extLst>
      <p:ext uri="{BB962C8B-B14F-4D97-AF65-F5344CB8AC3E}">
        <p14:creationId xmlns:p14="http://schemas.microsoft.com/office/powerpoint/2010/main" val="3656848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CSV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 smtClean="0"/>
              <a:t>pt_data</a:t>
            </a:r>
            <a:r>
              <a:rPr lang="en-US" b="1" dirty="0" smtClean="0"/>
              <a:t> </a:t>
            </a:r>
            <a:r>
              <a:rPr lang="en-US" b="1" dirty="0"/>
              <a:t>&lt;- read.csv("pt_data.csv", </a:t>
            </a:r>
            <a:r>
              <a:rPr lang="en-US" b="1" dirty="0" err="1"/>
              <a:t>stringsAsFactors</a:t>
            </a:r>
            <a:r>
              <a:rPr lang="en-US" b="1" dirty="0"/>
              <a:t> = FALSE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case of no header line in the CSV file</a:t>
            </a:r>
          </a:p>
          <a:p>
            <a:pPr marL="0" indent="0">
              <a:buNone/>
            </a:pPr>
            <a:r>
              <a:rPr lang="sv-SE" b="1" dirty="0"/>
              <a:t>&gt; mydata &lt;- read.csv("mydata.csv", stringsAsFactors = FALSE,</a:t>
            </a:r>
          </a:p>
          <a:p>
            <a:pPr marL="0" indent="0">
              <a:buNone/>
            </a:pPr>
            <a:r>
              <a:rPr lang="en-US" b="1" dirty="0"/>
              <a:t>header = FALSE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r</a:t>
            </a:r>
            <a:r>
              <a:rPr lang="en-US" dirty="0" err="1" smtClean="0"/>
              <a:t>ead.table</a:t>
            </a:r>
            <a:r>
              <a:rPr lang="en-US" dirty="0" smtClean="0"/>
              <a:t>() function: read tabular data in different forms</a:t>
            </a:r>
          </a:p>
          <a:p>
            <a:r>
              <a:rPr lang="en-US" dirty="0" smtClean="0"/>
              <a:t>Tab-Separated Values (TSV)</a:t>
            </a:r>
          </a:p>
          <a:p>
            <a:r>
              <a:rPr lang="en-US" dirty="0" smtClean="0"/>
              <a:t>To save a data frame to a CSV file</a:t>
            </a:r>
          </a:p>
          <a:p>
            <a:pPr marL="0" indent="0">
              <a:buNone/>
            </a:pPr>
            <a:r>
              <a:rPr lang="en-US" b="1" dirty="0"/>
              <a:t>&gt; write.csv(</a:t>
            </a:r>
            <a:r>
              <a:rPr lang="en-US" b="1" dirty="0" err="1"/>
              <a:t>pt_data</a:t>
            </a:r>
            <a:r>
              <a:rPr lang="en-US" b="1" dirty="0"/>
              <a:t>, file = "pt_data.csv", </a:t>
            </a:r>
            <a:r>
              <a:rPr lang="en-US" b="1" dirty="0" err="1"/>
              <a:t>row.names</a:t>
            </a:r>
            <a:r>
              <a:rPr lang="en-US" b="1" dirty="0"/>
              <a:t> = FALSE)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04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and understanding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data about used cars: usedcars.csv (downloadable from </a:t>
            </a:r>
            <a:r>
              <a:rPr lang="en-US" dirty="0" err="1" smtClean="0"/>
              <a:t>Packt</a:t>
            </a:r>
            <a:r>
              <a:rPr lang="en-US" dirty="0" smtClean="0"/>
              <a:t> web site)</a:t>
            </a:r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 smtClean="0"/>
              <a:t>usedcars</a:t>
            </a:r>
            <a:r>
              <a:rPr lang="en-US" b="1" dirty="0" smtClean="0"/>
              <a:t> </a:t>
            </a:r>
            <a:r>
              <a:rPr lang="en-US" b="1" dirty="0"/>
              <a:t>&lt;- read.csv("usedcars.csv", </a:t>
            </a:r>
            <a:r>
              <a:rPr lang="en-US" b="1" dirty="0" err="1"/>
              <a:t>stringsAsFactors</a:t>
            </a:r>
            <a:r>
              <a:rPr lang="en-US" b="1" dirty="0"/>
              <a:t> = FALSE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Exploring the structure of data</a:t>
            </a:r>
          </a:p>
          <a:p>
            <a:pPr lvl="1"/>
            <a:r>
              <a:rPr lang="en-US" dirty="0" smtClean="0"/>
              <a:t>Data dictionary – document describing dataset’s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83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data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tr</a:t>
            </a:r>
            <a:r>
              <a:rPr lang="en-US" dirty="0" smtClean="0"/>
              <a:t>() function: display the structure of R data structures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str</a:t>
            </a:r>
            <a:r>
              <a:rPr lang="en-US" b="1" dirty="0"/>
              <a:t>(</a:t>
            </a:r>
            <a:r>
              <a:rPr lang="en-US" b="1" dirty="0" err="1"/>
              <a:t>usedcars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'</a:t>
            </a:r>
            <a:r>
              <a:rPr lang="en-US" b="1" dirty="0" err="1"/>
              <a:t>data.frame</a:t>
            </a:r>
            <a:r>
              <a:rPr lang="en-US" b="1" dirty="0"/>
              <a:t>': </a:t>
            </a:r>
            <a:r>
              <a:rPr lang="en-US" b="1" dirty="0" smtClean="0"/>
              <a:t>150 </a:t>
            </a:r>
            <a:r>
              <a:rPr lang="en-US" b="1" dirty="0"/>
              <a:t>obs. of 6 variables:</a:t>
            </a:r>
          </a:p>
          <a:p>
            <a:pPr marL="0" indent="0">
              <a:buNone/>
            </a:pPr>
            <a:r>
              <a:rPr lang="en-US" b="1" dirty="0"/>
              <a:t>$ year : </a:t>
            </a:r>
            <a:r>
              <a:rPr lang="en-US" b="1" dirty="0" err="1"/>
              <a:t>int</a:t>
            </a:r>
            <a:r>
              <a:rPr lang="en-US" b="1" dirty="0"/>
              <a:t> 2011 2011 2011 2011 ...</a:t>
            </a:r>
          </a:p>
          <a:p>
            <a:pPr marL="0" indent="0">
              <a:buNone/>
            </a:pPr>
            <a:r>
              <a:rPr lang="en-US" b="1" dirty="0"/>
              <a:t>$ model : </a:t>
            </a:r>
            <a:r>
              <a:rPr lang="en-US" b="1" dirty="0" err="1"/>
              <a:t>chr</a:t>
            </a:r>
            <a:r>
              <a:rPr lang="en-US" b="1" dirty="0"/>
              <a:t> "SEL" "SEL" "SEL" "SEL" ...</a:t>
            </a:r>
          </a:p>
          <a:p>
            <a:pPr marL="0" indent="0">
              <a:buNone/>
            </a:pPr>
            <a:r>
              <a:rPr lang="en-US" b="1" dirty="0"/>
              <a:t>$ price : </a:t>
            </a:r>
            <a:r>
              <a:rPr lang="en-US" b="1" dirty="0" err="1"/>
              <a:t>int</a:t>
            </a:r>
            <a:r>
              <a:rPr lang="en-US" b="1" dirty="0"/>
              <a:t> 21992 20995 19995 17809 ...</a:t>
            </a:r>
          </a:p>
          <a:p>
            <a:pPr marL="0" indent="0">
              <a:buNone/>
            </a:pPr>
            <a:r>
              <a:rPr lang="en-US" b="1" dirty="0"/>
              <a:t>$ mileage : </a:t>
            </a:r>
            <a:r>
              <a:rPr lang="en-US" b="1" dirty="0" err="1"/>
              <a:t>int</a:t>
            </a:r>
            <a:r>
              <a:rPr lang="en-US" b="1" dirty="0"/>
              <a:t> 7413 10926 7351 11613 ...</a:t>
            </a:r>
          </a:p>
          <a:p>
            <a:pPr marL="0" indent="0">
              <a:buNone/>
            </a:pPr>
            <a:r>
              <a:rPr lang="en-US" b="1" dirty="0"/>
              <a:t>$ color : </a:t>
            </a:r>
            <a:r>
              <a:rPr lang="en-US" b="1" dirty="0" err="1"/>
              <a:t>chr</a:t>
            </a:r>
            <a:r>
              <a:rPr lang="en-US" b="1" dirty="0"/>
              <a:t> "Yellow" "Gray" "Silver" "Gray" ...</a:t>
            </a:r>
          </a:p>
          <a:p>
            <a:pPr marL="0" indent="0">
              <a:buNone/>
            </a:pPr>
            <a:r>
              <a:rPr lang="it-IT" b="1" dirty="0"/>
              <a:t>$ transmission: chr "AUTO" "AUTO" "AUTO" "AUTO" </a:t>
            </a:r>
            <a:r>
              <a:rPr lang="it-IT" b="1" dirty="0" smtClean="0"/>
              <a:t>...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Caution about feature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08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numeric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Summary statistics</a:t>
            </a:r>
          </a:p>
          <a:p>
            <a:pPr marL="0" indent="0">
              <a:buNone/>
            </a:pPr>
            <a:r>
              <a:rPr lang="en-US" b="1" dirty="0"/>
              <a:t>&gt; summary(</a:t>
            </a:r>
            <a:r>
              <a:rPr lang="en-US" b="1" dirty="0" err="1"/>
              <a:t>usedcars$year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Min. </a:t>
            </a:r>
            <a:r>
              <a:rPr lang="en-US" b="1" dirty="0" smtClean="0"/>
              <a:t>	1st </a:t>
            </a:r>
            <a:r>
              <a:rPr lang="en-US" b="1" dirty="0"/>
              <a:t>Qu. </a:t>
            </a:r>
            <a:r>
              <a:rPr lang="en-US" b="1" dirty="0" smtClean="0"/>
              <a:t>	Median 	Mean 	3rd </a:t>
            </a:r>
            <a:r>
              <a:rPr lang="en-US" b="1" dirty="0"/>
              <a:t>Qu. </a:t>
            </a:r>
            <a:r>
              <a:rPr lang="en-US" b="1" dirty="0" smtClean="0"/>
              <a:t>	Max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2000 	2008 	2009 	2009 	2010 	2012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&gt; summary(</a:t>
            </a:r>
            <a:r>
              <a:rPr lang="en-US" b="1" dirty="0" err="1"/>
              <a:t>usedcars</a:t>
            </a:r>
            <a:r>
              <a:rPr lang="en-US" b="1" dirty="0"/>
              <a:t>[c("price", "mileage")])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price 	        mileage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Min. </a:t>
            </a:r>
            <a:r>
              <a:rPr lang="en-US" b="1" dirty="0" smtClean="0"/>
              <a:t>	: </a:t>
            </a:r>
            <a:r>
              <a:rPr lang="en-US" b="1" dirty="0"/>
              <a:t>3800 </a:t>
            </a:r>
            <a:r>
              <a:rPr lang="en-US" b="1" dirty="0" smtClean="0"/>
              <a:t>	Min</a:t>
            </a:r>
            <a:r>
              <a:rPr lang="en-US" b="1" dirty="0"/>
              <a:t>. </a:t>
            </a:r>
            <a:r>
              <a:rPr lang="en-US" b="1" dirty="0" smtClean="0"/>
              <a:t>	: </a:t>
            </a:r>
            <a:r>
              <a:rPr lang="en-US" b="1" dirty="0"/>
              <a:t>4867</a:t>
            </a:r>
          </a:p>
          <a:p>
            <a:pPr marL="0" indent="0">
              <a:buNone/>
            </a:pPr>
            <a:r>
              <a:rPr lang="en-US" b="1" dirty="0"/>
              <a:t>1st Qu</a:t>
            </a:r>
            <a:r>
              <a:rPr lang="en-US" b="1" dirty="0" smtClean="0"/>
              <a:t>.:	10995 	1st </a:t>
            </a:r>
            <a:r>
              <a:rPr lang="en-US" b="1" dirty="0"/>
              <a:t>Qu</a:t>
            </a:r>
            <a:r>
              <a:rPr lang="en-US" b="1" dirty="0" smtClean="0"/>
              <a:t>.	: </a:t>
            </a:r>
            <a:r>
              <a:rPr lang="en-US" b="1" dirty="0"/>
              <a:t>27200</a:t>
            </a:r>
          </a:p>
          <a:p>
            <a:pPr marL="0" indent="0">
              <a:buNone/>
            </a:pPr>
            <a:r>
              <a:rPr lang="en-US" b="1" dirty="0"/>
              <a:t>Median </a:t>
            </a:r>
            <a:r>
              <a:rPr lang="en-US" b="1" dirty="0" smtClean="0"/>
              <a:t>	:</a:t>
            </a:r>
            <a:r>
              <a:rPr lang="en-US" b="1" dirty="0"/>
              <a:t>13592 </a:t>
            </a:r>
            <a:r>
              <a:rPr lang="en-US" b="1" dirty="0" smtClean="0"/>
              <a:t>	Median 	: </a:t>
            </a:r>
            <a:r>
              <a:rPr lang="en-US" b="1" dirty="0"/>
              <a:t>36385</a:t>
            </a:r>
          </a:p>
          <a:p>
            <a:pPr marL="0" indent="0">
              <a:buNone/>
            </a:pPr>
            <a:r>
              <a:rPr lang="en-US" b="1" dirty="0"/>
              <a:t>Mean </a:t>
            </a:r>
            <a:r>
              <a:rPr lang="en-US" b="1" dirty="0" smtClean="0"/>
              <a:t>	:</a:t>
            </a:r>
            <a:r>
              <a:rPr lang="en-US" b="1" dirty="0"/>
              <a:t>12962 </a:t>
            </a:r>
            <a:r>
              <a:rPr lang="en-US" b="1" dirty="0" smtClean="0"/>
              <a:t>	Mean 	: </a:t>
            </a:r>
            <a:r>
              <a:rPr lang="en-US" b="1" dirty="0"/>
              <a:t>44261</a:t>
            </a:r>
          </a:p>
          <a:p>
            <a:pPr marL="0" indent="0">
              <a:buNone/>
            </a:pPr>
            <a:r>
              <a:rPr lang="fr-FR" b="1" dirty="0"/>
              <a:t>3rd </a:t>
            </a:r>
            <a:r>
              <a:rPr lang="fr-FR" b="1" dirty="0" err="1"/>
              <a:t>Qu</a:t>
            </a:r>
            <a:r>
              <a:rPr lang="fr-FR" b="1" dirty="0" smtClean="0"/>
              <a:t>.	:</a:t>
            </a:r>
            <a:r>
              <a:rPr lang="fr-FR" b="1" dirty="0"/>
              <a:t>14904 </a:t>
            </a:r>
            <a:r>
              <a:rPr lang="fr-FR" b="1" dirty="0" smtClean="0"/>
              <a:t>	3rd </a:t>
            </a:r>
            <a:r>
              <a:rPr lang="fr-FR" b="1" dirty="0" err="1"/>
              <a:t>Qu</a:t>
            </a:r>
            <a:r>
              <a:rPr lang="fr-FR" b="1" dirty="0" smtClean="0"/>
              <a:t>.	: </a:t>
            </a:r>
            <a:r>
              <a:rPr lang="fr-FR" b="1" dirty="0"/>
              <a:t>55125</a:t>
            </a:r>
          </a:p>
          <a:p>
            <a:pPr marL="0" indent="0">
              <a:buNone/>
            </a:pPr>
            <a:r>
              <a:rPr lang="en-US" b="1" dirty="0"/>
              <a:t>Max. </a:t>
            </a:r>
            <a:r>
              <a:rPr lang="en-US" b="1" dirty="0" smtClean="0"/>
              <a:t>	:</a:t>
            </a:r>
            <a:r>
              <a:rPr lang="en-US" b="1" dirty="0"/>
              <a:t>21992 </a:t>
            </a:r>
            <a:r>
              <a:rPr lang="en-US" b="1" dirty="0" smtClean="0"/>
              <a:t>	Max</a:t>
            </a:r>
            <a:r>
              <a:rPr lang="en-US" b="1" dirty="0"/>
              <a:t>. </a:t>
            </a:r>
            <a:r>
              <a:rPr lang="en-US" b="1" dirty="0" smtClean="0"/>
              <a:t>	:</a:t>
            </a:r>
            <a:r>
              <a:rPr lang="en-US" b="1" dirty="0"/>
              <a:t>151479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39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Measuring the central tendency – mean &amp; median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tendency – class of statistics to identify a value that falls in the middle of a set of data</a:t>
            </a:r>
          </a:p>
          <a:p>
            <a:r>
              <a:rPr lang="en-US" dirty="0" smtClean="0"/>
              <a:t>Mean – sum of all values divided by the # of values</a:t>
            </a:r>
          </a:p>
          <a:p>
            <a:pPr marL="0" indent="0">
              <a:buNone/>
            </a:pPr>
            <a:r>
              <a:rPr lang="en-US" b="1" dirty="0"/>
              <a:t>&gt; mean(c(36000, 44000, 56000))</a:t>
            </a:r>
          </a:p>
          <a:p>
            <a:pPr marL="0" indent="0">
              <a:buNone/>
            </a:pPr>
            <a:r>
              <a:rPr lang="en-US" b="1" dirty="0"/>
              <a:t>[1] </a:t>
            </a:r>
            <a:r>
              <a:rPr lang="en-US" b="1" dirty="0" smtClean="0"/>
              <a:t>45333.33</a:t>
            </a:r>
          </a:p>
          <a:p>
            <a:r>
              <a:rPr lang="en-US" dirty="0" smtClean="0"/>
              <a:t>Medium – value that occurs halfway through an ordered list of values</a:t>
            </a:r>
          </a:p>
          <a:p>
            <a:pPr marL="0" indent="0">
              <a:buNone/>
            </a:pPr>
            <a:r>
              <a:rPr lang="en-US" b="1" dirty="0"/>
              <a:t>&gt; median(c(36000, 44000, 56000))</a:t>
            </a:r>
          </a:p>
          <a:p>
            <a:pPr marL="0" indent="0">
              <a:buNone/>
            </a:pPr>
            <a:r>
              <a:rPr lang="en-US" b="1" dirty="0"/>
              <a:t>[1] 44000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78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Outliers – values atypically high or low</a:t>
            </a:r>
          </a:p>
          <a:p>
            <a:r>
              <a:rPr lang="en-US" dirty="0" smtClean="0"/>
              <a:t>Mean is sensitive to outliers</a:t>
            </a:r>
          </a:p>
          <a:p>
            <a:pPr lvl="1"/>
            <a:r>
              <a:rPr lang="en-US" dirty="0" smtClean="0"/>
              <a:t>If mean is much higher than medium, there might be some extremely high values</a:t>
            </a:r>
          </a:p>
          <a:p>
            <a:r>
              <a:rPr lang="en-US" dirty="0" smtClean="0"/>
              <a:t>Mean and medium tell us little about the diversity in the measurement</a:t>
            </a:r>
          </a:p>
          <a:p>
            <a:r>
              <a:rPr lang="en-US" dirty="0" smtClean="0"/>
              <a:t>The need to measure spread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83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spread – quartiles and the five-number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Spread of data – how tightly or loosely the values are spaced</a:t>
            </a:r>
          </a:p>
          <a:p>
            <a:pPr lvl="1"/>
            <a:r>
              <a:rPr lang="en-US" dirty="0" smtClean="0"/>
              <a:t>Provides a sense of the data’s highs and lows</a:t>
            </a:r>
          </a:p>
          <a:p>
            <a:pPr lvl="1"/>
            <a:r>
              <a:rPr lang="en-US" dirty="0" smtClean="0"/>
              <a:t>Whether most values are like or unlike the mean and medium</a:t>
            </a:r>
          </a:p>
          <a:p>
            <a:r>
              <a:rPr lang="en-US" dirty="0" smtClean="0"/>
              <a:t>Five-number summary – set of five statistics that roughly depict the spread of a feature’s values</a:t>
            </a:r>
          </a:p>
          <a:p>
            <a:pPr marL="0" indent="0">
              <a:buNone/>
            </a:pPr>
            <a:r>
              <a:rPr lang="en-US" sz="2400" dirty="0"/>
              <a:t>1. Minimum (Min</a:t>
            </a:r>
            <a:r>
              <a:rPr lang="en-US" sz="2400" dirty="0" smtClean="0"/>
              <a:t>.) – calculated by min() function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First quartile, or Q1 (1st Qu.)</a:t>
            </a:r>
          </a:p>
          <a:p>
            <a:pPr marL="0" indent="0">
              <a:buNone/>
            </a:pPr>
            <a:r>
              <a:rPr lang="en-US" sz="2400" dirty="0"/>
              <a:t>3. Median, or Q2 (Median)</a:t>
            </a:r>
          </a:p>
          <a:p>
            <a:pPr marL="0" indent="0">
              <a:buNone/>
            </a:pPr>
            <a:r>
              <a:rPr lang="en-US" sz="2400" dirty="0"/>
              <a:t>4. Third quartile, or Q3 (3rd Qu.)</a:t>
            </a:r>
          </a:p>
          <a:p>
            <a:pPr marL="0" indent="0">
              <a:buNone/>
            </a:pPr>
            <a:r>
              <a:rPr lang="en-US" sz="2400" dirty="0"/>
              <a:t>5. Maximum (Max</a:t>
            </a:r>
            <a:r>
              <a:rPr lang="en-US" sz="2400" dirty="0" smtClean="0"/>
              <a:t>.) – calculated by max() 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32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  <a:p>
            <a:r>
              <a:rPr lang="en-US" dirty="0"/>
              <a:t>Factors</a:t>
            </a:r>
          </a:p>
          <a:p>
            <a:r>
              <a:rPr lang="en-US" dirty="0"/>
              <a:t>Lists</a:t>
            </a:r>
          </a:p>
          <a:p>
            <a:r>
              <a:rPr lang="en-US" dirty="0"/>
              <a:t>Arrays</a:t>
            </a:r>
          </a:p>
          <a:p>
            <a:r>
              <a:rPr lang="en-US" dirty="0" err="1"/>
              <a:t>Matrics</a:t>
            </a:r>
            <a:endParaRPr lang="en-US" dirty="0"/>
          </a:p>
          <a:p>
            <a:r>
              <a:rPr lang="en-US" dirty="0"/>
              <a:t>Data frames</a:t>
            </a:r>
          </a:p>
        </p:txBody>
      </p:sp>
    </p:spTree>
    <p:extLst>
      <p:ext uri="{BB962C8B-B14F-4D97-AF65-F5344CB8AC3E}">
        <p14:creationId xmlns:p14="http://schemas.microsoft.com/office/powerpoint/2010/main" val="2617134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– span between the min and max</a:t>
            </a:r>
          </a:p>
          <a:p>
            <a:pPr marL="0" indent="0">
              <a:buNone/>
            </a:pPr>
            <a:r>
              <a:rPr lang="en-US" b="1" dirty="0"/>
              <a:t>&gt; range(</a:t>
            </a:r>
            <a:r>
              <a:rPr lang="en-US" b="1" dirty="0" err="1"/>
              <a:t>usedcars$price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[1] 3800 21992</a:t>
            </a:r>
          </a:p>
          <a:p>
            <a:pPr marL="0" indent="0">
              <a:buNone/>
            </a:pPr>
            <a:r>
              <a:rPr lang="en-US" b="1" dirty="0"/>
              <a:t>&gt; diff(range(</a:t>
            </a:r>
            <a:r>
              <a:rPr lang="en-US" b="1" dirty="0" err="1"/>
              <a:t>usedcars$price</a:t>
            </a:r>
            <a:r>
              <a:rPr lang="en-US" b="1" dirty="0"/>
              <a:t>))</a:t>
            </a:r>
          </a:p>
          <a:p>
            <a:pPr marL="0" indent="0">
              <a:buNone/>
            </a:pPr>
            <a:r>
              <a:rPr lang="en-US" b="1" dirty="0"/>
              <a:t>[1] </a:t>
            </a:r>
            <a:r>
              <a:rPr lang="en-US" b="1" dirty="0" smtClean="0"/>
              <a:t>18192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quartiles (Q1 &amp; Q3) – value below or above which one quarter of the values are found</a:t>
            </a:r>
          </a:p>
          <a:p>
            <a:r>
              <a:rPr lang="en-US" dirty="0" smtClean="0"/>
              <a:t>Q2 - medium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3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Quantiles – numbers that divide data into equally sized quantities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tertiles</a:t>
            </a:r>
            <a:r>
              <a:rPr lang="en-US" dirty="0" smtClean="0"/>
              <a:t> (3 parts), quartiles (4), quintiles (5), deciles (10), percentiles (100)</a:t>
            </a:r>
          </a:p>
          <a:p>
            <a:r>
              <a:rPr lang="en-US" dirty="0" smtClean="0"/>
              <a:t>IQR – Interquartile Range – difference between Q1 and Q3</a:t>
            </a:r>
          </a:p>
          <a:p>
            <a:pPr marL="0" indent="0">
              <a:buNone/>
            </a:pPr>
            <a:r>
              <a:rPr lang="en-US" b="1" dirty="0"/>
              <a:t>&gt; IQR(</a:t>
            </a:r>
            <a:r>
              <a:rPr lang="en-US" b="1" dirty="0" err="1"/>
              <a:t>usedcars$price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[1] </a:t>
            </a:r>
            <a:r>
              <a:rPr lang="en-US" b="1" dirty="0" smtClean="0"/>
              <a:t>3909.5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&gt; quantile(</a:t>
            </a:r>
            <a:r>
              <a:rPr lang="en-US" b="1" dirty="0" err="1"/>
              <a:t>usedcars$price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0% </a:t>
            </a:r>
            <a:r>
              <a:rPr lang="en-US" b="1" dirty="0" smtClean="0"/>
              <a:t>		25</a:t>
            </a:r>
            <a:r>
              <a:rPr lang="en-US" b="1" dirty="0"/>
              <a:t>% </a:t>
            </a:r>
            <a:r>
              <a:rPr lang="en-US" b="1" dirty="0" smtClean="0"/>
              <a:t>		50</a:t>
            </a:r>
            <a:r>
              <a:rPr lang="en-US" b="1" dirty="0"/>
              <a:t>% </a:t>
            </a:r>
            <a:r>
              <a:rPr lang="en-US" b="1" dirty="0" smtClean="0"/>
              <a:t>		75</a:t>
            </a:r>
            <a:r>
              <a:rPr lang="en-US" b="1" dirty="0"/>
              <a:t>% </a:t>
            </a:r>
            <a:r>
              <a:rPr lang="en-US" b="1" dirty="0" smtClean="0"/>
              <a:t>		100</a:t>
            </a:r>
            <a:r>
              <a:rPr lang="en-US" b="1" dirty="0"/>
              <a:t>%</a:t>
            </a:r>
          </a:p>
          <a:p>
            <a:pPr marL="0" indent="0">
              <a:buNone/>
            </a:pPr>
            <a:r>
              <a:rPr lang="en-US" b="1" dirty="0"/>
              <a:t>3800.0 </a:t>
            </a:r>
            <a:r>
              <a:rPr lang="en-US" b="1" dirty="0" smtClean="0"/>
              <a:t>	10995.0 	13591.5 	14904.5 	21992.0</a:t>
            </a:r>
          </a:p>
        </p:txBody>
      </p:sp>
    </p:spTree>
    <p:extLst>
      <p:ext uri="{BB962C8B-B14F-4D97-AF65-F5344CB8AC3E}">
        <p14:creationId xmlns:p14="http://schemas.microsoft.com/office/powerpoint/2010/main" val="3792028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Quantiles customized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&gt; quantile(</a:t>
            </a:r>
            <a:r>
              <a:rPr lang="en-US" b="1" dirty="0" err="1"/>
              <a:t>usedcars$price</a:t>
            </a:r>
            <a:r>
              <a:rPr lang="en-US" b="1" dirty="0"/>
              <a:t>, </a:t>
            </a:r>
            <a:r>
              <a:rPr lang="en-US" b="1" dirty="0" err="1"/>
              <a:t>probs</a:t>
            </a:r>
            <a:r>
              <a:rPr lang="en-US" b="1" dirty="0"/>
              <a:t> = c(0.01, 0.99))</a:t>
            </a:r>
          </a:p>
          <a:p>
            <a:pPr marL="0" indent="0">
              <a:buNone/>
            </a:pPr>
            <a:r>
              <a:rPr lang="en-US" b="1" dirty="0"/>
              <a:t>1% </a:t>
            </a:r>
            <a:r>
              <a:rPr lang="en-US" b="1" dirty="0" smtClean="0"/>
              <a:t>		99</a:t>
            </a:r>
            <a:r>
              <a:rPr lang="en-US" b="1" dirty="0"/>
              <a:t>%</a:t>
            </a:r>
          </a:p>
          <a:p>
            <a:pPr marL="0" indent="0">
              <a:buNone/>
            </a:pPr>
            <a:r>
              <a:rPr lang="en-US" b="1" dirty="0"/>
              <a:t>5428.69 </a:t>
            </a:r>
            <a:r>
              <a:rPr lang="en-US" b="1" dirty="0" smtClean="0"/>
              <a:t>	20505.00</a:t>
            </a:r>
          </a:p>
          <a:p>
            <a:endParaRPr lang="en-US" b="1" dirty="0"/>
          </a:p>
          <a:p>
            <a:r>
              <a:rPr lang="en-US" dirty="0" err="1" smtClean="0"/>
              <a:t>Seq</a:t>
            </a:r>
            <a:r>
              <a:rPr lang="en-US" dirty="0" smtClean="0"/>
              <a:t>() – generate vectors of evenly-spaced values</a:t>
            </a:r>
          </a:p>
          <a:p>
            <a:pPr marL="0" indent="0">
              <a:buNone/>
            </a:pPr>
            <a:r>
              <a:rPr lang="en-US" b="1" dirty="0"/>
              <a:t>&gt; quantile(</a:t>
            </a:r>
            <a:r>
              <a:rPr lang="en-US" b="1" dirty="0" err="1"/>
              <a:t>usedcars$price</a:t>
            </a:r>
            <a:r>
              <a:rPr lang="en-US" b="1" dirty="0"/>
              <a:t>, </a:t>
            </a:r>
            <a:r>
              <a:rPr lang="en-US" b="1" dirty="0" err="1"/>
              <a:t>seq</a:t>
            </a:r>
            <a:r>
              <a:rPr lang="en-US" b="1" dirty="0"/>
              <a:t>(from = 0, to = 1, by = 0.20))</a:t>
            </a:r>
          </a:p>
          <a:p>
            <a:pPr marL="0" indent="0">
              <a:buNone/>
            </a:pPr>
            <a:r>
              <a:rPr lang="en-US" b="1" dirty="0" smtClean="0"/>
              <a:t>0</a:t>
            </a:r>
            <a:r>
              <a:rPr lang="en-US" b="1" dirty="0"/>
              <a:t>% </a:t>
            </a:r>
            <a:r>
              <a:rPr lang="en-US" b="1" dirty="0" smtClean="0"/>
              <a:t>		20</a:t>
            </a:r>
            <a:r>
              <a:rPr lang="en-US" b="1" dirty="0"/>
              <a:t>% </a:t>
            </a:r>
            <a:r>
              <a:rPr lang="en-US" b="1" dirty="0" smtClean="0"/>
              <a:t>		40</a:t>
            </a:r>
            <a:r>
              <a:rPr lang="en-US" b="1" dirty="0"/>
              <a:t>% </a:t>
            </a:r>
            <a:r>
              <a:rPr lang="en-US" b="1" dirty="0" smtClean="0"/>
              <a:t>		60</a:t>
            </a:r>
            <a:r>
              <a:rPr lang="en-US" b="1" dirty="0"/>
              <a:t>% </a:t>
            </a:r>
            <a:r>
              <a:rPr lang="en-US" b="1" dirty="0" smtClean="0"/>
              <a:t>		80</a:t>
            </a:r>
            <a:r>
              <a:rPr lang="en-US" b="1" dirty="0"/>
              <a:t>% </a:t>
            </a:r>
            <a:r>
              <a:rPr lang="en-US" b="1" dirty="0" smtClean="0"/>
              <a:t>		100</a:t>
            </a:r>
            <a:r>
              <a:rPr lang="en-US" b="1" dirty="0"/>
              <a:t>%</a:t>
            </a:r>
          </a:p>
          <a:p>
            <a:pPr marL="0" indent="0">
              <a:buNone/>
            </a:pPr>
            <a:r>
              <a:rPr lang="en-US" b="1" dirty="0"/>
              <a:t>3800.0 </a:t>
            </a:r>
            <a:r>
              <a:rPr lang="en-US" b="1" dirty="0" smtClean="0"/>
              <a:t>	10759.4 	12993.8 	13992.0 	14999.0 	21992.0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3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numeric variables - boxplots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860"/>
            <a:ext cx="10515600" cy="4351338"/>
          </a:xfrm>
        </p:spPr>
        <p:txBody>
          <a:bodyPr/>
          <a:lstStyle/>
          <a:p>
            <a:r>
              <a:rPr lang="en-US" dirty="0" smtClean="0"/>
              <a:t>Box-and-whiskers plot</a:t>
            </a:r>
          </a:p>
          <a:p>
            <a:pPr marL="0" indent="0">
              <a:buNone/>
            </a:pPr>
            <a:r>
              <a:rPr lang="en-US" sz="2000" b="1" dirty="0"/>
              <a:t>&gt; boxplot(</a:t>
            </a:r>
            <a:r>
              <a:rPr lang="en-US" sz="2000" b="1" dirty="0" err="1"/>
              <a:t>usedcars$price</a:t>
            </a:r>
            <a:r>
              <a:rPr lang="en-US" sz="2000" b="1" dirty="0"/>
              <a:t>, main="Boxplot of Used Car Prices</a:t>
            </a:r>
            <a:r>
              <a:rPr lang="en-US" sz="2000" b="1" dirty="0" smtClean="0"/>
              <a:t>", </a:t>
            </a:r>
            <a:r>
              <a:rPr lang="en-US" sz="2000" b="1" dirty="0" err="1" smtClean="0"/>
              <a:t>ylab</a:t>
            </a:r>
            <a:r>
              <a:rPr lang="en-US" sz="2000" b="1" dirty="0"/>
              <a:t>="Price ($)")</a:t>
            </a:r>
          </a:p>
          <a:p>
            <a:pPr marL="0" indent="0">
              <a:buNone/>
            </a:pPr>
            <a:r>
              <a:rPr lang="en-US" sz="2000" b="1" dirty="0"/>
              <a:t>&gt; boxplot(</a:t>
            </a:r>
            <a:r>
              <a:rPr lang="en-US" sz="2000" b="1" dirty="0" err="1"/>
              <a:t>usedcars$mileage</a:t>
            </a:r>
            <a:r>
              <a:rPr lang="en-US" sz="2000" b="1" dirty="0"/>
              <a:t>, main="Boxplot of Used Car Mileage</a:t>
            </a:r>
            <a:r>
              <a:rPr lang="en-US" sz="2000" b="1" dirty="0" smtClean="0"/>
              <a:t>", </a:t>
            </a:r>
            <a:r>
              <a:rPr lang="en-US" sz="2000" b="1" dirty="0" err="1" smtClean="0"/>
              <a:t>ylab</a:t>
            </a:r>
            <a:r>
              <a:rPr lang="en-US" sz="2000" b="1" dirty="0"/>
              <a:t>="Odometer (mi.)")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928" y="2915850"/>
            <a:ext cx="7808259" cy="346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957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box-and-whiskers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sophisticated analyses, shape and size of the boxes can be used to compare data across several groups</a:t>
            </a:r>
          </a:p>
          <a:p>
            <a:r>
              <a:rPr lang="en-US" dirty="0" smtClean="0"/>
              <a:t>A convention only allows the whiskers to extend to a minimum or maximum of 1.5 times the IQR below Q1 or above Q3</a:t>
            </a:r>
          </a:p>
          <a:p>
            <a:r>
              <a:rPr lang="en-US" dirty="0" smtClean="0"/>
              <a:t>Outliers – any values beyond this threshold, denoted as circles or dots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66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numeric variables -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r>
              <a:rPr lang="en-US" dirty="0" smtClean="0"/>
              <a:t>Bins – predefined number of portions as containers for values</a:t>
            </a:r>
          </a:p>
          <a:p>
            <a:pPr lvl="1"/>
            <a:r>
              <a:rPr lang="en-US" dirty="0" smtClean="0"/>
              <a:t>Boxplot – # of values in bins are the same, widens or narrows the bins as necessary</a:t>
            </a:r>
          </a:p>
          <a:p>
            <a:pPr lvl="1"/>
            <a:r>
              <a:rPr lang="en-US" dirty="0" smtClean="0"/>
              <a:t>Histogram – bins have identical width, containing different # of values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&gt; </a:t>
            </a:r>
            <a:r>
              <a:rPr lang="en-US" sz="2400" b="1" dirty="0" err="1"/>
              <a:t>hist</a:t>
            </a:r>
            <a:r>
              <a:rPr lang="en-US" sz="2400" b="1" dirty="0"/>
              <a:t>(</a:t>
            </a:r>
            <a:r>
              <a:rPr lang="en-US" sz="2400" b="1" dirty="0" err="1"/>
              <a:t>usedcars$price</a:t>
            </a:r>
            <a:r>
              <a:rPr lang="en-US" sz="2400" b="1" dirty="0"/>
              <a:t>, main = "Histogram of Used Car Prices</a:t>
            </a:r>
            <a:r>
              <a:rPr lang="en-US" sz="2400" b="1" dirty="0" smtClean="0"/>
              <a:t>", </a:t>
            </a:r>
            <a:r>
              <a:rPr lang="en-US" sz="2400" b="1" dirty="0" err="1" smtClean="0"/>
              <a:t>xlab</a:t>
            </a:r>
            <a:r>
              <a:rPr lang="en-US" sz="2400" b="1" dirty="0" smtClean="0"/>
              <a:t> </a:t>
            </a:r>
            <a:r>
              <a:rPr lang="en-US" sz="2400" b="1" dirty="0"/>
              <a:t>= "Price ($)")</a:t>
            </a:r>
          </a:p>
          <a:p>
            <a:pPr marL="0" indent="0">
              <a:buNone/>
            </a:pPr>
            <a:r>
              <a:rPr lang="en-US" sz="2400" b="1" dirty="0"/>
              <a:t>&gt; </a:t>
            </a:r>
            <a:r>
              <a:rPr lang="en-US" sz="2400" b="1" dirty="0" err="1"/>
              <a:t>hist</a:t>
            </a:r>
            <a:r>
              <a:rPr lang="en-US" sz="2400" b="1" dirty="0"/>
              <a:t>(</a:t>
            </a:r>
            <a:r>
              <a:rPr lang="en-US" sz="2400" b="1" dirty="0" err="1"/>
              <a:t>usedcars$mileage</a:t>
            </a:r>
            <a:r>
              <a:rPr lang="en-US" sz="2400" b="1" dirty="0"/>
              <a:t>, main = "Histogram of Used Car Mileage</a:t>
            </a:r>
            <a:r>
              <a:rPr lang="en-US" sz="2400" b="1" dirty="0" smtClean="0"/>
              <a:t>", </a:t>
            </a:r>
            <a:r>
              <a:rPr lang="en-US" sz="2400" b="1" dirty="0" err="1" smtClean="0"/>
              <a:t>xlab</a:t>
            </a:r>
            <a:r>
              <a:rPr lang="en-US" sz="2400" b="1" dirty="0" smtClean="0"/>
              <a:t> </a:t>
            </a:r>
            <a:r>
              <a:rPr lang="en-US" sz="2400" b="1" dirty="0"/>
              <a:t>= "Odometer (mi.)")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91605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165" y="976286"/>
            <a:ext cx="9507422" cy="47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405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&amp; Skew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– count of values falling within each bin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ist</a:t>
            </a:r>
            <a:r>
              <a:rPr lang="en-US" dirty="0" smtClean="0"/>
              <a:t>() function attempts to identify a reasonable # of bins, can be </a:t>
            </a:r>
            <a:r>
              <a:rPr lang="en-US" dirty="0" err="1" smtClean="0"/>
              <a:t>overiden</a:t>
            </a:r>
            <a:r>
              <a:rPr lang="en-US" dirty="0" smtClean="0"/>
              <a:t> by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breaks</a:t>
            </a:r>
            <a:r>
              <a:rPr lang="en-US" dirty="0" smtClean="0"/>
              <a:t> parameter.</a:t>
            </a:r>
          </a:p>
          <a:p>
            <a:r>
              <a:rPr lang="en-US" dirty="0" smtClean="0"/>
              <a:t>Skew – histogram stretching to right/left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36" y="3856865"/>
            <a:ext cx="10521516" cy="163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09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numeric data – uniform &amp; normal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– how likely a value is to fall within various ranges</a:t>
            </a:r>
          </a:p>
          <a:p>
            <a:r>
              <a:rPr lang="en-US" dirty="0" smtClean="0"/>
              <a:t>Uniform distribution – all the values are equally likely to occur</a:t>
            </a:r>
          </a:p>
          <a:p>
            <a:r>
              <a:rPr lang="en-US" dirty="0" smtClean="0"/>
              <a:t>Normal distribution – when values grow less likely to occur as they are further away from both sides of the center bar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635" y="3842656"/>
            <a:ext cx="3826966" cy="19240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518" y="3842656"/>
            <a:ext cx="3824346" cy="192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6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Measuring spread – variance and standard deviation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351338"/>
          </a:xfrm>
        </p:spPr>
        <p:txBody>
          <a:bodyPr/>
          <a:lstStyle/>
          <a:p>
            <a:r>
              <a:rPr lang="en-US" dirty="0" smtClean="0"/>
              <a:t>Normal distribution can be defined with center and spread</a:t>
            </a:r>
          </a:p>
          <a:p>
            <a:pPr lvl="1"/>
            <a:r>
              <a:rPr lang="en-US" dirty="0" smtClean="0"/>
              <a:t>Center – mean</a:t>
            </a:r>
          </a:p>
          <a:p>
            <a:pPr lvl="1"/>
            <a:r>
              <a:rPr lang="en-US" dirty="0" smtClean="0"/>
              <a:t>Spread – standard deviation</a:t>
            </a:r>
          </a:p>
          <a:p>
            <a:r>
              <a:rPr lang="en-US" dirty="0" smtClean="0"/>
              <a:t>Variance – average of the squared differences between each value and the mean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Standard deviation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852" y="3622557"/>
            <a:ext cx="3913801" cy="913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280" y="5091367"/>
            <a:ext cx="4777886" cy="117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7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set of values called elements</a:t>
            </a:r>
          </a:p>
          <a:p>
            <a:r>
              <a:rPr lang="en-US" dirty="0"/>
              <a:t>All the elements must be of the same type</a:t>
            </a:r>
          </a:p>
          <a:p>
            <a:r>
              <a:rPr lang="en-US" dirty="0"/>
              <a:t>To determine the type of vector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,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r>
              <a:rPr lang="en-US" dirty="0">
                <a:cs typeface="Courier New" panose="02070309020205020404" pitchFamily="49" charset="0"/>
              </a:rPr>
              <a:t>E.g., diagnostic data of 3 patents</a:t>
            </a:r>
          </a:p>
          <a:p>
            <a:pPr marL="0" indent="0">
              <a:buNone/>
            </a:pPr>
            <a:r>
              <a:rPr lang="nl-NL" b="1" dirty="0"/>
              <a:t>&gt; subject_name &lt;- c("John Doe", "Jane Doe", "Steve Graves")</a:t>
            </a:r>
          </a:p>
          <a:p>
            <a:pPr marL="0" indent="0">
              <a:buNone/>
            </a:pPr>
            <a:r>
              <a:rPr lang="it-IT" b="1" dirty="0"/>
              <a:t>&gt; temperature &lt;- c(98.1, 98.6, 101.4)</a:t>
            </a:r>
          </a:p>
          <a:p>
            <a:pPr marL="0" indent="0">
              <a:buNone/>
            </a:pPr>
            <a:r>
              <a:rPr lang="da-DK" b="1" dirty="0"/>
              <a:t>&gt; flu_status &lt;- c(FALSE, FALSE, TRUE)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965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() &amp; </a:t>
            </a:r>
            <a:r>
              <a:rPr lang="en-US" dirty="0" err="1" smtClean="0"/>
              <a:t>sd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766"/>
            <a:ext cx="5159188" cy="4351338"/>
          </a:xfrm>
        </p:spPr>
        <p:txBody>
          <a:bodyPr/>
          <a:lstStyle/>
          <a:p>
            <a:r>
              <a:rPr lang="en-US" dirty="0" smtClean="0"/>
              <a:t>Variance – larger numbers indicate that data are spread more widely around the mean</a:t>
            </a:r>
          </a:p>
          <a:p>
            <a:r>
              <a:rPr lang="en-US" dirty="0" smtClean="0"/>
              <a:t>Standard deviation – </a:t>
            </a:r>
            <a:r>
              <a:rPr lang="en-US" dirty="0" smtClean="0"/>
              <a:t>on </a:t>
            </a:r>
            <a:r>
              <a:rPr lang="en-US" dirty="0" smtClean="0"/>
              <a:t>average, how much each value differs from the mean</a:t>
            </a:r>
          </a:p>
          <a:p>
            <a:r>
              <a:rPr lang="en-US" dirty="0" smtClean="0"/>
              <a:t>Population variance (divides by n)</a:t>
            </a:r>
          </a:p>
          <a:p>
            <a:r>
              <a:rPr lang="en-US" dirty="0" smtClean="0"/>
              <a:t>Sample variance (divides by n-1, used by 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90688"/>
            <a:ext cx="430893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&gt; </a:t>
            </a:r>
            <a:r>
              <a:rPr lang="en-US" sz="3200" b="1" dirty="0" err="1"/>
              <a:t>var</a:t>
            </a:r>
            <a:r>
              <a:rPr lang="en-US" sz="3200" b="1" dirty="0"/>
              <a:t>(</a:t>
            </a:r>
            <a:r>
              <a:rPr lang="en-US" sz="3200" b="1" dirty="0" err="1"/>
              <a:t>usedcars$price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[1] 9749892</a:t>
            </a:r>
          </a:p>
          <a:p>
            <a:r>
              <a:rPr lang="en-US" sz="3200" b="1" dirty="0"/>
              <a:t>&gt; </a:t>
            </a:r>
            <a:r>
              <a:rPr lang="en-US" sz="3200" b="1" dirty="0" err="1"/>
              <a:t>sd</a:t>
            </a:r>
            <a:r>
              <a:rPr lang="en-US" sz="3200" b="1" dirty="0"/>
              <a:t>(</a:t>
            </a:r>
            <a:r>
              <a:rPr lang="en-US" sz="3200" b="1" dirty="0" err="1"/>
              <a:t>usedcars$price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[1] 3122.482</a:t>
            </a:r>
          </a:p>
          <a:p>
            <a:r>
              <a:rPr lang="en-US" sz="3200" b="1" dirty="0"/>
              <a:t>&gt; </a:t>
            </a:r>
            <a:r>
              <a:rPr lang="en-US" sz="3200" b="1" dirty="0" err="1"/>
              <a:t>var</a:t>
            </a:r>
            <a:r>
              <a:rPr lang="en-US" sz="3200" b="1" dirty="0"/>
              <a:t>(</a:t>
            </a:r>
            <a:r>
              <a:rPr lang="en-US" sz="3200" b="1" dirty="0" err="1"/>
              <a:t>usedcars$mileage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[1] 728033954</a:t>
            </a:r>
          </a:p>
          <a:p>
            <a:r>
              <a:rPr lang="en-US" sz="3200" b="1" dirty="0"/>
              <a:t>&gt; </a:t>
            </a:r>
            <a:r>
              <a:rPr lang="en-US" sz="3200" b="1" dirty="0" err="1"/>
              <a:t>sd</a:t>
            </a:r>
            <a:r>
              <a:rPr lang="en-US" sz="3200" b="1" dirty="0"/>
              <a:t>(</a:t>
            </a:r>
            <a:r>
              <a:rPr lang="en-US" sz="3200" b="1" dirty="0" err="1"/>
              <a:t>usedcars$mileage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[1] 26982.1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3548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68-95-99.7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normal distribution, 68%, 95%, 99.7% of values fall within 1, 2, 3 standard deviation of the mean, respectively.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556" y="2823565"/>
            <a:ext cx="6099429" cy="27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41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categorical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6049"/>
            <a:ext cx="10515600" cy="4351338"/>
          </a:xfrm>
        </p:spPr>
        <p:txBody>
          <a:bodyPr/>
          <a:lstStyle/>
          <a:p>
            <a:r>
              <a:rPr lang="en-US" dirty="0" smtClean="0"/>
              <a:t>One-way table – table presenting a single categorical variable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862" y="2238934"/>
            <a:ext cx="9737810" cy="375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24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proportions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7153" y="1479176"/>
            <a:ext cx="675774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&gt; </a:t>
            </a:r>
            <a:r>
              <a:rPr lang="en-US" sz="2400" b="1" dirty="0" err="1"/>
              <a:t>model_table</a:t>
            </a:r>
            <a:r>
              <a:rPr lang="en-US" sz="2400" b="1" dirty="0"/>
              <a:t> &lt;- table(</a:t>
            </a:r>
            <a:r>
              <a:rPr lang="en-US" sz="2400" b="1" dirty="0" err="1"/>
              <a:t>usedcars$model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&gt; </a:t>
            </a:r>
            <a:r>
              <a:rPr lang="en-US" sz="2400" b="1" dirty="0" err="1"/>
              <a:t>prop.table</a:t>
            </a:r>
            <a:r>
              <a:rPr lang="en-US" sz="2400" b="1" dirty="0"/>
              <a:t>(</a:t>
            </a:r>
            <a:r>
              <a:rPr lang="en-US" sz="2400" b="1" dirty="0" err="1"/>
              <a:t>model_table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SE </a:t>
            </a:r>
            <a:r>
              <a:rPr lang="en-US" sz="2400" b="1" dirty="0" smtClean="0"/>
              <a:t>		SEL 		SES</a:t>
            </a:r>
            <a:endParaRPr lang="en-US" sz="2400" b="1" dirty="0"/>
          </a:p>
          <a:p>
            <a:r>
              <a:rPr lang="en-US" sz="2400" b="1" dirty="0"/>
              <a:t>0.5200000 </a:t>
            </a:r>
            <a:r>
              <a:rPr lang="en-US" sz="2400" b="1" dirty="0" smtClean="0"/>
              <a:t>	0.1533333 	0.3266667</a:t>
            </a:r>
          </a:p>
          <a:p>
            <a:endParaRPr lang="en-US" sz="2400" b="1" dirty="0"/>
          </a:p>
          <a:p>
            <a:r>
              <a:rPr lang="en-US" sz="2400" b="1" dirty="0" err="1"/>
              <a:t>color_pct</a:t>
            </a:r>
            <a:r>
              <a:rPr lang="en-US" sz="2400" b="1" dirty="0"/>
              <a:t> &lt;- table(</a:t>
            </a:r>
            <a:r>
              <a:rPr lang="en-US" sz="2400" b="1" dirty="0" err="1"/>
              <a:t>usedcars$color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&gt; </a:t>
            </a:r>
            <a:r>
              <a:rPr lang="en-US" sz="2400" b="1" dirty="0" err="1"/>
              <a:t>color_pct</a:t>
            </a:r>
            <a:r>
              <a:rPr lang="en-US" sz="2400" b="1" dirty="0"/>
              <a:t> &lt;- </a:t>
            </a:r>
            <a:r>
              <a:rPr lang="en-US" sz="2400" b="1" dirty="0" err="1"/>
              <a:t>prop.table</a:t>
            </a:r>
            <a:r>
              <a:rPr lang="en-US" sz="2400" b="1" dirty="0"/>
              <a:t>(</a:t>
            </a:r>
            <a:r>
              <a:rPr lang="en-US" sz="2400" b="1" dirty="0" err="1"/>
              <a:t>color_table</a:t>
            </a:r>
            <a:r>
              <a:rPr lang="en-US" sz="2400" b="1" dirty="0"/>
              <a:t>) * 100</a:t>
            </a:r>
          </a:p>
          <a:p>
            <a:r>
              <a:rPr lang="en-US" sz="2400" b="1" dirty="0"/>
              <a:t>&gt; round(</a:t>
            </a:r>
            <a:r>
              <a:rPr lang="en-US" sz="2400" b="1" dirty="0" err="1"/>
              <a:t>color_pct</a:t>
            </a:r>
            <a:r>
              <a:rPr lang="en-US" sz="2400" b="1" dirty="0"/>
              <a:t>, digits = 1)</a:t>
            </a:r>
          </a:p>
          <a:p>
            <a:r>
              <a:rPr lang="en-US" sz="2400" b="1" dirty="0"/>
              <a:t>Black Blue Gold Gray Green Red Silver White Yellow</a:t>
            </a:r>
          </a:p>
          <a:p>
            <a:r>
              <a:rPr lang="en-US" sz="2400" b="1" dirty="0"/>
              <a:t>23.3 </a:t>
            </a:r>
            <a:r>
              <a:rPr lang="en-US" sz="2400" b="1" dirty="0" smtClean="0"/>
              <a:t>  11.3  0.7   10.7  3.3      16.7 </a:t>
            </a:r>
            <a:r>
              <a:rPr lang="en-US" sz="2400" b="1" dirty="0"/>
              <a:t>21.3 </a:t>
            </a:r>
            <a:r>
              <a:rPr lang="en-US" sz="2400" b="1" dirty="0" smtClean="0"/>
              <a:t>  10.7    2.0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1651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central tendency – the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 – value occurring most often</a:t>
            </a:r>
          </a:p>
          <a:p>
            <a:r>
              <a:rPr lang="en-US" dirty="0" smtClean="0"/>
              <a:t>Often used for categorical data</a:t>
            </a:r>
          </a:p>
          <a:p>
            <a:r>
              <a:rPr lang="en-US" dirty="0" smtClean="0"/>
              <a:t>A variable is unimodal (1 mode), bimodal (2 modes), or multimodal (more modes)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ode() </a:t>
            </a:r>
            <a:r>
              <a:rPr lang="en-US" dirty="0" smtClean="0"/>
              <a:t>function in R returns the type of the variable instead of statistical mode</a:t>
            </a:r>
          </a:p>
          <a:p>
            <a:r>
              <a:rPr lang="en-US" dirty="0" smtClean="0"/>
              <a:t>Mode is not necessarily the majority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48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as common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the concept of statistical mode to numeric data, e.g., modes as the highest bars on a histogram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852" y="3085901"/>
            <a:ext cx="8183401" cy="163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23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relationships between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Univariate statistics – examining variables one at a time</a:t>
            </a:r>
          </a:p>
          <a:p>
            <a:r>
              <a:rPr lang="en-US" dirty="0" smtClean="0"/>
              <a:t>Bivariate relationships – relation between 2 variables</a:t>
            </a:r>
          </a:p>
          <a:p>
            <a:r>
              <a:rPr lang="en-US" dirty="0" smtClean="0"/>
              <a:t>Multivariate relationships – more than 2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919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relationships - scatterplots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Scatterplot – diagram visualizing a bivariate relationship</a:t>
            </a:r>
          </a:p>
          <a:p>
            <a:r>
              <a:rPr lang="en-US" dirty="0" smtClean="0"/>
              <a:t>E.g., to answer question: </a:t>
            </a:r>
            <a:r>
              <a:rPr lang="en-US" dirty="0"/>
              <a:t>Does the price data imply that we are examining only economy-class cars </a:t>
            </a:r>
            <a:r>
              <a:rPr lang="en-US" dirty="0" smtClean="0"/>
              <a:t>or are </a:t>
            </a:r>
            <a:r>
              <a:rPr lang="en-US" dirty="0"/>
              <a:t>there also luxury cars with high mileage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plot() function</a:t>
            </a:r>
          </a:p>
          <a:p>
            <a:pPr lvl="1"/>
            <a:r>
              <a:rPr lang="en-US" dirty="0" smtClean="0"/>
              <a:t>Independent variable – x coordinates, e.g., mileage</a:t>
            </a:r>
          </a:p>
          <a:p>
            <a:pPr lvl="1"/>
            <a:r>
              <a:rPr lang="en-US" dirty="0" smtClean="0"/>
              <a:t>Dependent variable – y coordinates, e.g.,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363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626" y="1538288"/>
            <a:ext cx="6811029" cy="4503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vs. mileage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6118" y="1398494"/>
            <a:ext cx="4760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&gt; plot(x = usedcars$mileage, y = usedcars$price,</a:t>
            </a:r>
          </a:p>
          <a:p>
            <a:r>
              <a:rPr lang="en-US" b="1"/>
              <a:t>main = "Scatterplot of Price vs. Mileage",</a:t>
            </a:r>
          </a:p>
          <a:p>
            <a:r>
              <a:rPr lang="en-US" b="1"/>
              <a:t>xlab = "Used Car Odometer (mi.)",</a:t>
            </a:r>
          </a:p>
          <a:p>
            <a:r>
              <a:rPr lang="en-US" b="1"/>
              <a:t>ylab = "Used Car Price ($)")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729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association – pattern of dots in a line sloping downward</a:t>
            </a:r>
          </a:p>
          <a:p>
            <a:r>
              <a:rPr lang="en-US" dirty="0" smtClean="0"/>
              <a:t>Positive association – line sloping upward</a:t>
            </a:r>
          </a:p>
          <a:p>
            <a:r>
              <a:rPr lang="en-US" dirty="0" smtClean="0"/>
              <a:t>No association – flat line or random scattering of dots</a:t>
            </a:r>
          </a:p>
          <a:p>
            <a:r>
              <a:rPr lang="en-US" dirty="0" smtClean="0"/>
              <a:t>Linear association is known as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3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&gt; temperature[2]</a:t>
            </a:r>
          </a:p>
          <a:p>
            <a:pPr marL="0" indent="0">
              <a:buNone/>
            </a:pPr>
            <a:r>
              <a:rPr lang="en-US" b="1" dirty="0"/>
              <a:t>[1] 98.6</a:t>
            </a:r>
          </a:p>
          <a:p>
            <a:pPr marL="0" indent="0">
              <a:buNone/>
            </a:pPr>
            <a:r>
              <a:rPr lang="en-US" b="1" dirty="0"/>
              <a:t>&gt; temperature[2:3]</a:t>
            </a:r>
          </a:p>
          <a:p>
            <a:pPr marL="0" indent="0">
              <a:buNone/>
            </a:pPr>
            <a:r>
              <a:rPr lang="en-US" b="1" dirty="0"/>
              <a:t>[1] 98.6 101.4</a:t>
            </a:r>
          </a:p>
          <a:p>
            <a:pPr marL="0" indent="0">
              <a:buNone/>
            </a:pPr>
            <a:r>
              <a:rPr lang="en-US" b="1" dirty="0"/>
              <a:t>&gt; temperature[-2]</a:t>
            </a:r>
          </a:p>
          <a:p>
            <a:pPr marL="0" indent="0">
              <a:buNone/>
            </a:pPr>
            <a:r>
              <a:rPr lang="en-US" b="1" dirty="0"/>
              <a:t>[1] 98.1 101.4</a:t>
            </a:r>
          </a:p>
          <a:p>
            <a:pPr marL="0" indent="0">
              <a:buNone/>
            </a:pPr>
            <a:r>
              <a:rPr lang="en-US" b="1" dirty="0"/>
              <a:t>&gt; temperature[c(TRUE, TRUE, FALSE)]</a:t>
            </a:r>
          </a:p>
          <a:p>
            <a:pPr marL="0" indent="0">
              <a:buNone/>
            </a:pPr>
            <a:r>
              <a:rPr lang="en-US" b="1" dirty="0"/>
              <a:t>[1] 98.1 98.6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459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Examining relationships – two-way cross-tabulations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Two-way cross-tabulation (crosstab or contingency table) – to examine how the values of one variable vary by the values of another</a:t>
            </a:r>
          </a:p>
          <a:p>
            <a:r>
              <a:rPr lang="en-US" dirty="0" smtClean="0"/>
              <a:t>To produce two-way tables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able() function in R</a:t>
            </a:r>
          </a:p>
          <a:p>
            <a:pPr lvl="1"/>
            <a:r>
              <a:rPr lang="en-US" dirty="0" err="1" smtClean="0"/>
              <a:t>CrossTable</a:t>
            </a:r>
            <a:r>
              <a:rPr lang="en-US" dirty="0" smtClean="0"/>
              <a:t>() option in the </a:t>
            </a:r>
            <a:r>
              <a:rPr lang="en-US" dirty="0" err="1" smtClean="0"/>
              <a:t>gmodels</a:t>
            </a:r>
            <a:r>
              <a:rPr lang="en-US" dirty="0" smtClean="0"/>
              <a:t> package</a:t>
            </a:r>
          </a:p>
          <a:p>
            <a:pPr lvl="2"/>
            <a:r>
              <a:rPr lang="en-US" dirty="0" smtClean="0"/>
              <a:t>To install </a:t>
            </a:r>
            <a:r>
              <a:rPr lang="en-US" dirty="0" err="1" smtClean="0"/>
              <a:t>gmodels</a:t>
            </a:r>
            <a:r>
              <a:rPr lang="en-US" dirty="0" smtClean="0"/>
              <a:t> package: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6024" y="4303059"/>
            <a:ext cx="300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 </a:t>
            </a:r>
            <a:r>
              <a:rPr lang="en-US" b="1" dirty="0" err="1" smtClean="0"/>
              <a:t>install.packages</a:t>
            </a:r>
            <a:r>
              <a:rPr lang="en-US" b="1" dirty="0"/>
              <a:t>("</a:t>
            </a:r>
            <a:r>
              <a:rPr lang="en-US" b="1" dirty="0" err="1"/>
              <a:t>gmodels</a:t>
            </a:r>
            <a:r>
              <a:rPr lang="en-US" b="1" dirty="0" smtClean="0"/>
              <a:t>")</a:t>
            </a:r>
          </a:p>
          <a:p>
            <a:r>
              <a:rPr lang="en-US" b="1" dirty="0" smtClean="0"/>
              <a:t>&gt; library(</a:t>
            </a:r>
            <a:r>
              <a:rPr lang="en-US" b="1" dirty="0" err="1" smtClean="0"/>
              <a:t>gmodels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74125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indicator variable</a:t>
            </a:r>
          </a:p>
          <a:p>
            <a:r>
              <a:rPr lang="en-US" dirty="0" smtClean="0"/>
              <a:t>Question to answer: </a:t>
            </a:r>
            <a:r>
              <a:rPr lang="en-US" dirty="0"/>
              <a:t>Do relationships between the model and color data provide insight into </a:t>
            </a:r>
            <a:r>
              <a:rPr lang="en-US" dirty="0" smtClean="0"/>
              <a:t>the types </a:t>
            </a:r>
            <a:r>
              <a:rPr lang="en-US" dirty="0"/>
              <a:t>of cars we are examining?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0942" y="3212400"/>
            <a:ext cx="666310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&gt; </a:t>
            </a:r>
            <a:r>
              <a:rPr lang="en-US" sz="2000" b="1" dirty="0" err="1"/>
              <a:t>usedcars$conservative</a:t>
            </a:r>
            <a:r>
              <a:rPr lang="en-US" sz="2000" b="1" dirty="0"/>
              <a:t> &lt;-</a:t>
            </a:r>
          </a:p>
          <a:p>
            <a:r>
              <a:rPr lang="en-US" sz="2000" b="1" dirty="0" err="1"/>
              <a:t>usedcars$color</a:t>
            </a:r>
            <a:r>
              <a:rPr lang="en-US" sz="2000" b="1" dirty="0"/>
              <a:t> %in% c("Black", "Gray", "Silver", "White</a:t>
            </a:r>
            <a:r>
              <a:rPr lang="en-US" sz="2000" b="1" dirty="0" smtClean="0"/>
              <a:t>")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&gt; </a:t>
            </a:r>
            <a:r>
              <a:rPr lang="en-US" sz="2000" b="1" dirty="0"/>
              <a:t>table(</a:t>
            </a:r>
            <a:r>
              <a:rPr lang="en-US" sz="2000" b="1" dirty="0" err="1"/>
              <a:t>usedcars$conservative</a:t>
            </a:r>
            <a:r>
              <a:rPr lang="en-US" sz="2000" b="1" dirty="0"/>
              <a:t>)</a:t>
            </a:r>
          </a:p>
          <a:p>
            <a:r>
              <a:rPr lang="en-US" sz="2000" b="1" dirty="0"/>
              <a:t>FALSE </a:t>
            </a:r>
            <a:r>
              <a:rPr lang="en-US" sz="2000" b="1" dirty="0" smtClean="0"/>
              <a:t>	TRUE</a:t>
            </a:r>
            <a:endParaRPr lang="en-US" sz="2000" b="1" dirty="0"/>
          </a:p>
          <a:p>
            <a:r>
              <a:rPr lang="en-US" sz="2000" b="1" dirty="0"/>
              <a:t>51 </a:t>
            </a:r>
            <a:r>
              <a:rPr lang="en-US" sz="2000" b="1" dirty="0" smtClean="0"/>
              <a:t>	99</a:t>
            </a:r>
          </a:p>
          <a:p>
            <a:endParaRPr lang="en-US" sz="2000" b="1" dirty="0"/>
          </a:p>
          <a:p>
            <a:r>
              <a:rPr lang="en-US" sz="2000" b="1" dirty="0"/>
              <a:t>&gt; </a:t>
            </a:r>
            <a:r>
              <a:rPr lang="en-US" sz="2000" b="1" dirty="0" err="1"/>
              <a:t>CrossTable</a:t>
            </a:r>
            <a:r>
              <a:rPr lang="en-US" sz="2000" b="1" dirty="0"/>
              <a:t>(x = </a:t>
            </a:r>
            <a:r>
              <a:rPr lang="en-US" sz="2000" b="1" dirty="0" err="1"/>
              <a:t>usedcars$model</a:t>
            </a:r>
            <a:r>
              <a:rPr lang="en-US" sz="2000" b="1" dirty="0"/>
              <a:t>, y = </a:t>
            </a:r>
            <a:r>
              <a:rPr lang="en-US" sz="2000" b="1" dirty="0" err="1"/>
              <a:t>usedcars$conservative</a:t>
            </a:r>
            <a:r>
              <a:rPr lang="en-US" sz="2000" b="1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01912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11" y="425379"/>
            <a:ext cx="3911426" cy="6056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38165" y="1048870"/>
            <a:ext cx="61587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Pearson’s Chi-squared test for independence between 2 variables – how likely the difference in the cell counts in the table is due to chance alone, low probability suggests two variables are associated.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Row proportions of conservative colors in 3 models are 65%, 70%, 65%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 differences suggest that there are no substantial differences in the types of colors chosen by the model of the car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438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2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case of vector solely used to represent categorical or ordinal variables</a:t>
            </a:r>
          </a:p>
          <a:p>
            <a:r>
              <a:rPr lang="en-US" dirty="0"/>
              <a:t>To create a factor from a character vector:</a:t>
            </a:r>
          </a:p>
          <a:p>
            <a:pPr marL="0" indent="0">
              <a:buNone/>
            </a:pPr>
            <a:r>
              <a:rPr lang="en-US" b="1" dirty="0"/>
              <a:t>&gt; gender &lt;- factor(c("MALE", "FEMALE", "MALE"))</a:t>
            </a:r>
          </a:p>
          <a:p>
            <a:pPr marL="0" indent="0">
              <a:buNone/>
            </a:pPr>
            <a:r>
              <a:rPr lang="en-US" b="1" dirty="0"/>
              <a:t>&gt; gender</a:t>
            </a:r>
          </a:p>
          <a:p>
            <a:pPr marL="0" indent="0">
              <a:buNone/>
            </a:pPr>
            <a:r>
              <a:rPr lang="en-US" b="1" dirty="0"/>
              <a:t>[1] MALE FEMALE MALE</a:t>
            </a:r>
          </a:p>
          <a:p>
            <a:pPr marL="0" indent="0">
              <a:buNone/>
            </a:pPr>
            <a:r>
              <a:rPr lang="en-US" b="1" dirty="0"/>
              <a:t>Levels: FEMALE 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3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additional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&gt; blood &lt;- factor(c("O", "AB", "A"),</a:t>
            </a:r>
          </a:p>
          <a:p>
            <a:pPr marL="0" indent="0">
              <a:buNone/>
            </a:pPr>
            <a:r>
              <a:rPr lang="pt-BR" b="1" dirty="0"/>
              <a:t>levels = c("A", "B", "AB", "O"))</a:t>
            </a:r>
          </a:p>
          <a:p>
            <a:pPr marL="0" indent="0">
              <a:buNone/>
            </a:pPr>
            <a:r>
              <a:rPr lang="en-US" b="1" dirty="0"/>
              <a:t>&gt; blood[1:2]</a:t>
            </a:r>
          </a:p>
          <a:p>
            <a:pPr marL="0" indent="0">
              <a:buNone/>
            </a:pPr>
            <a:r>
              <a:rPr lang="en-US" b="1" dirty="0"/>
              <a:t>[1] O AB</a:t>
            </a:r>
          </a:p>
          <a:p>
            <a:pPr marL="0" indent="0">
              <a:buNone/>
            </a:pPr>
            <a:r>
              <a:rPr lang="pt-BR" b="1" dirty="0"/>
              <a:t>Levels: A B AB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7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order to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&gt; symptoms &lt;- factor(c("SEVERE", "MILD", "MODERATE"),</a:t>
            </a:r>
          </a:p>
          <a:p>
            <a:pPr marL="0" indent="0">
              <a:buNone/>
            </a:pPr>
            <a:r>
              <a:rPr lang="en-US" b="1" dirty="0"/>
              <a:t>levels = c("MILD", "MODERATE", "SEVERE"),</a:t>
            </a:r>
          </a:p>
          <a:p>
            <a:pPr marL="0" indent="0">
              <a:buNone/>
            </a:pPr>
            <a:r>
              <a:rPr lang="en-US" b="1" dirty="0"/>
              <a:t>ordered = TRUE</a:t>
            </a:r>
            <a:r>
              <a:rPr lang="en-US" b="1" dirty="0" smtClean="0"/>
              <a:t>)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&gt; symptoms</a:t>
            </a:r>
          </a:p>
          <a:p>
            <a:pPr marL="0" indent="0">
              <a:buNone/>
            </a:pPr>
            <a:r>
              <a:rPr lang="en-US" b="1" dirty="0"/>
              <a:t>[1] SEVERE MILD MODERATE</a:t>
            </a:r>
          </a:p>
          <a:p>
            <a:pPr marL="0" indent="0">
              <a:buNone/>
            </a:pPr>
            <a:r>
              <a:rPr lang="en-US" b="1" dirty="0"/>
              <a:t>Levels: MILD &lt; MODERATE &lt; </a:t>
            </a:r>
            <a:r>
              <a:rPr lang="en-US" b="1" dirty="0" smtClean="0"/>
              <a:t>SEVERE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&gt; symptoms &gt; "MODERATE"</a:t>
            </a:r>
          </a:p>
          <a:p>
            <a:pPr marL="0" indent="0">
              <a:buNone/>
            </a:pPr>
            <a:r>
              <a:rPr lang="en-US" b="1" dirty="0"/>
              <a:t>[1] TRUE FALSE </a:t>
            </a:r>
            <a:r>
              <a:rPr lang="en-US" b="1" dirty="0" err="1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6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16380" cy="4351338"/>
          </a:xfrm>
        </p:spPr>
        <p:txBody>
          <a:bodyPr/>
          <a:lstStyle/>
          <a:p>
            <a:r>
              <a:rPr lang="en-US" dirty="0" smtClean="0"/>
              <a:t>Store an ordered set of elements</a:t>
            </a:r>
          </a:p>
          <a:p>
            <a:r>
              <a:rPr lang="en-US" dirty="0" smtClean="0"/>
              <a:t>Allow different types of elements</a:t>
            </a:r>
          </a:p>
          <a:p>
            <a:r>
              <a:rPr lang="en-US" dirty="0" smtClean="0"/>
              <a:t>E.g., medical patient dataset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0490" y="1159099"/>
            <a:ext cx="4074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&gt; </a:t>
            </a:r>
            <a:r>
              <a:rPr lang="en-US" sz="2000" b="1" dirty="0" err="1"/>
              <a:t>subject_name</a:t>
            </a:r>
            <a:r>
              <a:rPr lang="en-US" sz="2000" b="1" dirty="0"/>
              <a:t>[1]</a:t>
            </a:r>
          </a:p>
          <a:p>
            <a:r>
              <a:rPr lang="en-US" sz="2000" b="1" dirty="0"/>
              <a:t>[1] "John Doe"</a:t>
            </a:r>
          </a:p>
          <a:p>
            <a:r>
              <a:rPr lang="en-US" sz="2000" b="1" dirty="0"/>
              <a:t>&gt; temperature[1]</a:t>
            </a:r>
          </a:p>
          <a:p>
            <a:r>
              <a:rPr lang="en-US" sz="2000" b="1" dirty="0"/>
              <a:t>[1] 98.1</a:t>
            </a:r>
          </a:p>
          <a:p>
            <a:r>
              <a:rPr lang="en-US" sz="2000" b="1" dirty="0"/>
              <a:t>&gt; </a:t>
            </a:r>
            <a:r>
              <a:rPr lang="en-US" sz="2000" b="1" dirty="0" err="1"/>
              <a:t>flu_status</a:t>
            </a:r>
            <a:r>
              <a:rPr lang="en-US" sz="2000" b="1" dirty="0"/>
              <a:t>[1]</a:t>
            </a:r>
          </a:p>
          <a:p>
            <a:r>
              <a:rPr lang="en-US" sz="2000" b="1" dirty="0"/>
              <a:t>[1] FALSE</a:t>
            </a:r>
          </a:p>
          <a:p>
            <a:r>
              <a:rPr lang="en-US" sz="2000" b="1" dirty="0"/>
              <a:t>&gt; gender[1]</a:t>
            </a:r>
          </a:p>
          <a:p>
            <a:r>
              <a:rPr lang="en-US" sz="2000" b="1" dirty="0"/>
              <a:t>[1] MALE</a:t>
            </a:r>
          </a:p>
          <a:p>
            <a:r>
              <a:rPr lang="en-US" sz="2000" b="1" dirty="0"/>
              <a:t>Levels: FEMALE MALE</a:t>
            </a:r>
          </a:p>
          <a:p>
            <a:r>
              <a:rPr lang="en-US" sz="2000" b="1" dirty="0"/>
              <a:t>&gt; blood[1]</a:t>
            </a:r>
          </a:p>
          <a:p>
            <a:r>
              <a:rPr lang="en-US" sz="2000" b="1" dirty="0"/>
              <a:t>[1] O</a:t>
            </a:r>
          </a:p>
          <a:p>
            <a:r>
              <a:rPr lang="pt-BR" sz="2000" b="1" dirty="0"/>
              <a:t>Levels: A B AB O</a:t>
            </a:r>
          </a:p>
          <a:p>
            <a:r>
              <a:rPr lang="en-US" sz="2000" b="1" dirty="0"/>
              <a:t>&gt; symptoms[1]</a:t>
            </a:r>
          </a:p>
          <a:p>
            <a:r>
              <a:rPr lang="en-US" sz="2000" b="1" dirty="0"/>
              <a:t>[1] SEVERE</a:t>
            </a:r>
          </a:p>
          <a:p>
            <a:r>
              <a:rPr lang="en-US" sz="2000" b="1" dirty="0"/>
              <a:t>Levels: MILD &lt; MODERATE &lt; SEVERE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34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2550</Words>
  <Application>Microsoft Office PowerPoint</Application>
  <PresentationFormat>Widescreen</PresentationFormat>
  <Paragraphs>436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Courier New</vt:lpstr>
      <vt:lpstr>Office Theme</vt:lpstr>
      <vt:lpstr>Chapter 2</vt:lpstr>
      <vt:lpstr>Prepare data for analysis</vt:lpstr>
      <vt:lpstr>R data structures</vt:lpstr>
      <vt:lpstr>Vectors</vt:lpstr>
      <vt:lpstr>Operations</vt:lpstr>
      <vt:lpstr>Factors</vt:lpstr>
      <vt:lpstr>Adding additional levels</vt:lpstr>
      <vt:lpstr>Adding order to factor</vt:lpstr>
      <vt:lpstr>Lists</vt:lpstr>
      <vt:lpstr>Create list</vt:lpstr>
      <vt:lpstr>Accessing list component</vt:lpstr>
      <vt:lpstr>Data frames</vt:lpstr>
      <vt:lpstr>Extract columns</vt:lpstr>
      <vt:lpstr>Extract values</vt:lpstr>
      <vt:lpstr>Extract all rows or columns</vt:lpstr>
      <vt:lpstr>Other methods</vt:lpstr>
      <vt:lpstr>Matrixes and arrays</vt:lpstr>
      <vt:lpstr>Column-major order</vt:lpstr>
      <vt:lpstr>Managing data with R</vt:lpstr>
      <vt:lpstr>Save.image() and ls()</vt:lpstr>
      <vt:lpstr>Remove objects</vt:lpstr>
      <vt:lpstr>Importing and saving data from CSV files</vt:lpstr>
      <vt:lpstr>Loading CSV file</vt:lpstr>
      <vt:lpstr>Exploring and understanding data</vt:lpstr>
      <vt:lpstr>Create data dictionary</vt:lpstr>
      <vt:lpstr>Exploring numeric variables</vt:lpstr>
      <vt:lpstr>Measuring the central tendency – mean &amp; median</vt:lpstr>
      <vt:lpstr> Outliers</vt:lpstr>
      <vt:lpstr>Measuring spread – quartiles and the five-number summary</vt:lpstr>
      <vt:lpstr>Range</vt:lpstr>
      <vt:lpstr>Quantiles</vt:lpstr>
      <vt:lpstr>Quantiles customized</vt:lpstr>
      <vt:lpstr>Visualizing numeric variables - boxplots</vt:lpstr>
      <vt:lpstr>More about box-and-whiskers plot</vt:lpstr>
      <vt:lpstr>Visualizing numeric variables - histograms</vt:lpstr>
      <vt:lpstr>PowerPoint Presentation</vt:lpstr>
      <vt:lpstr>Frequency &amp; Skew</vt:lpstr>
      <vt:lpstr>Understanding numeric data – uniform &amp; normal distributions</vt:lpstr>
      <vt:lpstr>Measuring spread – variance and standard deviation</vt:lpstr>
      <vt:lpstr>var() &amp; sd()</vt:lpstr>
      <vt:lpstr>68-95-99.7 rule</vt:lpstr>
      <vt:lpstr>Exploring categorical variables</vt:lpstr>
      <vt:lpstr>Table proportions</vt:lpstr>
      <vt:lpstr>Measuring the central tendency – the mode</vt:lpstr>
      <vt:lpstr>Modes as common values</vt:lpstr>
      <vt:lpstr>Exploring relationships between variables</vt:lpstr>
      <vt:lpstr>Visualizing relationships - scatterplots</vt:lpstr>
      <vt:lpstr>Price vs. mileage</vt:lpstr>
      <vt:lpstr>Association</vt:lpstr>
      <vt:lpstr>Examining relationships – two-way cross-tabulations</vt:lpstr>
      <vt:lpstr>Dummy variable</vt:lpstr>
      <vt:lpstr>PowerPoint Presentation</vt:lpstr>
      <vt:lpstr>End of Chapter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LinH</dc:creator>
  <cp:lastModifiedBy>LinH</cp:lastModifiedBy>
  <cp:revision>79</cp:revision>
  <dcterms:created xsi:type="dcterms:W3CDTF">2017-01-23T04:35:30Z</dcterms:created>
  <dcterms:modified xsi:type="dcterms:W3CDTF">2018-01-15T06:18:25Z</dcterms:modified>
</cp:coreProperties>
</file>