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3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7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1AF7-879F-4FD5-B11F-7EF8678A45B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1215-804C-4EB7-860F-277F34E03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5310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4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– electrochemical signals in a network of biological cells</a:t>
            </a:r>
          </a:p>
          <a:p>
            <a:r>
              <a:rPr lang="en-US" dirty="0" smtClean="0"/>
              <a:t>Computer – RAM and CPU</a:t>
            </a:r>
          </a:p>
          <a:p>
            <a:r>
              <a:rPr lang="en-US" dirty="0" smtClean="0"/>
              <a:t>Ability to store/retrieve data alone is not sufficient for learning</a:t>
            </a:r>
          </a:p>
          <a:p>
            <a:r>
              <a:rPr lang="en-US" dirty="0" smtClean="0"/>
              <a:t>Sustainable strategy</a:t>
            </a:r>
          </a:p>
          <a:p>
            <a:pPr lvl="1"/>
            <a:r>
              <a:rPr lang="en-US" dirty="0" smtClean="0"/>
              <a:t>Memorizing a small set of representative ideas</a:t>
            </a:r>
          </a:p>
          <a:p>
            <a:pPr lvl="1"/>
            <a:r>
              <a:rPr lang="en-US" dirty="0" smtClean="0"/>
              <a:t>Developing strategies on how the ideas relate</a:t>
            </a:r>
          </a:p>
          <a:p>
            <a:pPr lvl="1"/>
            <a:r>
              <a:rPr lang="en-US" dirty="0" smtClean="0"/>
              <a:t>Large ideas can be understood without memorization by rote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5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741"/>
            <a:ext cx="10515600" cy="4351338"/>
          </a:xfrm>
        </p:spPr>
        <p:txBody>
          <a:bodyPr/>
          <a:lstStyle/>
          <a:p>
            <a:r>
              <a:rPr lang="en-US" dirty="0" smtClean="0"/>
              <a:t>Assigning meaning to stored data</a:t>
            </a:r>
          </a:p>
          <a:p>
            <a:r>
              <a:rPr lang="en-US" dirty="0" smtClean="0"/>
              <a:t>Knowledge representation – formation of logical structures that assist in turning raw sensory information into a meaningful insight</a:t>
            </a:r>
          </a:p>
          <a:p>
            <a:r>
              <a:rPr lang="en-US" dirty="0" smtClean="0"/>
              <a:t>Model – explicit description of the patterns within the data</a:t>
            </a:r>
          </a:p>
          <a:p>
            <a:r>
              <a:rPr lang="en-US" dirty="0" smtClean="0"/>
              <a:t>Types of models:</a:t>
            </a:r>
          </a:p>
          <a:p>
            <a:pPr lvl="1"/>
            <a:r>
              <a:rPr lang="en-US" dirty="0" smtClean="0"/>
              <a:t>Mathematical equations</a:t>
            </a:r>
          </a:p>
          <a:p>
            <a:pPr lvl="1"/>
            <a:r>
              <a:rPr lang="en-US" dirty="0" smtClean="0"/>
              <a:t>Relational diagrams such as trees and graphs</a:t>
            </a:r>
          </a:p>
          <a:p>
            <a:pPr lvl="1"/>
            <a:r>
              <a:rPr lang="en-US" dirty="0" smtClean="0"/>
              <a:t>Logical if/else rules</a:t>
            </a:r>
          </a:p>
          <a:p>
            <a:pPr lvl="1"/>
            <a:r>
              <a:rPr lang="en-US" dirty="0" smtClean="0"/>
              <a:t>Groupings of data known as clusters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69" y="3398317"/>
            <a:ext cx="3886014" cy="26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85"/>
            <a:ext cx="10515600" cy="4351338"/>
          </a:xfrm>
        </p:spPr>
        <p:txBody>
          <a:bodyPr/>
          <a:lstStyle/>
          <a:p>
            <a:r>
              <a:rPr lang="en-US" dirty="0" smtClean="0"/>
              <a:t>Process of fitting a model to a dataset</a:t>
            </a:r>
          </a:p>
          <a:p>
            <a:r>
              <a:rPr lang="en-US" dirty="0" smtClean="0"/>
              <a:t>Learned model does not provide new data, but result in new knowledge</a:t>
            </a:r>
          </a:p>
          <a:p>
            <a:r>
              <a:rPr lang="en-US" dirty="0" smtClean="0"/>
              <a:t>Observations -&gt; Data -&gt; Model</a:t>
            </a:r>
          </a:p>
          <a:p>
            <a:r>
              <a:rPr lang="en-US" dirty="0" smtClean="0"/>
              <a:t>Model results in the discovery of previously unseen relationships among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" y="4189702"/>
            <a:ext cx="6947027" cy="22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process must provide actionable insight</a:t>
            </a:r>
          </a:p>
          <a:p>
            <a:r>
              <a:rPr lang="en-US" dirty="0" smtClean="0"/>
              <a:t>Generalization – process of turning abstracted knowledge into a form that can be utilized for future action</a:t>
            </a:r>
          </a:p>
          <a:p>
            <a:r>
              <a:rPr lang="en-US" dirty="0" smtClean="0"/>
              <a:t>Limiting the patterns to those most relevant to future tasks</a:t>
            </a:r>
          </a:p>
          <a:p>
            <a:r>
              <a:rPr lang="en-US" dirty="0" smtClean="0"/>
              <a:t>Heuristics – educated guesses about where to find the most useful inferences</a:t>
            </a:r>
          </a:p>
          <a:p>
            <a:r>
              <a:rPr lang="en-US" dirty="0" smtClean="0"/>
              <a:t>Cons of heuristics</a:t>
            </a:r>
          </a:p>
          <a:p>
            <a:pPr lvl="1"/>
            <a:r>
              <a:rPr lang="en-US" dirty="0" smtClean="0"/>
              <a:t>Human – heuristics guided by emotions</a:t>
            </a:r>
          </a:p>
          <a:p>
            <a:pPr lvl="1"/>
            <a:r>
              <a:rPr lang="en-US" dirty="0" smtClean="0"/>
              <a:t>Machines – heuristics may result in bias, conclusions are systematically erroneous, or wrong in a predictable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8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6" y="2703602"/>
            <a:ext cx="10314522" cy="2963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036" y="1378039"/>
            <a:ext cx="285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Biased towards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Biased against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958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Bias is necessary to drive action in the face of limitless possibility</a:t>
            </a:r>
          </a:p>
          <a:p>
            <a:r>
              <a:rPr lang="en-US" dirty="0" smtClean="0"/>
              <a:t>Evaluation – measure the learner’s success in spite of its biases and use this information to inform additional training if needed</a:t>
            </a:r>
          </a:p>
          <a:p>
            <a:pPr lvl="1"/>
            <a:r>
              <a:rPr lang="en-US" dirty="0" smtClean="0"/>
              <a:t>No Free Lunch theorem</a:t>
            </a:r>
          </a:p>
          <a:p>
            <a:pPr lvl="1"/>
            <a:r>
              <a:rPr lang="en-US" dirty="0" smtClean="0"/>
              <a:t>Model evaluated on a new test dataset</a:t>
            </a:r>
          </a:p>
          <a:p>
            <a:r>
              <a:rPr lang="en-US" dirty="0" smtClean="0"/>
              <a:t>Noise – unexplained or unexplainable variants in data</a:t>
            </a:r>
          </a:p>
          <a:p>
            <a:r>
              <a:rPr lang="en-US" dirty="0" smtClean="0"/>
              <a:t>Causes of noises</a:t>
            </a:r>
          </a:p>
          <a:p>
            <a:pPr lvl="1"/>
            <a:r>
              <a:rPr lang="en-US" dirty="0" smtClean="0"/>
              <a:t>Measurement error</a:t>
            </a:r>
          </a:p>
          <a:p>
            <a:pPr lvl="1"/>
            <a:r>
              <a:rPr lang="en-US" dirty="0" smtClean="0"/>
              <a:t>Issues with human subjects</a:t>
            </a:r>
          </a:p>
          <a:p>
            <a:pPr lvl="1"/>
            <a:r>
              <a:rPr lang="en-US" dirty="0" smtClean="0"/>
              <a:t>Data quality problems</a:t>
            </a:r>
          </a:p>
          <a:p>
            <a:pPr lvl="1"/>
            <a:r>
              <a:rPr lang="en-US" dirty="0" smtClean="0"/>
              <a:t>Complex phenomena that impact the data unsystematically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9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trying to model noise</a:t>
            </a:r>
          </a:p>
          <a:p>
            <a:r>
              <a:rPr lang="en-US" dirty="0" smtClean="0"/>
              <a:t>Attempting to explain noise results in erroneous conclusions</a:t>
            </a:r>
          </a:p>
          <a:p>
            <a:pPr lvl="1"/>
            <a:r>
              <a:rPr lang="en-US" dirty="0" smtClean="0"/>
              <a:t>More complex models that miss the true pattern</a:t>
            </a:r>
          </a:p>
          <a:p>
            <a:pPr lvl="1"/>
            <a:r>
              <a:rPr lang="en-US" dirty="0" smtClean="0"/>
              <a:t>Not generalize well to the test dataset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55" y="3718613"/>
            <a:ext cx="7113559" cy="27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exploration and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improvement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Successes and failures of the deployed model might provide additional data to train next generation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3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input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observation – smallest entity with measured properties of interest for a study, e.g., persons, objects, transactions, time points,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Units of observation can be combined</a:t>
            </a:r>
          </a:p>
          <a:p>
            <a:r>
              <a:rPr lang="en-US" dirty="0" smtClean="0"/>
              <a:t>Unit of analysis – smallest unit from which the inferences is made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2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Stored units of observation and their properties</a:t>
            </a:r>
          </a:p>
          <a:p>
            <a:pPr lvl="1"/>
            <a:r>
              <a:rPr lang="en-US" dirty="0" smtClean="0"/>
              <a:t>Examples – instances of unit of observation</a:t>
            </a:r>
          </a:p>
          <a:p>
            <a:pPr lvl="1"/>
            <a:r>
              <a:rPr lang="en-US" dirty="0" smtClean="0"/>
              <a:t>Features – recorded properties or attributes of examples</a:t>
            </a:r>
          </a:p>
          <a:p>
            <a:r>
              <a:rPr lang="en-US" dirty="0" smtClean="0"/>
              <a:t>Matrix format</a:t>
            </a:r>
          </a:p>
          <a:p>
            <a:pPr lvl="1"/>
            <a:r>
              <a:rPr lang="en-US" dirty="0" smtClean="0"/>
              <a:t>Row – example</a:t>
            </a:r>
          </a:p>
          <a:p>
            <a:pPr lvl="1"/>
            <a:r>
              <a:rPr lang="en-US" dirty="0" smtClean="0"/>
              <a:t>Column – feature</a:t>
            </a:r>
          </a:p>
          <a:p>
            <a:r>
              <a:rPr lang="en-US" dirty="0" smtClean="0"/>
              <a:t>Forms of features</a:t>
            </a:r>
          </a:p>
          <a:p>
            <a:pPr lvl="1"/>
            <a:r>
              <a:rPr lang="en-US" dirty="0" smtClean="0"/>
              <a:t>Numeric</a:t>
            </a:r>
          </a:p>
          <a:p>
            <a:pPr lvl="1"/>
            <a:r>
              <a:rPr lang="en-US" dirty="0" smtClean="0"/>
              <a:t>Categorical/nominal</a:t>
            </a:r>
          </a:p>
          <a:p>
            <a:pPr lvl="2"/>
            <a:r>
              <a:rPr lang="en-US" dirty="0" smtClean="0"/>
              <a:t>Ordinal </a:t>
            </a:r>
          </a:p>
          <a:p>
            <a:pPr lvl="2"/>
            <a:r>
              <a:rPr lang="en-US" dirty="0" smtClean="0"/>
              <a:t>Non-ordinal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55" y="2874468"/>
            <a:ext cx="7122914" cy="31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1 - Introducing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– wars between machines and their makers?</a:t>
            </a:r>
          </a:p>
          <a:p>
            <a:r>
              <a:rPr lang="en-US" dirty="0" smtClean="0"/>
              <a:t>AI algorithms are still application specific</a:t>
            </a:r>
          </a:p>
          <a:p>
            <a:r>
              <a:rPr lang="en-US" dirty="0" smtClean="0"/>
              <a:t>Fundamental concepts about machine learning</a:t>
            </a:r>
          </a:p>
          <a:p>
            <a:pPr lvl="1"/>
            <a:r>
              <a:rPr lang="en-US" dirty="0" smtClean="0"/>
              <a:t>The origins and practical applications of ML</a:t>
            </a:r>
          </a:p>
          <a:p>
            <a:pPr lvl="1"/>
            <a:r>
              <a:rPr lang="en-US" dirty="0" smtClean="0"/>
              <a:t>How computers turn data into knowledge and action</a:t>
            </a:r>
          </a:p>
          <a:p>
            <a:pPr lvl="1"/>
            <a:r>
              <a:rPr lang="en-US" dirty="0" smtClean="0"/>
              <a:t>How to match a machine learning algorithm to your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machine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Predictive model </a:t>
            </a:r>
          </a:p>
          <a:p>
            <a:pPr lvl="1"/>
            <a:r>
              <a:rPr lang="en-US" dirty="0" smtClean="0"/>
              <a:t>Prediction of one value using other values in the dataset</a:t>
            </a:r>
          </a:p>
          <a:p>
            <a:pPr lvl="1"/>
            <a:r>
              <a:rPr lang="en-US" dirty="0" smtClean="0"/>
              <a:t>Target feature – the feature being predicted</a:t>
            </a:r>
          </a:p>
          <a:p>
            <a:r>
              <a:rPr lang="en-US" dirty="0" smtClean="0"/>
              <a:t>Supervised learning – target values provide a way for the learner to know how well it has learned the desired task</a:t>
            </a:r>
          </a:p>
          <a:p>
            <a:r>
              <a:rPr lang="en-US" dirty="0" smtClean="0"/>
              <a:t>Classification – predicting which category an example belongs to</a:t>
            </a:r>
          </a:p>
          <a:p>
            <a:pPr lvl="1"/>
            <a:r>
              <a:rPr lang="en-US" dirty="0" smtClean="0"/>
              <a:t>Class – target feature to be predicted is a categorical feature</a:t>
            </a:r>
          </a:p>
          <a:p>
            <a:pPr lvl="1"/>
            <a:r>
              <a:rPr lang="en-US" dirty="0" smtClean="0"/>
              <a:t>Levels – categories the class is divided into, may or may be ordinal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8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regression – a common form</a:t>
            </a:r>
          </a:p>
          <a:p>
            <a:r>
              <a:rPr lang="en-US" dirty="0" smtClean="0"/>
              <a:t>Boundaries between classification models and numeric prediction models is not necessarily firm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Summarizing data in new and interesting ways</a:t>
            </a:r>
          </a:p>
          <a:p>
            <a:r>
              <a:rPr lang="en-US" dirty="0" smtClean="0"/>
              <a:t>No single feature is more important than any other</a:t>
            </a:r>
          </a:p>
          <a:p>
            <a:r>
              <a:rPr lang="en-US" dirty="0" smtClean="0"/>
              <a:t>Unsupervised learning – the process of training a descriptive model</a:t>
            </a:r>
          </a:p>
          <a:p>
            <a:pPr lvl="1"/>
            <a:r>
              <a:rPr lang="en-US" dirty="0" smtClean="0"/>
              <a:t>E.g., pattern discovery – identify useful associations within data, e.g., market basket analysis</a:t>
            </a:r>
          </a:p>
          <a:p>
            <a:r>
              <a:rPr lang="en-US" dirty="0" smtClean="0"/>
              <a:t>Clustering – dividing a dataset into homogeneous groups</a:t>
            </a:r>
          </a:p>
          <a:p>
            <a:pPr lvl="1"/>
            <a:r>
              <a:rPr lang="en-US" dirty="0" smtClean="0"/>
              <a:t>Segmentation analysis – identify groups of individuals with similar behavior or demographic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373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ties to a specific learning task</a:t>
            </a:r>
          </a:p>
          <a:p>
            <a:r>
              <a:rPr lang="en-US" dirty="0" smtClean="0"/>
              <a:t>Focus on learning how to learn more effectively</a:t>
            </a:r>
          </a:p>
          <a:p>
            <a:r>
              <a:rPr lang="en-US" dirty="0" smtClean="0"/>
              <a:t>Use the result of some learnings to inform additional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7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1" y="1284699"/>
            <a:ext cx="7094074" cy="51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input data to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which of the 4 learning tasks your project represents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Numeric prediction</a:t>
            </a:r>
          </a:p>
          <a:p>
            <a:pPr lvl="1"/>
            <a:r>
              <a:rPr lang="en-US" dirty="0" smtClean="0"/>
              <a:t>Pattern detection</a:t>
            </a:r>
          </a:p>
          <a:p>
            <a:pPr lvl="1"/>
            <a:r>
              <a:rPr lang="en-US" dirty="0" smtClean="0"/>
              <a:t>Clustering</a:t>
            </a:r>
          </a:p>
          <a:p>
            <a:r>
              <a:rPr lang="en-US" dirty="0" smtClean="0"/>
              <a:t>Choose among algorithms</a:t>
            </a:r>
          </a:p>
          <a:p>
            <a:pPr lvl="1"/>
            <a:r>
              <a:rPr lang="en-US" dirty="0" smtClean="0"/>
              <a:t>Distinctions among algorithms</a:t>
            </a:r>
          </a:p>
          <a:p>
            <a:pPr lvl="1"/>
            <a:r>
              <a:rPr lang="en-US" dirty="0" smtClean="0"/>
              <a:t>Strengths and weaknesses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2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everywhere</a:t>
            </a:r>
          </a:p>
          <a:p>
            <a:r>
              <a:rPr lang="en-US" dirty="0" smtClean="0"/>
              <a:t>Recorded data</a:t>
            </a:r>
          </a:p>
          <a:p>
            <a:r>
              <a:rPr lang="en-US" dirty="0" smtClean="0"/>
              <a:t>Explosion of recorded data – electronic sensors</a:t>
            </a:r>
          </a:p>
          <a:p>
            <a:pPr lvl="1"/>
            <a:r>
              <a:rPr lang="en-US" dirty="0" smtClean="0"/>
              <a:t>Governments</a:t>
            </a:r>
          </a:p>
          <a:p>
            <a:pPr lvl="1"/>
            <a:r>
              <a:rPr lang="en-US" dirty="0" smtClean="0"/>
              <a:t>Businesses</a:t>
            </a:r>
          </a:p>
          <a:p>
            <a:pPr lvl="1"/>
            <a:r>
              <a:rPr lang="en-US" dirty="0" smtClean="0"/>
              <a:t>Individuals</a:t>
            </a:r>
          </a:p>
          <a:p>
            <a:r>
              <a:rPr lang="en-US" dirty="0" smtClean="0"/>
              <a:t>Era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0"/>
            <a:ext cx="6876245" cy="4623515"/>
          </a:xfrm>
        </p:spPr>
        <p:txBody>
          <a:bodyPr/>
          <a:lstStyle/>
          <a:p>
            <a:r>
              <a:rPr lang="en-US" dirty="0" smtClean="0"/>
              <a:t>ML: Development of computer algorithms to transform data into intelligent action</a:t>
            </a:r>
          </a:p>
          <a:p>
            <a:r>
              <a:rPr lang="en-US" dirty="0" smtClean="0"/>
              <a:t>3 elements: available data, statistical methods, computing power</a:t>
            </a:r>
          </a:p>
          <a:p>
            <a:r>
              <a:rPr lang="en-US" dirty="0" smtClean="0"/>
              <a:t>Data mining vs Machine learning</a:t>
            </a:r>
          </a:p>
          <a:p>
            <a:pPr lvl="1"/>
            <a:r>
              <a:rPr lang="en-US" dirty="0" smtClean="0"/>
              <a:t>ML: teaching computers how to use data to solve a problem</a:t>
            </a:r>
          </a:p>
          <a:p>
            <a:pPr lvl="1"/>
            <a:r>
              <a:rPr lang="en-US" dirty="0" smtClean="0"/>
              <a:t>DM: teaching computers to identify patterns that humans then use to solve a problem</a:t>
            </a:r>
          </a:p>
          <a:p>
            <a:pPr lvl="1"/>
            <a:r>
              <a:rPr lang="en-US" dirty="0" smtClean="0"/>
              <a:t>DM involves ML but not vice versa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625" y="2602644"/>
            <a:ext cx="3600213" cy="2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8" y="1165496"/>
            <a:ext cx="5550407" cy="4884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&amp; Abuses of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039119" cy="4351338"/>
          </a:xfrm>
        </p:spPr>
        <p:txBody>
          <a:bodyPr/>
          <a:lstStyle/>
          <a:p>
            <a:r>
              <a:rPr lang="en-US" dirty="0" smtClean="0"/>
              <a:t>The power of ML – Deep Blue, Watson</a:t>
            </a:r>
          </a:p>
          <a:p>
            <a:r>
              <a:rPr lang="en-US" dirty="0" smtClean="0"/>
              <a:t>Machines are still intellectual horsepower without direction</a:t>
            </a:r>
          </a:p>
          <a:p>
            <a:r>
              <a:rPr lang="en-US" dirty="0" smtClean="0"/>
              <a:t>Machines are good at answering questions but not asking them</a:t>
            </a:r>
          </a:p>
        </p:txBody>
      </p:sp>
    </p:spTree>
    <p:extLst>
      <p:ext uri="{BB962C8B-B14F-4D97-AF65-F5344CB8AC3E}">
        <p14:creationId xmlns:p14="http://schemas.microsoft.com/office/powerpoint/2010/main" val="146726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</a:t>
            </a:r>
            <a:r>
              <a:rPr lang="en-US" dirty="0" smtClean="0"/>
              <a:t>successes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7" y="1372050"/>
            <a:ext cx="10031931" cy="46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6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380"/>
            <a:ext cx="10515600" cy="4351338"/>
          </a:xfrm>
        </p:spPr>
        <p:txBody>
          <a:bodyPr/>
          <a:lstStyle/>
          <a:p>
            <a:r>
              <a:rPr lang="en-US" dirty="0" smtClean="0"/>
              <a:t>Not a substitute for human brain</a:t>
            </a:r>
          </a:p>
          <a:p>
            <a:r>
              <a:rPr lang="en-US" dirty="0" smtClean="0"/>
              <a:t>Limited ability to make simple common sense inferences without lifetime experiences</a:t>
            </a:r>
          </a:p>
          <a:p>
            <a:pPr lvl="1"/>
            <a:r>
              <a:rPr lang="en-US" dirty="0" smtClean="0"/>
              <a:t>Translate language – 1994 episode of the television show</a:t>
            </a:r>
          </a:p>
          <a:p>
            <a:pPr lvl="1"/>
            <a:r>
              <a:rPr lang="en-US" dirty="0" smtClean="0"/>
              <a:t>Improvements made by Google, apple, Microsoft – still limited ability to understand context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3876686"/>
            <a:ext cx="7171884" cy="23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implications is something not to ignore</a:t>
            </a:r>
          </a:p>
          <a:p>
            <a:r>
              <a:rPr lang="en-US" dirty="0" smtClean="0"/>
              <a:t>Legal issues and social norms</a:t>
            </a:r>
          </a:p>
          <a:p>
            <a:pPr lvl="1"/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Terms of service</a:t>
            </a:r>
          </a:p>
          <a:p>
            <a:pPr lvl="1"/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Racial, ethnic, religious,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Simple exclusion of some sensitive data may not be sufficient</a:t>
            </a:r>
          </a:p>
          <a:p>
            <a:r>
              <a:rPr lang="en-US" dirty="0" smtClean="0"/>
              <a:t>Inappropriate use of data may hurt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0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Machines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brains are capable of learning from birth</a:t>
            </a:r>
          </a:p>
          <a:p>
            <a:r>
              <a:rPr lang="en-US" dirty="0" smtClean="0"/>
              <a:t>Conditions necessary for computers to learn must be made explicit</a:t>
            </a:r>
          </a:p>
          <a:p>
            <a:r>
              <a:rPr lang="en-US" dirty="0" smtClean="0"/>
              <a:t>Basic learning process components:</a:t>
            </a:r>
          </a:p>
          <a:p>
            <a:pPr lvl="1"/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Evaluation</a:t>
            </a:r>
          </a:p>
          <a:p>
            <a:r>
              <a:rPr lang="en-US" dirty="0" smtClean="0"/>
              <a:t>Entire learning process inextricably linked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94" y="3257386"/>
            <a:ext cx="7540516" cy="17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4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973</Words>
  <Application>Microsoft Office PowerPoint</Application>
  <PresentationFormat>Widescreen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CS 5310 Data Mining</vt:lpstr>
      <vt:lpstr>Chapter 1 - Introducing Machine Learning</vt:lpstr>
      <vt:lpstr>Origins of ML</vt:lpstr>
      <vt:lpstr>Machine Learning</vt:lpstr>
      <vt:lpstr>Uses &amp; Abuses of ML</vt:lpstr>
      <vt:lpstr>ML successes</vt:lpstr>
      <vt:lpstr>Limits of machine learning</vt:lpstr>
      <vt:lpstr>Machine Learning Ethics</vt:lpstr>
      <vt:lpstr>How Machines Learn</vt:lpstr>
      <vt:lpstr>Data Storage</vt:lpstr>
      <vt:lpstr>Abstraction</vt:lpstr>
      <vt:lpstr>Training</vt:lpstr>
      <vt:lpstr>Generalization</vt:lpstr>
      <vt:lpstr>Biases</vt:lpstr>
      <vt:lpstr>Evaluation</vt:lpstr>
      <vt:lpstr>Overfitting</vt:lpstr>
      <vt:lpstr>Machine learning in practice</vt:lpstr>
      <vt:lpstr>Types of input data</vt:lpstr>
      <vt:lpstr>Datasets</vt:lpstr>
      <vt:lpstr>Types of machine learning algorithms</vt:lpstr>
      <vt:lpstr>Numeric prediction</vt:lpstr>
      <vt:lpstr>Descriptive model</vt:lpstr>
      <vt:lpstr>Meta-learners</vt:lpstr>
      <vt:lpstr>ML Algorithms</vt:lpstr>
      <vt:lpstr>Matching input data to algorithms</vt:lpstr>
      <vt:lpstr>End of Chapter 1</vt:lpstr>
    </vt:vector>
  </TitlesOfParts>
  <Company>University of Houston-Downtown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5310 Data Mining</dc:title>
  <dc:creator>Lin, Hong</dc:creator>
  <cp:lastModifiedBy>LinH</cp:lastModifiedBy>
  <cp:revision>36</cp:revision>
  <dcterms:created xsi:type="dcterms:W3CDTF">2017-01-19T18:03:24Z</dcterms:created>
  <dcterms:modified xsi:type="dcterms:W3CDTF">2018-01-15T00:30:57Z</dcterms:modified>
</cp:coreProperties>
</file>